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12537" r:id="rId2"/>
    <p:sldId id="13814" r:id="rId3"/>
    <p:sldId id="13826" r:id="rId4"/>
    <p:sldId id="12550" r:id="rId5"/>
    <p:sldId id="12538" r:id="rId6"/>
    <p:sldId id="12542" r:id="rId7"/>
    <p:sldId id="12548" r:id="rId8"/>
    <p:sldId id="12553" r:id="rId9"/>
    <p:sldId id="13796" r:id="rId10"/>
    <p:sldId id="12545" r:id="rId11"/>
    <p:sldId id="13773" r:id="rId12"/>
    <p:sldId id="13795" r:id="rId13"/>
    <p:sldId id="12554" r:id="rId14"/>
    <p:sldId id="13815" r:id="rId15"/>
    <p:sldId id="13818" r:id="rId16"/>
    <p:sldId id="12546" r:id="rId17"/>
    <p:sldId id="12555" r:id="rId18"/>
    <p:sldId id="13797" r:id="rId19"/>
    <p:sldId id="13798" r:id="rId20"/>
    <p:sldId id="13799" r:id="rId21"/>
    <p:sldId id="13800" r:id="rId22"/>
    <p:sldId id="13801" r:id="rId23"/>
    <p:sldId id="12557" r:id="rId24"/>
    <p:sldId id="13807" r:id="rId25"/>
    <p:sldId id="13822" r:id="rId26"/>
    <p:sldId id="13809" r:id="rId27"/>
    <p:sldId id="12558" r:id="rId28"/>
    <p:sldId id="13811" r:id="rId29"/>
    <p:sldId id="13812" r:id="rId30"/>
    <p:sldId id="13806" r:id="rId31"/>
    <p:sldId id="13823" r:id="rId32"/>
    <p:sldId id="13825" r:id="rId33"/>
    <p:sldId id="12559" r:id="rId34"/>
    <p:sldId id="13824" r:id="rId35"/>
    <p:sldId id="13791" r:id="rId36"/>
    <p:sldId id="13804" r:id="rId37"/>
    <p:sldId id="13820" r:id="rId38"/>
    <p:sldId id="12552" r:id="rId39"/>
    <p:sldId id="12543" r:id="rId40"/>
    <p:sldId id="12544" r:id="rId41"/>
    <p:sldId id="12539" r:id="rId4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4" userDrawn="1">
          <p15:clr>
            <a:srgbClr val="A4A3A4"/>
          </p15:clr>
        </p15:guide>
        <p15:guide id="2" pos="3840" userDrawn="1">
          <p15:clr>
            <a:srgbClr val="A4A3A4"/>
          </p15:clr>
        </p15:guide>
        <p15:guide id="3" pos="1906" userDrawn="1">
          <p15:clr>
            <a:srgbClr val="A4A3A4"/>
          </p15:clr>
        </p15:guide>
        <p15:guide id="4" orient="horz" pos="3406" userDrawn="1">
          <p15:clr>
            <a:srgbClr val="A4A3A4"/>
          </p15:clr>
        </p15:guide>
        <p15:guide id="5" orient="horz" pos="3706" userDrawn="1">
          <p15:clr>
            <a:srgbClr val="A4A3A4"/>
          </p15:clr>
        </p15:guide>
        <p15:guide id="6" orient="horz" pos="3803" userDrawn="1">
          <p15:clr>
            <a:srgbClr val="A4A3A4"/>
          </p15:clr>
        </p15:guide>
        <p15:guide id="7" orient="horz" pos="4226" userDrawn="1">
          <p15:clr>
            <a:srgbClr val="A4A3A4"/>
          </p15:clr>
        </p15:guide>
        <p15:guide id="8" pos="39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AC" userId="Edit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C6573B"/>
    <a:srgbClr val="FFA402"/>
    <a:srgbClr val="00FFFF"/>
    <a:srgbClr val="00FF00"/>
    <a:srgbClr val="FFACA9"/>
    <a:srgbClr val="FF3F0D"/>
    <a:srgbClr val="C7583B"/>
    <a:srgbClr val="FF85FF"/>
    <a:srgbClr val="03C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0" autoAdjust="0"/>
    <p:restoredTop sz="88486" autoAdjust="0"/>
  </p:normalViewPr>
  <p:slideViewPr>
    <p:cSldViewPr snapToObjects="1">
      <p:cViewPr varScale="1">
        <p:scale>
          <a:sx n="104" d="100"/>
          <a:sy n="104" d="100"/>
        </p:scale>
        <p:origin x="1192" y="200"/>
      </p:cViewPr>
      <p:guideLst>
        <p:guide orient="horz" pos="2764"/>
        <p:guide pos="3840"/>
        <p:guide pos="1906"/>
        <p:guide orient="horz" pos="3406"/>
        <p:guide orient="horz" pos="3706"/>
        <p:guide orient="horz" pos="3803"/>
        <p:guide orient="horz" pos="4226"/>
        <p:guide pos="39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4" d="100"/>
        <a:sy n="134" d="100"/>
      </p:scale>
      <p:origin x="0" y="0"/>
    </p:cViewPr>
  </p:sorterViewPr>
  <p:notesViewPr>
    <p:cSldViewPr snapToObjects="1" showGuides="1">
      <p:cViewPr varScale="1">
        <p:scale>
          <a:sx n="87" d="100"/>
          <a:sy n="87" d="100"/>
        </p:scale>
        <p:origin x="192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185567010309E-2"/>
          <c:y val="5.2434456928839003E-2"/>
          <c:w val="0.96219931271477699"/>
          <c:h val="0.917602996254682"/>
        </c:manualLayout>
      </c:layout>
      <c:barChart>
        <c:barDir val="bar"/>
        <c:grouping val="stacked"/>
        <c:varyColors val="0"/>
        <c:ser>
          <c:idx val="0"/>
          <c:order val="0"/>
          <c:tx>
            <c:strRef>
              <c:f>Sheet1!$B$1</c:f>
              <c:strCache>
                <c:ptCount val="1"/>
                <c:pt idx="0">
                  <c:v>sorafenib</c:v>
                </c:pt>
              </c:strCache>
            </c:strRef>
          </c:tx>
          <c:spPr>
            <a:solidFill>
              <a:schemeClr val="accent1">
                <a:lumMod val="50000"/>
              </a:schemeClr>
            </a:solidFill>
            <a:ln>
              <a:noFill/>
            </a:ln>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Sheet1!$B$2:$B$12</c:f>
              <c:numCache>
                <c:formatCode>General</c:formatCode>
                <c:ptCount val="11"/>
                <c:pt idx="0">
                  <c:v>0</c:v>
                </c:pt>
                <c:pt idx="1">
                  <c:v>0.64102564102564097</c:v>
                </c:pt>
                <c:pt idx="2">
                  <c:v>1.2820512820512819</c:v>
                </c:pt>
                <c:pt idx="3">
                  <c:v>1.2820512820512819</c:v>
                </c:pt>
                <c:pt idx="4">
                  <c:v>2.5641025641025639</c:v>
                </c:pt>
                <c:pt idx="5">
                  <c:v>0</c:v>
                </c:pt>
                <c:pt idx="6">
                  <c:v>2.5641025641025639</c:v>
                </c:pt>
                <c:pt idx="7">
                  <c:v>12.179487179487179</c:v>
                </c:pt>
                <c:pt idx="8">
                  <c:v>3.8461538461538463</c:v>
                </c:pt>
                <c:pt idx="9">
                  <c:v>8.3333333333333321</c:v>
                </c:pt>
                <c:pt idx="10">
                  <c:v>5.1282051282051277</c:v>
                </c:pt>
              </c:numCache>
            </c:numRef>
          </c:val>
          <c:extLst>
            <c:ext xmlns:c16="http://schemas.microsoft.com/office/drawing/2014/chart" uri="{C3380CC4-5D6E-409C-BE32-E72D297353CC}">
              <c16:uniqueId val="{00000000-77D2-4597-BD5A-E17C8C61C97F}"/>
            </c:ext>
          </c:extLst>
        </c:ser>
        <c:ser>
          <c:idx val="1"/>
          <c:order val="1"/>
          <c:tx>
            <c:strRef>
              <c:f>Sheet1!$C$1</c:f>
              <c:strCache>
                <c:ptCount val="1"/>
                <c:pt idx="0">
                  <c:v>sorafenib2</c:v>
                </c:pt>
              </c:strCache>
            </c:strRef>
          </c:tx>
          <c:spPr>
            <a:solidFill>
              <a:schemeClr val="accent1"/>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Sheet1!$C$2:$C$12</c:f>
              <c:numCache>
                <c:formatCode>General</c:formatCode>
                <c:ptCount val="11"/>
                <c:pt idx="0">
                  <c:v>0</c:v>
                </c:pt>
                <c:pt idx="1">
                  <c:v>6.4102564102564097</c:v>
                </c:pt>
                <c:pt idx="2">
                  <c:v>7.6923076923076925</c:v>
                </c:pt>
                <c:pt idx="3">
                  <c:v>8.3333333333333321</c:v>
                </c:pt>
                <c:pt idx="4">
                  <c:v>10.897435897435898</c:v>
                </c:pt>
                <c:pt idx="5">
                  <c:v>14.102564102564102</c:v>
                </c:pt>
                <c:pt idx="6">
                  <c:v>14.743589743589745</c:v>
                </c:pt>
                <c:pt idx="7">
                  <c:v>12.179487179487179</c:v>
                </c:pt>
                <c:pt idx="8">
                  <c:v>20.512820512820511</c:v>
                </c:pt>
                <c:pt idx="9">
                  <c:v>39.743589743589745</c:v>
                </c:pt>
                <c:pt idx="10">
                  <c:v>44.230769230769226</c:v>
                </c:pt>
              </c:numCache>
            </c:numRef>
          </c:val>
          <c:extLst>
            <c:ext xmlns:c16="http://schemas.microsoft.com/office/drawing/2014/chart" uri="{C3380CC4-5D6E-409C-BE32-E72D297353CC}">
              <c16:uniqueId val="{00000001-77D2-4597-BD5A-E17C8C61C97F}"/>
            </c:ext>
          </c:extLst>
        </c:ser>
        <c:ser>
          <c:idx val="2"/>
          <c:order val="2"/>
          <c:tx>
            <c:strRef>
              <c:f>Sheet1!$D$1</c:f>
              <c:strCache>
                <c:ptCount val="1"/>
                <c:pt idx="0">
                  <c:v>Atezo + bev</c:v>
                </c:pt>
              </c:strCache>
            </c:strRef>
          </c:tx>
          <c:spPr>
            <a:solidFill>
              <a:schemeClr val="tx2">
                <a:lumMod val="50000"/>
              </a:schemeClr>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Sheet1!$D$2:$D$12</c:f>
              <c:numCache>
                <c:formatCode>General</c:formatCode>
                <c:ptCount val="11"/>
                <c:pt idx="0">
                  <c:v>-2.43161094224924</c:v>
                </c:pt>
                <c:pt idx="1">
                  <c:v>-3.0395136778115504</c:v>
                </c:pt>
                <c:pt idx="2">
                  <c:v>-3.6474164133738598</c:v>
                </c:pt>
                <c:pt idx="3">
                  <c:v>-1.21580547112462</c:v>
                </c:pt>
                <c:pt idx="4">
                  <c:v>-0.303951367781155</c:v>
                </c:pt>
                <c:pt idx="5">
                  <c:v>0</c:v>
                </c:pt>
                <c:pt idx="6">
                  <c:v>-1.21580547112462</c:v>
                </c:pt>
                <c:pt idx="7">
                  <c:v>-15.19756838905775</c:v>
                </c:pt>
                <c:pt idx="8">
                  <c:v>-1.21580547112462</c:v>
                </c:pt>
                <c:pt idx="9">
                  <c:v>0</c:v>
                </c:pt>
                <c:pt idx="10">
                  <c:v>-1.8237082066869299</c:v>
                </c:pt>
              </c:numCache>
            </c:numRef>
          </c:val>
          <c:extLst>
            <c:ext xmlns:c16="http://schemas.microsoft.com/office/drawing/2014/chart" uri="{C3380CC4-5D6E-409C-BE32-E72D297353CC}">
              <c16:uniqueId val="{00000002-77D2-4597-BD5A-E17C8C61C97F}"/>
            </c:ext>
          </c:extLst>
        </c:ser>
        <c:ser>
          <c:idx val="3"/>
          <c:order val="3"/>
          <c:tx>
            <c:strRef>
              <c:f>Sheet1!$E$1</c:f>
              <c:strCache>
                <c:ptCount val="1"/>
                <c:pt idx="0">
                  <c:v>Atezo + bev2</c:v>
                </c:pt>
              </c:strCache>
            </c:strRef>
          </c:tx>
          <c:spPr>
            <a:solidFill>
              <a:schemeClr val="tx2"/>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Sheet1!$E$2:$E$12</c:f>
              <c:numCache>
                <c:formatCode>General</c:formatCode>
                <c:ptCount val="11"/>
                <c:pt idx="0">
                  <c:v>-8.8145896656534948</c:v>
                </c:pt>
                <c:pt idx="1">
                  <c:v>-17.021276595744681</c:v>
                </c:pt>
                <c:pt idx="2">
                  <c:v>-10.334346504559271</c:v>
                </c:pt>
                <c:pt idx="3">
                  <c:v>-16.717325227963524</c:v>
                </c:pt>
                <c:pt idx="4">
                  <c:v>-6.3829787234042552</c:v>
                </c:pt>
                <c:pt idx="5">
                  <c:v>-1.21580547112462</c:v>
                </c:pt>
                <c:pt idx="6">
                  <c:v>-10.94224924012158</c:v>
                </c:pt>
                <c:pt idx="7">
                  <c:v>-14.589665653495439</c:v>
                </c:pt>
                <c:pt idx="8">
                  <c:v>-16.413373860182372</c:v>
                </c:pt>
                <c:pt idx="9">
                  <c:v>-0.91185410334346495</c:v>
                </c:pt>
                <c:pt idx="10">
                  <c:v>-17.021276595744681</c:v>
                </c:pt>
              </c:numCache>
            </c:numRef>
          </c:val>
          <c:extLst>
            <c:ext xmlns:c16="http://schemas.microsoft.com/office/drawing/2014/chart" uri="{C3380CC4-5D6E-409C-BE32-E72D297353CC}">
              <c16:uniqueId val="{00000003-77D2-4597-BD5A-E17C8C61C97F}"/>
            </c:ext>
          </c:extLst>
        </c:ser>
        <c:ser>
          <c:idx val="4"/>
          <c:order val="4"/>
          <c:tx>
            <c:strRef>
              <c:f>Sheet1!$F$1</c:f>
              <c:strCache>
                <c:ptCount val="1"/>
                <c:pt idx="0">
                  <c:v>Difference</c:v>
                </c:pt>
              </c:strCache>
            </c:strRef>
          </c:tx>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Sheet1!$F$3:$F$14</c:f>
              <c:numCache>
                <c:formatCode>General</c:formatCode>
                <c:ptCount val="12"/>
              </c:numCache>
            </c:numRef>
          </c:val>
          <c:extLst>
            <c:ext xmlns:c16="http://schemas.microsoft.com/office/drawing/2014/chart" uri="{C3380CC4-5D6E-409C-BE32-E72D297353CC}">
              <c16:uniqueId val="{00000004-77D2-4597-BD5A-E17C8C61C97F}"/>
            </c:ext>
          </c:extLst>
        </c:ser>
        <c:dLbls>
          <c:showLegendKey val="0"/>
          <c:showVal val="0"/>
          <c:showCatName val="0"/>
          <c:showSerName val="0"/>
          <c:showPercent val="0"/>
          <c:showBubbleSize val="0"/>
        </c:dLbls>
        <c:gapWidth val="50"/>
        <c:overlap val="100"/>
        <c:axId val="39693696"/>
        <c:axId val="39711872"/>
      </c:barChart>
      <c:catAx>
        <c:axId val="39693696"/>
        <c:scaling>
          <c:orientation val="minMax"/>
        </c:scaling>
        <c:delete val="0"/>
        <c:axPos val="l"/>
        <c:numFmt formatCode="General" sourceLinked="1"/>
        <c:majorTickMark val="none"/>
        <c:minorTickMark val="none"/>
        <c:tickLblPos val="none"/>
        <c:spPr>
          <a:ln w="12592" cap="sq">
            <a:solidFill>
              <a:schemeClr val="tx1"/>
            </a:solidFill>
          </a:ln>
        </c:spPr>
        <c:crossAx val="39711872"/>
        <c:crosses val="autoZero"/>
        <c:auto val="1"/>
        <c:lblAlgn val="ctr"/>
        <c:lblOffset val="100"/>
        <c:noMultiLvlLbl val="0"/>
      </c:catAx>
      <c:valAx>
        <c:axId val="39711872"/>
        <c:scaling>
          <c:orientation val="minMax"/>
          <c:max val="60"/>
          <c:min val="-60"/>
        </c:scaling>
        <c:delete val="0"/>
        <c:axPos val="b"/>
        <c:numFmt formatCode="General" sourceLinked="1"/>
        <c:majorTickMark val="out"/>
        <c:minorTickMark val="none"/>
        <c:tickLblPos val="none"/>
        <c:spPr>
          <a:ln w="12592" cap="sq">
            <a:solidFill>
              <a:schemeClr val="tx1"/>
            </a:solidFill>
          </a:ln>
        </c:spPr>
        <c:crossAx val="39693696"/>
        <c:crosses val="autoZero"/>
        <c:crossBetween val="between"/>
        <c:majorUnit val="10"/>
      </c:valAx>
      <c:spPr>
        <a:noFill/>
        <a:ln w="25385">
          <a:noFill/>
        </a:ln>
      </c:spPr>
    </c:plotArea>
    <c:plotVisOnly val="1"/>
    <c:dispBlanksAs val="gap"/>
    <c:showDLblsOverMax val="0"/>
  </c:chart>
  <c:txPr>
    <a:bodyPr/>
    <a:lstStyle/>
    <a:p>
      <a:pPr>
        <a:defRPr sz="1786">
          <a:latin typeface="Arial" panose="020B0604020202020204" pitchFamily="34" charset="0"/>
          <a:cs typeface="Arial" panose="020B0604020202020204" pitchFamily="34" charset="0"/>
        </a:defRPr>
      </a:pPr>
      <a:endParaRPr lang="en-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4/27/23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4/27/23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125443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186751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31336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389215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nl-NL" i="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149916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nl-NL" i="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4230577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323929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136932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195588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401126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217400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25681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193834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205212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3291623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25</a:t>
            </a:fld>
            <a:endParaRPr lang="fr-FR" dirty="0"/>
          </a:p>
        </p:txBody>
      </p:sp>
    </p:spTree>
    <p:extLst>
      <p:ext uri="{BB962C8B-B14F-4D97-AF65-F5344CB8AC3E}">
        <p14:creationId xmlns:p14="http://schemas.microsoft.com/office/powerpoint/2010/main" val="2109849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3381806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187751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2659794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2649299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i="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dirty="0"/>
          </a:p>
        </p:txBody>
      </p:sp>
    </p:spTree>
    <p:extLst>
      <p:ext uri="{BB962C8B-B14F-4D97-AF65-F5344CB8AC3E}">
        <p14:creationId xmlns:p14="http://schemas.microsoft.com/office/powerpoint/2010/main" val="417622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31</a:t>
            </a:fld>
            <a:endParaRPr lang="fr-FR" dirty="0"/>
          </a:p>
        </p:txBody>
      </p:sp>
    </p:spTree>
    <p:extLst>
      <p:ext uri="{BB962C8B-B14F-4D97-AF65-F5344CB8AC3E}">
        <p14:creationId xmlns:p14="http://schemas.microsoft.com/office/powerpoint/2010/main" val="271578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957753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770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33</a:t>
            </a:fld>
            <a:endParaRPr lang="fr-FR"/>
          </a:p>
        </p:txBody>
      </p:sp>
    </p:spTree>
    <p:extLst>
      <p:ext uri="{BB962C8B-B14F-4D97-AF65-F5344CB8AC3E}">
        <p14:creationId xmlns:p14="http://schemas.microsoft.com/office/powerpoint/2010/main" val="4116758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3233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36</a:t>
            </a:fld>
            <a:endParaRPr lang="fr-FR"/>
          </a:p>
        </p:txBody>
      </p:sp>
    </p:spTree>
    <p:extLst>
      <p:ext uri="{BB962C8B-B14F-4D97-AF65-F5344CB8AC3E}">
        <p14:creationId xmlns:p14="http://schemas.microsoft.com/office/powerpoint/2010/main" val="947484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37</a:t>
            </a:fld>
            <a:endParaRPr lang="fr-FR"/>
          </a:p>
        </p:txBody>
      </p:sp>
    </p:spTree>
    <p:extLst>
      <p:ext uri="{BB962C8B-B14F-4D97-AF65-F5344CB8AC3E}">
        <p14:creationId xmlns:p14="http://schemas.microsoft.com/office/powerpoint/2010/main" val="3599449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40</a:t>
            </a:fld>
            <a:endParaRPr lang="fr-FR"/>
          </a:p>
        </p:txBody>
      </p:sp>
    </p:spTree>
    <p:extLst>
      <p:ext uri="{BB962C8B-B14F-4D97-AF65-F5344CB8AC3E}">
        <p14:creationId xmlns:p14="http://schemas.microsoft.com/office/powerpoint/2010/main" val="1724008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41</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118236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74552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272022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116917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146186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hcc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57084"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hcc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4" y="260350"/>
            <a:ext cx="11019401"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4164AA49-7A3A-2742-BC8E-8EC6B2B474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@HCC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@hccconnectinfo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269395" y="6009885"/>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4186"/>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Picture 103">
            <a:hlinkClick r:id="rId27"/>
            <a:extLst>
              <a:ext uri="{FF2B5EF4-FFF2-40B4-BE49-F238E27FC236}">
                <a16:creationId xmlns:a16="http://schemas.microsoft.com/office/drawing/2014/main" id="{6F008F23-755B-084B-8708-98BD61578436}"/>
              </a:ext>
            </a:extLst>
          </p:cNvPr>
          <p:cNvPicPr>
            <a:picLocks noChangeAspect="1"/>
          </p:cNvPicPr>
          <p:nvPr userDrawn="1"/>
        </p:nvPicPr>
        <p:blipFill rotWithShape="1">
          <a:blip r:embed="rId28"/>
          <a:srcRect r="2035"/>
          <a:stretch/>
        </p:blipFill>
        <p:spPr>
          <a:xfrm>
            <a:off x="323527" y="4673886"/>
            <a:ext cx="1825947" cy="722252"/>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hccconnect.cor2ed.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47D27D-DEED-2F41-8716-9C19C8B3BAC4}"/>
              </a:ext>
            </a:extLst>
          </p:cNvPr>
          <p:cNvSpPr>
            <a:spLocks noGrp="1"/>
          </p:cNvSpPr>
          <p:nvPr>
            <p:ph type="title"/>
          </p:nvPr>
        </p:nvSpPr>
        <p:spPr/>
        <p:txBody>
          <a:bodyPr/>
          <a:lstStyle/>
          <a:p>
            <a:r>
              <a:rPr lang="en-GB" dirty="0"/>
              <a:t>Single-agent IO</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7" name="Content Placeholder 10">
            <a:extLst>
              <a:ext uri="{FF2B5EF4-FFF2-40B4-BE49-F238E27FC236}">
                <a16:creationId xmlns:a16="http://schemas.microsoft.com/office/drawing/2014/main" id="{F50BCDFC-80FD-3F2B-0B7B-73261673EA00}"/>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IO, immunotherapy</a:t>
            </a:r>
          </a:p>
        </p:txBody>
      </p:sp>
    </p:spTree>
    <p:extLst>
      <p:ext uri="{BB962C8B-B14F-4D97-AF65-F5344CB8AC3E}">
        <p14:creationId xmlns:p14="http://schemas.microsoft.com/office/powerpoint/2010/main" val="17106053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3EE3-4894-CE45-BF1E-A4233824F1A2}"/>
              </a:ext>
            </a:extLst>
          </p:cNvPr>
          <p:cNvPicPr>
            <a:picLocks noChangeAspect="1"/>
          </p:cNvPicPr>
          <p:nvPr/>
        </p:nvPicPr>
        <p:blipFill>
          <a:blip r:embed="rId3"/>
          <a:stretch>
            <a:fillRect/>
          </a:stretch>
        </p:blipFill>
        <p:spPr>
          <a:xfrm>
            <a:off x="1088571" y="2625271"/>
            <a:ext cx="6560424" cy="2599872"/>
          </a:xfrm>
          <a:prstGeom prst="rect">
            <a:avLst/>
          </a:prstGeom>
        </p:spPr>
      </p:pic>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Nivolumab</a:t>
            </a:r>
            <a:br>
              <a:rPr lang="en-GB" dirty="0"/>
            </a:br>
            <a:r>
              <a:rPr lang="en-GB" sz="2200" dirty="0">
                <a:solidFill>
                  <a:schemeClr val="accent1"/>
                </a:solidFill>
              </a:rPr>
              <a:t>Single-agent IO THAT did not meet its primary endpoint in Phase </a:t>
            </a:r>
            <a:r>
              <a:rPr lang="en-GB" sz="2200" dirty="0">
                <a:solidFill>
                  <a:schemeClr val="accent2"/>
                </a:solidFill>
              </a:rPr>
              <a:t>3</a:t>
            </a:r>
            <a:r>
              <a:rPr lang="en-GB" sz="2200" dirty="0">
                <a:solidFill>
                  <a:schemeClr val="accent1"/>
                </a:solidFill>
              </a:rPr>
              <a:t> study</a:t>
            </a:r>
            <a:br>
              <a:rPr lang="en-GB" dirty="0"/>
            </a:br>
            <a:endParaRPr lang="en-GB" dirty="0"/>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11308464" cy="806504"/>
          </a:xfrm>
        </p:spPr>
        <p:txBody>
          <a:bodyPr>
            <a:normAutofit fontScale="92500"/>
          </a:bodyPr>
          <a:lstStyle/>
          <a:p>
            <a:r>
              <a:rPr lang="en-GB" spc="-20" dirty="0"/>
              <a:t>Resulted in a durable response in a subset of patients with HCC in a Phase </a:t>
            </a:r>
            <a:r>
              <a:rPr lang="en-GB" spc="-20" dirty="0">
                <a:solidFill>
                  <a:schemeClr val="tx2"/>
                </a:solidFill>
              </a:rPr>
              <a:t>1/2</a:t>
            </a:r>
            <a:r>
              <a:rPr lang="en-GB" spc="-20" dirty="0"/>
              <a:t> study (CheckMate-040)</a:t>
            </a:r>
            <a:r>
              <a:rPr lang="en-GB" spc="-20" baseline="30000" dirty="0"/>
              <a:t>1</a:t>
            </a:r>
          </a:p>
          <a:p>
            <a:r>
              <a:rPr lang="en-GB" spc="-20" dirty="0"/>
              <a:t>Did not show significant OS improvement over sorafenib in a Phase </a:t>
            </a:r>
            <a:r>
              <a:rPr lang="en-GB" spc="-20" dirty="0">
                <a:solidFill>
                  <a:schemeClr val="tx2"/>
                </a:solidFill>
              </a:rPr>
              <a:t>3</a:t>
            </a:r>
            <a:r>
              <a:rPr lang="en-GB" spc="-20" dirty="0"/>
              <a:t> study (CheckMate-459)</a:t>
            </a:r>
            <a:r>
              <a:rPr lang="en-GB" spc="-20" baseline="30000" dirty="0"/>
              <a:t>2</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285359"/>
            <a:ext cx="10180339" cy="365125"/>
          </a:xfrm>
        </p:spPr>
        <p:txBody>
          <a:bodyPr/>
          <a:lstStyle/>
          <a:p>
            <a:r>
              <a:rPr lang="en-GB" dirty="0"/>
              <a:t>Figure adapted from Yau T, et al.</a:t>
            </a:r>
            <a:r>
              <a:rPr lang="en-GB" baseline="30000" dirty="0"/>
              <a:t>2</a:t>
            </a:r>
            <a:br>
              <a:rPr lang="en-GB" baseline="30000" dirty="0"/>
            </a:br>
            <a:r>
              <a:rPr lang="en-GB" dirty="0"/>
              <a:t>CI, confidence interval; HCC, hepatocellular carcinoma; HR, hazard ratio; IO, immunotherapy; OS, overall survival</a:t>
            </a:r>
          </a:p>
          <a:p>
            <a:r>
              <a:rPr lang="en-GB" dirty="0"/>
              <a:t>1. El-Khoueiry AB, et al. Lancet. 2017;389:2492-502; 2. Yau T, et al. Lancet Oncol. 2022;23:77-90</a:t>
            </a:r>
          </a:p>
        </p:txBody>
      </p:sp>
      <p:sp>
        <p:nvSpPr>
          <p:cNvPr id="102" name="Content Placeholder 10">
            <a:extLst>
              <a:ext uri="{FF2B5EF4-FFF2-40B4-BE49-F238E27FC236}">
                <a16:creationId xmlns:a16="http://schemas.microsoft.com/office/drawing/2014/main" id="{4D23A527-61B2-6A64-12C4-1824032B1BF0}"/>
              </a:ext>
            </a:extLst>
          </p:cNvPr>
          <p:cNvSpPr txBox="1">
            <a:spLocks/>
          </p:cNvSpPr>
          <p:nvPr/>
        </p:nvSpPr>
        <p:spPr>
          <a:xfrm>
            <a:off x="6234608" y="5902646"/>
            <a:ext cx="1592407"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GB" i="1" dirty="0">
              <a:solidFill>
                <a:schemeClr val="tx1"/>
              </a:solidFill>
            </a:endParaRPr>
          </a:p>
        </p:txBody>
      </p:sp>
      <p:sp>
        <p:nvSpPr>
          <p:cNvPr id="161" name="Content Placeholder 1">
            <a:extLst>
              <a:ext uri="{FF2B5EF4-FFF2-40B4-BE49-F238E27FC236}">
                <a16:creationId xmlns:a16="http://schemas.microsoft.com/office/drawing/2014/main" id="{15A3A254-40A9-66CA-81F5-8BE1BA049C5A}"/>
              </a:ext>
            </a:extLst>
          </p:cNvPr>
          <p:cNvSpPr txBox="1">
            <a:spLocks/>
          </p:cNvSpPr>
          <p:nvPr/>
        </p:nvSpPr>
        <p:spPr>
          <a:xfrm>
            <a:off x="7871928" y="3421633"/>
            <a:ext cx="4032447" cy="871463"/>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b="1" dirty="0">
                <a:solidFill>
                  <a:srgbClr val="C7583B"/>
                </a:solidFill>
              </a:rPr>
              <a:t>Negative trial</a:t>
            </a:r>
          </a:p>
          <a:p>
            <a:pPr marL="0" indent="0" algn="ctr">
              <a:buFont typeface="Arial"/>
              <a:buNone/>
            </a:pPr>
            <a:r>
              <a:rPr lang="en-GB" dirty="0"/>
              <a:t>Clinically positive:</a:t>
            </a:r>
          </a:p>
          <a:p>
            <a:pPr algn="ctr">
              <a:buFont typeface="Wingdings" panose="05000000000000000000" pitchFamily="2" charset="2"/>
              <a:buChar char="à"/>
            </a:pPr>
            <a:r>
              <a:rPr lang="en-GB" sz="1600" dirty="0"/>
              <a:t>Favourable safety profile</a:t>
            </a:r>
          </a:p>
          <a:p>
            <a:pPr algn="ctr">
              <a:buFont typeface="Wingdings" panose="05000000000000000000" pitchFamily="2" charset="2"/>
              <a:buChar char="à"/>
            </a:pPr>
            <a:r>
              <a:rPr lang="en-GB" sz="1600" dirty="0"/>
              <a:t>Durable response in a subgroup of patients may result in improvement of landmark survival, but not in median OS</a:t>
            </a:r>
          </a:p>
          <a:p>
            <a:pPr algn="ctr">
              <a:buFont typeface="Wingdings" panose="05000000000000000000" pitchFamily="2" charset="2"/>
              <a:buChar char="à"/>
            </a:pPr>
            <a:endParaRPr lang="en-GB" dirty="0"/>
          </a:p>
        </p:txBody>
      </p:sp>
      <p:cxnSp>
        <p:nvCxnSpPr>
          <p:cNvPr id="163" name="Straight Arrow Connector 162">
            <a:extLst>
              <a:ext uri="{FF2B5EF4-FFF2-40B4-BE49-F238E27FC236}">
                <a16:creationId xmlns:a16="http://schemas.microsoft.com/office/drawing/2014/main" id="{726A8C8C-2849-B63F-86FE-80B6002EDB14}"/>
              </a:ext>
            </a:extLst>
          </p:cNvPr>
          <p:cNvCxnSpPr/>
          <p:nvPr/>
        </p:nvCxnSpPr>
        <p:spPr>
          <a:xfrm>
            <a:off x="9888240" y="2492896"/>
            <a:ext cx="0" cy="74949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31ED1DF-E707-FF4F-A6A5-75A9F1913A01}"/>
              </a:ext>
            </a:extLst>
          </p:cNvPr>
          <p:cNvSpPr txBox="1"/>
          <p:nvPr/>
        </p:nvSpPr>
        <p:spPr>
          <a:xfrm>
            <a:off x="2445382" y="3079322"/>
            <a:ext cx="1404231" cy="37394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12-month OS (95% CI), %: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60 (54-65)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55 (50-60) </a:t>
            </a:r>
          </a:p>
        </p:txBody>
      </p:sp>
      <p:sp>
        <p:nvSpPr>
          <p:cNvPr id="18" name="TextBox 17">
            <a:extLst>
              <a:ext uri="{FF2B5EF4-FFF2-40B4-BE49-F238E27FC236}">
                <a16:creationId xmlns:a16="http://schemas.microsoft.com/office/drawing/2014/main" id="{F0CF7868-3F91-F347-BC7A-751FFFC16F13}"/>
              </a:ext>
            </a:extLst>
          </p:cNvPr>
          <p:cNvSpPr txBox="1"/>
          <p:nvPr/>
        </p:nvSpPr>
        <p:spPr>
          <a:xfrm>
            <a:off x="2612317" y="524997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9</a:t>
            </a:r>
          </a:p>
        </p:txBody>
      </p:sp>
      <p:sp>
        <p:nvSpPr>
          <p:cNvPr id="19" name="TextBox 18">
            <a:extLst>
              <a:ext uri="{FF2B5EF4-FFF2-40B4-BE49-F238E27FC236}">
                <a16:creationId xmlns:a16="http://schemas.microsoft.com/office/drawing/2014/main" id="{076C9541-0D72-3545-B88C-982F32CA93AD}"/>
              </a:ext>
            </a:extLst>
          </p:cNvPr>
          <p:cNvSpPr txBox="1"/>
          <p:nvPr/>
        </p:nvSpPr>
        <p:spPr>
          <a:xfrm>
            <a:off x="3085082"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12</a:t>
            </a:r>
          </a:p>
        </p:txBody>
      </p:sp>
      <p:sp>
        <p:nvSpPr>
          <p:cNvPr id="20" name="TextBox 19">
            <a:extLst>
              <a:ext uri="{FF2B5EF4-FFF2-40B4-BE49-F238E27FC236}">
                <a16:creationId xmlns:a16="http://schemas.microsoft.com/office/drawing/2014/main" id="{25730F3B-E924-C34F-BABD-04C1FB1BCD2B}"/>
              </a:ext>
            </a:extLst>
          </p:cNvPr>
          <p:cNvSpPr txBox="1"/>
          <p:nvPr/>
        </p:nvSpPr>
        <p:spPr>
          <a:xfrm>
            <a:off x="357720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15</a:t>
            </a:r>
          </a:p>
        </p:txBody>
      </p:sp>
      <p:sp>
        <p:nvSpPr>
          <p:cNvPr id="21" name="TextBox 20">
            <a:extLst>
              <a:ext uri="{FF2B5EF4-FFF2-40B4-BE49-F238E27FC236}">
                <a16:creationId xmlns:a16="http://schemas.microsoft.com/office/drawing/2014/main" id="{4C18CE3A-5DF1-E64C-B7ED-4F70EEB40C15}"/>
              </a:ext>
            </a:extLst>
          </p:cNvPr>
          <p:cNvSpPr txBox="1"/>
          <p:nvPr/>
        </p:nvSpPr>
        <p:spPr>
          <a:xfrm>
            <a:off x="408520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18</a:t>
            </a:r>
          </a:p>
        </p:txBody>
      </p:sp>
      <p:sp>
        <p:nvSpPr>
          <p:cNvPr id="22" name="TextBox 21">
            <a:extLst>
              <a:ext uri="{FF2B5EF4-FFF2-40B4-BE49-F238E27FC236}">
                <a16:creationId xmlns:a16="http://schemas.microsoft.com/office/drawing/2014/main" id="{618803C3-B24C-5B4A-AF75-35037D78AB9E}"/>
              </a:ext>
            </a:extLst>
          </p:cNvPr>
          <p:cNvSpPr txBox="1"/>
          <p:nvPr/>
        </p:nvSpPr>
        <p:spPr>
          <a:xfrm>
            <a:off x="457415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21</a:t>
            </a:r>
          </a:p>
        </p:txBody>
      </p:sp>
      <p:sp>
        <p:nvSpPr>
          <p:cNvPr id="23" name="TextBox 22">
            <a:extLst>
              <a:ext uri="{FF2B5EF4-FFF2-40B4-BE49-F238E27FC236}">
                <a16:creationId xmlns:a16="http://schemas.microsoft.com/office/drawing/2014/main" id="{A6C79A99-DB46-C740-8E57-9C78768FB77C}"/>
              </a:ext>
            </a:extLst>
          </p:cNvPr>
          <p:cNvSpPr txBox="1"/>
          <p:nvPr/>
        </p:nvSpPr>
        <p:spPr>
          <a:xfrm>
            <a:off x="2110667" y="524997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6</a:t>
            </a:r>
          </a:p>
        </p:txBody>
      </p:sp>
      <p:sp>
        <p:nvSpPr>
          <p:cNvPr id="24" name="TextBox 23">
            <a:extLst>
              <a:ext uri="{FF2B5EF4-FFF2-40B4-BE49-F238E27FC236}">
                <a16:creationId xmlns:a16="http://schemas.microsoft.com/office/drawing/2014/main" id="{801A8547-7EC3-A14C-8C85-B870E13DD89C}"/>
              </a:ext>
            </a:extLst>
          </p:cNvPr>
          <p:cNvSpPr txBox="1"/>
          <p:nvPr/>
        </p:nvSpPr>
        <p:spPr>
          <a:xfrm>
            <a:off x="1609017" y="524997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a:t>
            </a:r>
          </a:p>
        </p:txBody>
      </p:sp>
      <p:sp>
        <p:nvSpPr>
          <p:cNvPr id="25" name="TextBox 24">
            <a:extLst>
              <a:ext uri="{FF2B5EF4-FFF2-40B4-BE49-F238E27FC236}">
                <a16:creationId xmlns:a16="http://schemas.microsoft.com/office/drawing/2014/main" id="{AFF36350-D9EF-8E4A-8DA9-5EC25439A2B6}"/>
              </a:ext>
            </a:extLst>
          </p:cNvPr>
          <p:cNvSpPr txBox="1"/>
          <p:nvPr/>
        </p:nvSpPr>
        <p:spPr>
          <a:xfrm>
            <a:off x="1110542" y="524997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0</a:t>
            </a:r>
          </a:p>
        </p:txBody>
      </p:sp>
      <p:sp>
        <p:nvSpPr>
          <p:cNvPr id="26" name="TextBox 25">
            <a:extLst>
              <a:ext uri="{FF2B5EF4-FFF2-40B4-BE49-F238E27FC236}">
                <a16:creationId xmlns:a16="http://schemas.microsoft.com/office/drawing/2014/main" id="{67AB8F0C-9EE4-5A48-8F70-114D77693CAD}"/>
              </a:ext>
            </a:extLst>
          </p:cNvPr>
          <p:cNvSpPr txBox="1"/>
          <p:nvPr/>
        </p:nvSpPr>
        <p:spPr>
          <a:xfrm>
            <a:off x="508215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24</a:t>
            </a:r>
          </a:p>
        </p:txBody>
      </p:sp>
      <p:sp>
        <p:nvSpPr>
          <p:cNvPr id="27" name="TextBox 26">
            <a:extLst>
              <a:ext uri="{FF2B5EF4-FFF2-40B4-BE49-F238E27FC236}">
                <a16:creationId xmlns:a16="http://schemas.microsoft.com/office/drawing/2014/main" id="{D627CD02-8848-4E41-8F21-26C364C6CBDB}"/>
              </a:ext>
            </a:extLst>
          </p:cNvPr>
          <p:cNvSpPr txBox="1"/>
          <p:nvPr/>
        </p:nvSpPr>
        <p:spPr>
          <a:xfrm>
            <a:off x="5593332"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27</a:t>
            </a:r>
          </a:p>
        </p:txBody>
      </p:sp>
      <p:sp>
        <p:nvSpPr>
          <p:cNvPr id="28" name="TextBox 27">
            <a:extLst>
              <a:ext uri="{FF2B5EF4-FFF2-40B4-BE49-F238E27FC236}">
                <a16:creationId xmlns:a16="http://schemas.microsoft.com/office/drawing/2014/main" id="{D09A113E-C6A6-8044-BF24-39736328AEE5}"/>
              </a:ext>
            </a:extLst>
          </p:cNvPr>
          <p:cNvSpPr txBox="1"/>
          <p:nvPr/>
        </p:nvSpPr>
        <p:spPr>
          <a:xfrm>
            <a:off x="609180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30</a:t>
            </a:r>
          </a:p>
        </p:txBody>
      </p:sp>
      <p:sp>
        <p:nvSpPr>
          <p:cNvPr id="29" name="TextBox 28">
            <a:extLst>
              <a:ext uri="{FF2B5EF4-FFF2-40B4-BE49-F238E27FC236}">
                <a16:creationId xmlns:a16="http://schemas.microsoft.com/office/drawing/2014/main" id="{E94701FC-1690-1446-B635-B959179A6A73}"/>
              </a:ext>
            </a:extLst>
          </p:cNvPr>
          <p:cNvSpPr txBox="1"/>
          <p:nvPr/>
        </p:nvSpPr>
        <p:spPr>
          <a:xfrm>
            <a:off x="6571232"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33</a:t>
            </a:r>
          </a:p>
        </p:txBody>
      </p:sp>
      <p:sp>
        <p:nvSpPr>
          <p:cNvPr id="30" name="TextBox 29">
            <a:extLst>
              <a:ext uri="{FF2B5EF4-FFF2-40B4-BE49-F238E27FC236}">
                <a16:creationId xmlns:a16="http://schemas.microsoft.com/office/drawing/2014/main" id="{B0BF90C9-B430-E14E-A023-30EAD9DD76B4}"/>
              </a:ext>
            </a:extLst>
          </p:cNvPr>
          <p:cNvSpPr txBox="1"/>
          <p:nvPr/>
        </p:nvSpPr>
        <p:spPr>
          <a:xfrm>
            <a:off x="707605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36</a:t>
            </a:r>
          </a:p>
        </p:txBody>
      </p:sp>
      <p:sp>
        <p:nvSpPr>
          <p:cNvPr id="31" name="TextBox 30">
            <a:extLst>
              <a:ext uri="{FF2B5EF4-FFF2-40B4-BE49-F238E27FC236}">
                <a16:creationId xmlns:a16="http://schemas.microsoft.com/office/drawing/2014/main" id="{2D4E49D3-6793-A548-8844-B5D807957D7A}"/>
              </a:ext>
            </a:extLst>
          </p:cNvPr>
          <p:cNvSpPr txBox="1"/>
          <p:nvPr/>
        </p:nvSpPr>
        <p:spPr>
          <a:xfrm>
            <a:off x="7577707" y="524997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39</a:t>
            </a:r>
          </a:p>
        </p:txBody>
      </p:sp>
      <p:sp>
        <p:nvSpPr>
          <p:cNvPr id="32" name="TextBox 31">
            <a:extLst>
              <a:ext uri="{FF2B5EF4-FFF2-40B4-BE49-F238E27FC236}">
                <a16:creationId xmlns:a16="http://schemas.microsoft.com/office/drawing/2014/main" id="{1CDF6E6A-E93F-B74C-B9DA-EE2B7AFBEC70}"/>
              </a:ext>
            </a:extLst>
          </p:cNvPr>
          <p:cNvSpPr txBox="1"/>
          <p:nvPr/>
        </p:nvSpPr>
        <p:spPr>
          <a:xfrm>
            <a:off x="919422" y="3602154"/>
            <a:ext cx="128240" cy="124650"/>
          </a:xfrm>
          <a:prstGeom prst="rect">
            <a:avLst/>
          </a:prstGeom>
          <a:noFill/>
        </p:spPr>
        <p:txBody>
          <a:bodyPr wrap="none" lIns="0" tIns="0" rIns="0" bIns="0" rtlCol="0">
            <a:spAutoFit/>
          </a:bodyPr>
          <a:lstStyle/>
          <a:p>
            <a:pPr algn="r">
              <a:lnSpc>
                <a:spcPct val="90000"/>
              </a:lnSpc>
            </a:pPr>
            <a:r>
              <a:rPr lang="en-GB" sz="900" dirty="0">
                <a:latin typeface="Arial" panose="020B0604020202020204" pitchFamily="34" charset="0"/>
                <a:cs typeface="Arial" panose="020B0604020202020204" pitchFamily="34" charset="0"/>
              </a:rPr>
              <a:t>60</a:t>
            </a:r>
          </a:p>
        </p:txBody>
      </p:sp>
      <p:sp>
        <p:nvSpPr>
          <p:cNvPr id="33" name="TextBox 32">
            <a:extLst>
              <a:ext uri="{FF2B5EF4-FFF2-40B4-BE49-F238E27FC236}">
                <a16:creationId xmlns:a16="http://schemas.microsoft.com/office/drawing/2014/main" id="{1B657E41-6DD2-374B-B56F-DBBB6791F2F0}"/>
              </a:ext>
            </a:extLst>
          </p:cNvPr>
          <p:cNvSpPr txBox="1"/>
          <p:nvPr/>
        </p:nvSpPr>
        <p:spPr>
          <a:xfrm>
            <a:off x="855302" y="2592504"/>
            <a:ext cx="192360" cy="124650"/>
          </a:xfrm>
          <a:prstGeom prst="rect">
            <a:avLst/>
          </a:prstGeom>
          <a:noFill/>
        </p:spPr>
        <p:txBody>
          <a:bodyPr wrap="none" lIns="0" tIns="0" rIns="0" bIns="0" rtlCol="0">
            <a:spAutoFit/>
          </a:bodyPr>
          <a:lstStyle/>
          <a:p>
            <a:pPr algn="r">
              <a:lnSpc>
                <a:spcPct val="90000"/>
              </a:lnSpc>
            </a:pPr>
            <a:r>
              <a:rPr lang="en-GB" sz="900" dirty="0">
                <a:latin typeface="Arial" panose="020B0604020202020204" pitchFamily="34" charset="0"/>
                <a:cs typeface="Arial" panose="020B0604020202020204" pitchFamily="34" charset="0"/>
              </a:rPr>
              <a:t>100</a:t>
            </a:r>
          </a:p>
        </p:txBody>
      </p:sp>
      <p:sp>
        <p:nvSpPr>
          <p:cNvPr id="34" name="TextBox 33">
            <a:extLst>
              <a:ext uri="{FF2B5EF4-FFF2-40B4-BE49-F238E27FC236}">
                <a16:creationId xmlns:a16="http://schemas.microsoft.com/office/drawing/2014/main" id="{06FAB8BB-E9FF-364D-83DC-8985E1D0B71B}"/>
              </a:ext>
            </a:extLst>
          </p:cNvPr>
          <p:cNvSpPr txBox="1"/>
          <p:nvPr/>
        </p:nvSpPr>
        <p:spPr>
          <a:xfrm>
            <a:off x="919422" y="3094154"/>
            <a:ext cx="128240" cy="124650"/>
          </a:xfrm>
          <a:prstGeom prst="rect">
            <a:avLst/>
          </a:prstGeom>
          <a:noFill/>
        </p:spPr>
        <p:txBody>
          <a:bodyPr wrap="none" lIns="0" tIns="0" rIns="0" bIns="0" rtlCol="0">
            <a:spAutoFit/>
          </a:bodyPr>
          <a:lstStyle/>
          <a:p>
            <a:pPr algn="r">
              <a:lnSpc>
                <a:spcPct val="90000"/>
              </a:lnSpc>
            </a:pPr>
            <a:r>
              <a:rPr lang="en-GB" sz="900" dirty="0">
                <a:latin typeface="Arial" panose="020B0604020202020204" pitchFamily="34" charset="0"/>
                <a:cs typeface="Arial" panose="020B0604020202020204" pitchFamily="34" charset="0"/>
              </a:rPr>
              <a:t>80</a:t>
            </a:r>
          </a:p>
        </p:txBody>
      </p:sp>
      <p:sp>
        <p:nvSpPr>
          <p:cNvPr id="35" name="TextBox 34">
            <a:extLst>
              <a:ext uri="{FF2B5EF4-FFF2-40B4-BE49-F238E27FC236}">
                <a16:creationId xmlns:a16="http://schemas.microsoft.com/office/drawing/2014/main" id="{67ECDF97-BE34-A248-B21A-EB87C38A621D}"/>
              </a:ext>
            </a:extLst>
          </p:cNvPr>
          <p:cNvSpPr txBox="1"/>
          <p:nvPr/>
        </p:nvSpPr>
        <p:spPr>
          <a:xfrm>
            <a:off x="919422" y="4097454"/>
            <a:ext cx="128240" cy="124650"/>
          </a:xfrm>
          <a:prstGeom prst="rect">
            <a:avLst/>
          </a:prstGeom>
          <a:noFill/>
        </p:spPr>
        <p:txBody>
          <a:bodyPr wrap="none" lIns="0" tIns="0" rIns="0" bIns="0" rtlCol="0">
            <a:spAutoFit/>
          </a:bodyPr>
          <a:lstStyle/>
          <a:p>
            <a:pPr algn="r">
              <a:lnSpc>
                <a:spcPct val="90000"/>
              </a:lnSpc>
            </a:pPr>
            <a:r>
              <a:rPr lang="en-GB" sz="900" dirty="0">
                <a:latin typeface="Arial" panose="020B0604020202020204" pitchFamily="34" charset="0"/>
                <a:cs typeface="Arial" panose="020B0604020202020204" pitchFamily="34" charset="0"/>
              </a:rPr>
              <a:t>40</a:t>
            </a:r>
          </a:p>
        </p:txBody>
      </p:sp>
      <p:sp>
        <p:nvSpPr>
          <p:cNvPr id="36" name="TextBox 35">
            <a:extLst>
              <a:ext uri="{FF2B5EF4-FFF2-40B4-BE49-F238E27FC236}">
                <a16:creationId xmlns:a16="http://schemas.microsoft.com/office/drawing/2014/main" id="{4AFE674E-4AA0-DA42-9B40-B74F26A6F1C4}"/>
              </a:ext>
            </a:extLst>
          </p:cNvPr>
          <p:cNvSpPr txBox="1"/>
          <p:nvPr/>
        </p:nvSpPr>
        <p:spPr>
          <a:xfrm>
            <a:off x="919422" y="4605454"/>
            <a:ext cx="128240" cy="124650"/>
          </a:xfrm>
          <a:prstGeom prst="rect">
            <a:avLst/>
          </a:prstGeom>
          <a:noFill/>
        </p:spPr>
        <p:txBody>
          <a:bodyPr wrap="none" lIns="0" tIns="0" rIns="0" bIns="0" rtlCol="0">
            <a:spAutoFit/>
          </a:bodyPr>
          <a:lstStyle/>
          <a:p>
            <a:pPr algn="r">
              <a:lnSpc>
                <a:spcPct val="90000"/>
              </a:lnSpc>
            </a:pPr>
            <a:r>
              <a:rPr lang="en-GB" sz="900" dirty="0">
                <a:latin typeface="Arial" panose="020B0604020202020204" pitchFamily="34" charset="0"/>
                <a:cs typeface="Arial" panose="020B0604020202020204" pitchFamily="34" charset="0"/>
              </a:rPr>
              <a:t>20</a:t>
            </a:r>
          </a:p>
        </p:txBody>
      </p:sp>
      <p:sp>
        <p:nvSpPr>
          <p:cNvPr id="37" name="TextBox 36">
            <a:extLst>
              <a:ext uri="{FF2B5EF4-FFF2-40B4-BE49-F238E27FC236}">
                <a16:creationId xmlns:a16="http://schemas.microsoft.com/office/drawing/2014/main" id="{B7AAFC54-5BD5-6045-AFD8-4BA562DE7A93}"/>
              </a:ext>
            </a:extLst>
          </p:cNvPr>
          <p:cNvSpPr txBox="1"/>
          <p:nvPr/>
        </p:nvSpPr>
        <p:spPr>
          <a:xfrm>
            <a:off x="983542" y="5107104"/>
            <a:ext cx="64120" cy="124650"/>
          </a:xfrm>
          <a:prstGeom prst="rect">
            <a:avLst/>
          </a:prstGeom>
          <a:noFill/>
        </p:spPr>
        <p:txBody>
          <a:bodyPr wrap="none" lIns="0" tIns="0" rIns="0" bIns="0" rtlCol="0">
            <a:spAutoFit/>
          </a:bodyPr>
          <a:lstStyle/>
          <a:p>
            <a:pPr algn="r">
              <a:lnSpc>
                <a:spcPct val="90000"/>
              </a:lnSpc>
            </a:pPr>
            <a:r>
              <a:rPr lang="en-GB" sz="900" dirty="0">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id="{0EC6C3C3-AB56-0441-ABC4-353EAB504527}"/>
              </a:ext>
            </a:extLst>
          </p:cNvPr>
          <p:cNvSpPr txBox="1"/>
          <p:nvPr/>
        </p:nvSpPr>
        <p:spPr>
          <a:xfrm>
            <a:off x="2429575"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235 (14)</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232 (12)</a:t>
            </a:r>
          </a:p>
        </p:txBody>
      </p:sp>
      <p:sp>
        <p:nvSpPr>
          <p:cNvPr id="39" name="TextBox 38">
            <a:extLst>
              <a:ext uri="{FF2B5EF4-FFF2-40B4-BE49-F238E27FC236}">
                <a16:creationId xmlns:a16="http://schemas.microsoft.com/office/drawing/2014/main" id="{02934BD6-ED56-5149-BD25-0EFA2BEB4A04}"/>
              </a:ext>
            </a:extLst>
          </p:cNvPr>
          <p:cNvSpPr txBox="1"/>
          <p:nvPr/>
        </p:nvSpPr>
        <p:spPr>
          <a:xfrm>
            <a:off x="2934400"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211 (15)</a:t>
            </a:r>
          </a:p>
          <a:p>
            <a:pPr algn="ctr">
              <a:lnSpc>
                <a:spcPct val="90000"/>
              </a:lnSpc>
            </a:pPr>
            <a:r>
              <a:rPr lang="en-GB" sz="900" dirty="0">
                <a:latin typeface="Arial" panose="020B0604020202020204" pitchFamily="34" charset="0"/>
                <a:cs typeface="Arial" panose="020B0604020202020204" pitchFamily="34" charset="0"/>
              </a:rPr>
              <a:t>196 (14)</a:t>
            </a:r>
          </a:p>
        </p:txBody>
      </p:sp>
      <p:sp>
        <p:nvSpPr>
          <p:cNvPr id="40" name="TextBox 39">
            <a:extLst>
              <a:ext uri="{FF2B5EF4-FFF2-40B4-BE49-F238E27FC236}">
                <a16:creationId xmlns:a16="http://schemas.microsoft.com/office/drawing/2014/main" id="{1881C795-7B76-A343-A6D0-2A4F5AAC4933}"/>
              </a:ext>
            </a:extLst>
          </p:cNvPr>
          <p:cNvSpPr txBox="1"/>
          <p:nvPr/>
        </p:nvSpPr>
        <p:spPr>
          <a:xfrm>
            <a:off x="3426525" y="5718065"/>
            <a:ext cx="429605" cy="249299"/>
          </a:xfrm>
          <a:prstGeom prst="rect">
            <a:avLst/>
          </a:prstGeom>
          <a:noFill/>
        </p:spPr>
        <p:txBody>
          <a:bodyPr wrap="squar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187 (15)</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174 (14)</a:t>
            </a:r>
          </a:p>
        </p:txBody>
      </p:sp>
      <p:sp>
        <p:nvSpPr>
          <p:cNvPr id="41" name="TextBox 40">
            <a:extLst>
              <a:ext uri="{FF2B5EF4-FFF2-40B4-BE49-F238E27FC236}">
                <a16:creationId xmlns:a16="http://schemas.microsoft.com/office/drawing/2014/main" id="{E6B19D81-2F5C-3B4E-9187-8483783A72C0}"/>
              </a:ext>
            </a:extLst>
          </p:cNvPr>
          <p:cNvSpPr txBox="1"/>
          <p:nvPr/>
        </p:nvSpPr>
        <p:spPr>
          <a:xfrm>
            <a:off x="3934525"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165 (15)</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155 (14)</a:t>
            </a:r>
          </a:p>
        </p:txBody>
      </p:sp>
      <p:sp>
        <p:nvSpPr>
          <p:cNvPr id="42" name="TextBox 41">
            <a:extLst>
              <a:ext uri="{FF2B5EF4-FFF2-40B4-BE49-F238E27FC236}">
                <a16:creationId xmlns:a16="http://schemas.microsoft.com/office/drawing/2014/main" id="{0C4B29B4-8F87-6341-B9ED-D10F569EF9EB}"/>
              </a:ext>
            </a:extLst>
          </p:cNvPr>
          <p:cNvSpPr txBox="1"/>
          <p:nvPr/>
        </p:nvSpPr>
        <p:spPr>
          <a:xfrm>
            <a:off x="4423475"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146 (15)</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133 (15)</a:t>
            </a:r>
          </a:p>
        </p:txBody>
      </p:sp>
      <p:sp>
        <p:nvSpPr>
          <p:cNvPr id="43" name="TextBox 42">
            <a:extLst>
              <a:ext uri="{FF2B5EF4-FFF2-40B4-BE49-F238E27FC236}">
                <a16:creationId xmlns:a16="http://schemas.microsoft.com/office/drawing/2014/main" id="{942E6637-12C8-AB46-8A27-656792948805}"/>
              </a:ext>
            </a:extLst>
          </p:cNvPr>
          <p:cNvSpPr txBox="1"/>
          <p:nvPr/>
        </p:nvSpPr>
        <p:spPr>
          <a:xfrm>
            <a:off x="1927925"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271 (12)</a:t>
            </a:r>
          </a:p>
          <a:p>
            <a:pPr algn="ctr">
              <a:lnSpc>
                <a:spcPct val="90000"/>
              </a:lnSpc>
            </a:pPr>
            <a:r>
              <a:rPr lang="en-GB" sz="900" dirty="0">
                <a:latin typeface="Arial" panose="020B0604020202020204" pitchFamily="34" charset="0"/>
                <a:cs typeface="Arial" panose="020B0604020202020204" pitchFamily="34" charset="0"/>
              </a:rPr>
              <a:t>274 (12)</a:t>
            </a:r>
          </a:p>
        </p:txBody>
      </p:sp>
      <p:sp>
        <p:nvSpPr>
          <p:cNvPr id="44" name="TextBox 43">
            <a:extLst>
              <a:ext uri="{FF2B5EF4-FFF2-40B4-BE49-F238E27FC236}">
                <a16:creationId xmlns:a16="http://schemas.microsoft.com/office/drawing/2014/main" id="{11058C16-FE48-374A-BB46-B284343BB403}"/>
              </a:ext>
            </a:extLst>
          </p:cNvPr>
          <p:cNvSpPr txBox="1"/>
          <p:nvPr/>
        </p:nvSpPr>
        <p:spPr>
          <a:xfrm>
            <a:off x="1458335" y="5718065"/>
            <a:ext cx="36548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326 (7)</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328 (8)</a:t>
            </a:r>
          </a:p>
        </p:txBody>
      </p:sp>
      <p:sp>
        <p:nvSpPr>
          <p:cNvPr id="45" name="TextBox 44">
            <a:extLst>
              <a:ext uri="{FF2B5EF4-FFF2-40B4-BE49-F238E27FC236}">
                <a16:creationId xmlns:a16="http://schemas.microsoft.com/office/drawing/2014/main" id="{3D1185F4-B542-304E-8244-8444E671BA8A}"/>
              </a:ext>
            </a:extLst>
          </p:cNvPr>
          <p:cNvSpPr txBox="1"/>
          <p:nvPr/>
        </p:nvSpPr>
        <p:spPr>
          <a:xfrm>
            <a:off x="959860" y="5718065"/>
            <a:ext cx="36548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371 (0)</a:t>
            </a:r>
          </a:p>
          <a:p>
            <a:pPr algn="ctr">
              <a:lnSpc>
                <a:spcPct val="90000"/>
              </a:lnSpc>
            </a:pPr>
            <a:r>
              <a:rPr lang="en-GB" sz="900" dirty="0">
                <a:latin typeface="Arial" panose="020B0604020202020204" pitchFamily="34" charset="0"/>
                <a:cs typeface="Arial" panose="020B0604020202020204" pitchFamily="34" charset="0"/>
              </a:rPr>
              <a:t>372 (0)</a:t>
            </a:r>
          </a:p>
        </p:txBody>
      </p:sp>
      <p:sp>
        <p:nvSpPr>
          <p:cNvPr id="46" name="TextBox 45">
            <a:extLst>
              <a:ext uri="{FF2B5EF4-FFF2-40B4-BE49-F238E27FC236}">
                <a16:creationId xmlns:a16="http://schemas.microsoft.com/office/drawing/2014/main" id="{37E46C5E-9B45-B943-BD62-D9845348610D}"/>
              </a:ext>
            </a:extLst>
          </p:cNvPr>
          <p:cNvSpPr txBox="1"/>
          <p:nvPr/>
        </p:nvSpPr>
        <p:spPr>
          <a:xfrm>
            <a:off x="4931475"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129 (16)</a:t>
            </a:r>
          </a:p>
          <a:p>
            <a:pPr algn="ctr">
              <a:lnSpc>
                <a:spcPct val="90000"/>
              </a:lnSpc>
            </a:pPr>
            <a:r>
              <a:rPr lang="en-GB" sz="900" dirty="0">
                <a:latin typeface="Arial" panose="020B0604020202020204" pitchFamily="34" charset="0"/>
                <a:cs typeface="Arial" panose="020B0604020202020204" pitchFamily="34" charset="0"/>
              </a:rPr>
              <a:t>115 (17)</a:t>
            </a:r>
          </a:p>
        </p:txBody>
      </p:sp>
      <p:sp>
        <p:nvSpPr>
          <p:cNvPr id="47" name="TextBox 46">
            <a:extLst>
              <a:ext uri="{FF2B5EF4-FFF2-40B4-BE49-F238E27FC236}">
                <a16:creationId xmlns:a16="http://schemas.microsoft.com/office/drawing/2014/main" id="{DAD475F3-977F-5D44-919A-802A4D9F2488}"/>
              </a:ext>
            </a:extLst>
          </p:cNvPr>
          <p:cNvSpPr txBox="1"/>
          <p:nvPr/>
        </p:nvSpPr>
        <p:spPr>
          <a:xfrm>
            <a:off x="5442650"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104 (34)</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80 (36)</a:t>
            </a:r>
          </a:p>
        </p:txBody>
      </p:sp>
      <p:sp>
        <p:nvSpPr>
          <p:cNvPr id="48" name="TextBox 47">
            <a:extLst>
              <a:ext uri="{FF2B5EF4-FFF2-40B4-BE49-F238E27FC236}">
                <a16:creationId xmlns:a16="http://schemas.microsoft.com/office/drawing/2014/main" id="{4BB17CE2-1F72-7643-9A09-7C4A3F29BE52}"/>
              </a:ext>
            </a:extLst>
          </p:cNvPr>
          <p:cNvSpPr txBox="1"/>
          <p:nvPr/>
        </p:nvSpPr>
        <p:spPr>
          <a:xfrm>
            <a:off x="5973185" y="5718065"/>
            <a:ext cx="36548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63 (68)</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47 (58)</a:t>
            </a:r>
          </a:p>
        </p:txBody>
      </p:sp>
      <p:sp>
        <p:nvSpPr>
          <p:cNvPr id="49" name="TextBox 48">
            <a:extLst>
              <a:ext uri="{FF2B5EF4-FFF2-40B4-BE49-F238E27FC236}">
                <a16:creationId xmlns:a16="http://schemas.microsoft.com/office/drawing/2014/main" id="{7A60AE15-6641-404F-9B22-29DB8C17801A}"/>
              </a:ext>
            </a:extLst>
          </p:cNvPr>
          <p:cNvSpPr txBox="1"/>
          <p:nvPr/>
        </p:nvSpPr>
        <p:spPr>
          <a:xfrm>
            <a:off x="6452610" y="5718065"/>
            <a:ext cx="36548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39 (89)</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30 (69)</a:t>
            </a:r>
          </a:p>
        </p:txBody>
      </p:sp>
      <p:sp>
        <p:nvSpPr>
          <p:cNvPr id="50" name="TextBox 49">
            <a:extLst>
              <a:ext uri="{FF2B5EF4-FFF2-40B4-BE49-F238E27FC236}">
                <a16:creationId xmlns:a16="http://schemas.microsoft.com/office/drawing/2014/main" id="{C15636B7-809A-864F-87C1-22D5D42546FE}"/>
              </a:ext>
            </a:extLst>
          </p:cNvPr>
          <p:cNvSpPr txBox="1"/>
          <p:nvPr/>
        </p:nvSpPr>
        <p:spPr>
          <a:xfrm>
            <a:off x="6925375" y="5718065"/>
            <a:ext cx="429605"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17 (111)</a:t>
            </a:r>
          </a:p>
          <a:p>
            <a:pPr algn="ctr">
              <a:lnSpc>
                <a:spcPct val="90000"/>
              </a:lnSpc>
            </a:pPr>
            <a:r>
              <a:rPr lang="en-GB" sz="900" dirty="0">
                <a:latin typeface="Arial" panose="020B0604020202020204" pitchFamily="34" charset="0"/>
                <a:cs typeface="Arial" panose="020B0604020202020204" pitchFamily="34" charset="0"/>
              </a:rPr>
              <a:t>7 (90)</a:t>
            </a:r>
          </a:p>
        </p:txBody>
      </p:sp>
      <p:sp>
        <p:nvSpPr>
          <p:cNvPr id="51" name="TextBox 50">
            <a:extLst>
              <a:ext uri="{FF2B5EF4-FFF2-40B4-BE49-F238E27FC236}">
                <a16:creationId xmlns:a16="http://schemas.microsoft.com/office/drawing/2014/main" id="{FB727DB3-CBA9-9049-B3AB-32544E4FAE42}"/>
              </a:ext>
            </a:extLst>
          </p:cNvPr>
          <p:cNvSpPr txBox="1"/>
          <p:nvPr/>
        </p:nvSpPr>
        <p:spPr>
          <a:xfrm>
            <a:off x="7459085" y="5718065"/>
            <a:ext cx="365485" cy="249299"/>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cs typeface="Arial" panose="020B0604020202020204" pitchFamily="34" charset="0"/>
              </a:rPr>
              <a:t>0 (127)</a:t>
            </a:r>
          </a:p>
          <a:p>
            <a:pPr>
              <a:lnSpc>
                <a:spcPct val="90000"/>
              </a:lnSpc>
            </a:pPr>
            <a:r>
              <a:rPr lang="en-GB" sz="900" dirty="0">
                <a:latin typeface="Arial" panose="020B0604020202020204" pitchFamily="34" charset="0"/>
                <a:cs typeface="Arial" panose="020B0604020202020204" pitchFamily="34" charset="0"/>
              </a:rPr>
              <a:t>0 (97)</a:t>
            </a:r>
          </a:p>
        </p:txBody>
      </p:sp>
      <p:sp>
        <p:nvSpPr>
          <p:cNvPr id="52" name="TextBox 51">
            <a:extLst>
              <a:ext uri="{FF2B5EF4-FFF2-40B4-BE49-F238E27FC236}">
                <a16:creationId xmlns:a16="http://schemas.microsoft.com/office/drawing/2014/main" id="{6399206E-23F2-F846-89FB-53CE43A7D975}"/>
              </a:ext>
            </a:extLst>
          </p:cNvPr>
          <p:cNvSpPr txBox="1"/>
          <p:nvPr/>
        </p:nvSpPr>
        <p:spPr>
          <a:xfrm>
            <a:off x="307156" y="5468766"/>
            <a:ext cx="1045158" cy="498598"/>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cs typeface="Arial" panose="020B0604020202020204" pitchFamily="34" charset="0"/>
              </a:rPr>
              <a:t>Number at risk</a:t>
            </a:r>
            <a:br>
              <a:rPr lang="en-GB" sz="900" b="1" dirty="0">
                <a:latin typeface="Arial" panose="020B0604020202020204" pitchFamily="34" charset="0"/>
                <a:cs typeface="Arial" panose="020B0604020202020204" pitchFamily="34" charset="0"/>
              </a:rPr>
            </a:br>
            <a:r>
              <a:rPr lang="en-GB" sz="900" b="1" dirty="0">
                <a:latin typeface="Arial" panose="020B0604020202020204" pitchFamily="34" charset="0"/>
                <a:cs typeface="Arial" panose="020B0604020202020204" pitchFamily="34" charset="0"/>
              </a:rPr>
              <a:t>(number censored)</a:t>
            </a:r>
          </a:p>
          <a:p>
            <a:pPr>
              <a:lnSpc>
                <a:spcPct val="90000"/>
              </a:lnSpc>
            </a:pPr>
            <a:r>
              <a:rPr lang="en-GB" sz="900" b="1" dirty="0">
                <a:solidFill>
                  <a:schemeClr val="tx2"/>
                </a:solidFill>
                <a:latin typeface="Arial" panose="020B0604020202020204" pitchFamily="34" charset="0"/>
                <a:cs typeface="Arial" panose="020B0604020202020204" pitchFamily="34" charset="0"/>
              </a:rPr>
              <a:t>Nivolumab</a:t>
            </a:r>
          </a:p>
          <a:p>
            <a:pPr>
              <a:lnSpc>
                <a:spcPct val="90000"/>
              </a:lnSpc>
            </a:pPr>
            <a:r>
              <a:rPr lang="en-GB" sz="900" b="1" dirty="0">
                <a:solidFill>
                  <a:schemeClr val="accent1"/>
                </a:solidFill>
                <a:latin typeface="Arial" panose="020B0604020202020204" pitchFamily="34" charset="0"/>
                <a:cs typeface="Arial" panose="020B0604020202020204" pitchFamily="34" charset="0"/>
              </a:rPr>
              <a:t>Sorafenib</a:t>
            </a:r>
          </a:p>
        </p:txBody>
      </p:sp>
      <p:sp>
        <p:nvSpPr>
          <p:cNvPr id="53" name="TextBox 52">
            <a:extLst>
              <a:ext uri="{FF2B5EF4-FFF2-40B4-BE49-F238E27FC236}">
                <a16:creationId xmlns:a16="http://schemas.microsoft.com/office/drawing/2014/main" id="{3F440FF4-7DCD-6943-AD1C-B2E47D74B563}"/>
              </a:ext>
            </a:extLst>
          </p:cNvPr>
          <p:cNvSpPr txBox="1"/>
          <p:nvPr/>
        </p:nvSpPr>
        <p:spPr>
          <a:xfrm>
            <a:off x="1538983" y="4857805"/>
            <a:ext cx="872034" cy="249299"/>
          </a:xfrm>
          <a:prstGeom prst="rect">
            <a:avLst/>
          </a:prstGeom>
          <a:noFill/>
        </p:spPr>
        <p:txBody>
          <a:bodyPr wrap="none" lIns="0" tIns="0" rIns="0" bIns="0" rtlCol="0">
            <a:spAutoFit/>
          </a:bodyPr>
          <a:lstStyle/>
          <a:p>
            <a:pPr>
              <a:lnSpc>
                <a:spcPct val="90000"/>
              </a:lnSpc>
            </a:pPr>
            <a:r>
              <a:rPr lang="en-GB" sz="900" dirty="0">
                <a:latin typeface="Arial" panose="020B0604020202020204" pitchFamily="34" charset="0"/>
                <a:cs typeface="Arial" panose="020B0604020202020204" pitchFamily="34" charset="0"/>
              </a:rPr>
              <a:t>Nivolumab </a:t>
            </a:r>
            <a:r>
              <a:rPr lang="en-GB" sz="900" strike="sngStrike" dirty="0">
                <a:solidFill>
                  <a:srgbClr val="FF0000"/>
                </a:solidFill>
                <a:latin typeface="Arial" panose="020B0604020202020204" pitchFamily="34" charset="0"/>
                <a:cs typeface="Arial" panose="020B0604020202020204" pitchFamily="34" charset="0"/>
              </a:rPr>
              <a:t>group</a:t>
            </a:r>
          </a:p>
          <a:p>
            <a:pPr>
              <a:lnSpc>
                <a:spcPct val="90000"/>
              </a:lnSpc>
            </a:pPr>
            <a:r>
              <a:rPr lang="en-GB" sz="900" dirty="0">
                <a:latin typeface="Arial" panose="020B0604020202020204" pitchFamily="34" charset="0"/>
                <a:cs typeface="Arial" panose="020B0604020202020204" pitchFamily="34" charset="0"/>
              </a:rPr>
              <a:t>Sorafenib </a:t>
            </a:r>
            <a:r>
              <a:rPr lang="en-GB" sz="900" strike="sngStrike" dirty="0">
                <a:solidFill>
                  <a:srgbClr val="FF0000"/>
                </a:solidFill>
                <a:latin typeface="Arial" panose="020B0604020202020204" pitchFamily="34" charset="0"/>
                <a:cs typeface="Arial" panose="020B0604020202020204" pitchFamily="34" charset="0"/>
              </a:rPr>
              <a:t>group</a:t>
            </a:r>
          </a:p>
        </p:txBody>
      </p:sp>
      <p:cxnSp>
        <p:nvCxnSpPr>
          <p:cNvPr id="15" name="Straight Connector 14">
            <a:extLst>
              <a:ext uri="{FF2B5EF4-FFF2-40B4-BE49-F238E27FC236}">
                <a16:creationId xmlns:a16="http://schemas.microsoft.com/office/drawing/2014/main" id="{F8A8392F-4A0D-F742-B421-703BE581CC41}"/>
              </a:ext>
            </a:extLst>
          </p:cNvPr>
          <p:cNvCxnSpPr>
            <a:cxnSpLocks/>
          </p:cNvCxnSpPr>
          <p:nvPr/>
        </p:nvCxnSpPr>
        <p:spPr>
          <a:xfrm flipV="1">
            <a:off x="5146277" y="4261757"/>
            <a:ext cx="0" cy="90170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F0E58EB-5620-3A42-81A4-7655B9F6233A}"/>
              </a:ext>
            </a:extLst>
          </p:cNvPr>
          <p:cNvCxnSpPr>
            <a:cxnSpLocks/>
          </p:cNvCxnSpPr>
          <p:nvPr/>
        </p:nvCxnSpPr>
        <p:spPr>
          <a:xfrm flipV="1">
            <a:off x="3146027" y="3664857"/>
            <a:ext cx="0" cy="1498601"/>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AA9E29D-03FF-5544-9EDA-20B85A614123}"/>
              </a:ext>
            </a:extLst>
          </p:cNvPr>
          <p:cNvCxnSpPr>
            <a:cxnSpLocks/>
          </p:cNvCxnSpPr>
          <p:nvPr/>
        </p:nvCxnSpPr>
        <p:spPr>
          <a:xfrm flipV="1">
            <a:off x="4146152" y="4020457"/>
            <a:ext cx="0" cy="114300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CDFEB881-C02F-454F-A821-54A2439B83B8}"/>
              </a:ext>
            </a:extLst>
          </p:cNvPr>
          <p:cNvSpPr txBox="1"/>
          <p:nvPr/>
        </p:nvSpPr>
        <p:spPr>
          <a:xfrm>
            <a:off x="3452563" y="3449436"/>
            <a:ext cx="1372171" cy="37394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18-month OS (95% CI), %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47 (41-52)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44 (38-49) </a:t>
            </a:r>
          </a:p>
        </p:txBody>
      </p:sp>
      <p:sp>
        <p:nvSpPr>
          <p:cNvPr id="64" name="TextBox 63">
            <a:extLst>
              <a:ext uri="{FF2B5EF4-FFF2-40B4-BE49-F238E27FC236}">
                <a16:creationId xmlns:a16="http://schemas.microsoft.com/office/drawing/2014/main" id="{0862A61B-8453-0F46-B1BB-2D478CBA9B19}"/>
              </a:ext>
            </a:extLst>
          </p:cNvPr>
          <p:cNvSpPr txBox="1"/>
          <p:nvPr/>
        </p:nvSpPr>
        <p:spPr>
          <a:xfrm>
            <a:off x="4482233" y="3789040"/>
            <a:ext cx="1372171" cy="37394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cs typeface="Arial" panose="020B0604020202020204" pitchFamily="34" charset="0"/>
              </a:rPr>
              <a:t>24-month OS (95% CI), %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37 (32-42)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33 (28-38) </a:t>
            </a:r>
          </a:p>
        </p:txBody>
      </p:sp>
      <p:sp>
        <p:nvSpPr>
          <p:cNvPr id="65" name="TextBox 64">
            <a:extLst>
              <a:ext uri="{FF2B5EF4-FFF2-40B4-BE49-F238E27FC236}">
                <a16:creationId xmlns:a16="http://schemas.microsoft.com/office/drawing/2014/main" id="{4F726DD1-10A1-6540-B7A2-DFFDAFA2047D}"/>
              </a:ext>
            </a:extLst>
          </p:cNvPr>
          <p:cNvSpPr txBox="1"/>
          <p:nvPr/>
        </p:nvSpPr>
        <p:spPr>
          <a:xfrm>
            <a:off x="2867038" y="5414338"/>
            <a:ext cx="2598918"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Time since randomisation (months)</a:t>
            </a:r>
            <a:endParaRPr lang="en-GB" sz="1200" b="1" dirty="0">
              <a:solidFill>
                <a:schemeClr val="accent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C58908BC-9A89-CF47-8663-C3EB59DFE703}"/>
              </a:ext>
            </a:extLst>
          </p:cNvPr>
          <p:cNvSpPr txBox="1"/>
          <p:nvPr/>
        </p:nvSpPr>
        <p:spPr>
          <a:xfrm rot="16200000">
            <a:off x="464905" y="3835466"/>
            <a:ext cx="504946"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OS (%)</a:t>
            </a:r>
            <a:endParaRPr lang="en-GB" sz="1200" b="1" dirty="0">
              <a:solidFill>
                <a:schemeClr val="accent1"/>
              </a:solidFill>
              <a:latin typeface="Arial" panose="020B0604020202020204" pitchFamily="34" charset="0"/>
              <a:cs typeface="Arial" panose="020B0604020202020204" pitchFamily="34" charset="0"/>
            </a:endParaRPr>
          </a:p>
        </p:txBody>
      </p:sp>
      <p:graphicFrame>
        <p:nvGraphicFramePr>
          <p:cNvPr id="59" name="Table 58">
            <a:extLst>
              <a:ext uri="{FF2B5EF4-FFF2-40B4-BE49-F238E27FC236}">
                <a16:creationId xmlns:a16="http://schemas.microsoft.com/office/drawing/2014/main" id="{557137E0-6D8B-2744-A41C-9D1BE2E8F8C2}"/>
              </a:ext>
            </a:extLst>
          </p:cNvPr>
          <p:cNvGraphicFramePr>
            <a:graphicFrameLocks noGrp="1"/>
          </p:cNvGraphicFramePr>
          <p:nvPr>
            <p:extLst>
              <p:ext uri="{D42A27DB-BD31-4B8C-83A1-F6EECF244321}">
                <p14:modId xmlns:p14="http://schemas.microsoft.com/office/powerpoint/2010/main" val="4048637419"/>
              </p:ext>
            </p:extLst>
          </p:nvPr>
        </p:nvGraphicFramePr>
        <p:xfrm>
          <a:off x="4429630" y="2350561"/>
          <a:ext cx="3689571" cy="992664"/>
        </p:xfrm>
        <a:graphic>
          <a:graphicData uri="http://schemas.openxmlformats.org/drawingml/2006/table">
            <a:tbl>
              <a:tblPr firstRow="1" bandRow="1">
                <a:tableStyleId>{5C22544A-7EE6-4342-B048-85BDC9FD1C3A}</a:tableStyleId>
              </a:tblPr>
              <a:tblGrid>
                <a:gridCol w="1640843">
                  <a:extLst>
                    <a:ext uri="{9D8B030D-6E8A-4147-A177-3AD203B41FA5}">
                      <a16:colId xmlns:a16="http://schemas.microsoft.com/office/drawing/2014/main" val="3811198514"/>
                    </a:ext>
                  </a:extLst>
                </a:gridCol>
                <a:gridCol w="1080120">
                  <a:extLst>
                    <a:ext uri="{9D8B030D-6E8A-4147-A177-3AD203B41FA5}">
                      <a16:colId xmlns:a16="http://schemas.microsoft.com/office/drawing/2014/main" val="415418432"/>
                    </a:ext>
                  </a:extLst>
                </a:gridCol>
                <a:gridCol w="968608">
                  <a:extLst>
                    <a:ext uri="{9D8B030D-6E8A-4147-A177-3AD203B41FA5}">
                      <a16:colId xmlns:a16="http://schemas.microsoft.com/office/drawing/2014/main" val="3087599251"/>
                    </a:ext>
                  </a:extLst>
                </a:gridCol>
              </a:tblGrid>
              <a:tr h="190247">
                <a:tc>
                  <a:txBody>
                    <a:bodyPr/>
                    <a:lstStyle/>
                    <a:p>
                      <a:pPr>
                        <a:lnSpc>
                          <a:spcPct val="90000"/>
                        </a:lnSpc>
                      </a:pPr>
                      <a:endParaRPr lang="en-GB" sz="900" dirty="0">
                        <a:latin typeface="Arial" panose="020B0604020202020204" pitchFamily="34" charset="0"/>
                        <a:cs typeface="Arial" panose="020B0604020202020204" pitchFamily="34" charset="0"/>
                      </a:endParaRPr>
                    </a:p>
                  </a:txBody>
                  <a:tcPr marL="19440" marR="19440" marT="25200" marB="25200">
                    <a:noFill/>
                  </a:tcPr>
                </a:tc>
                <a:tc>
                  <a:txBody>
                    <a:bodyPr/>
                    <a:lstStyle/>
                    <a:p>
                      <a:pPr algn="ctr">
                        <a:lnSpc>
                          <a:spcPct val="90000"/>
                        </a:lnSpc>
                      </a:pPr>
                      <a:r>
                        <a:rPr lang="en-GB" sz="900" dirty="0">
                          <a:latin typeface="Arial" panose="020B0604020202020204" pitchFamily="34" charset="0"/>
                          <a:cs typeface="Arial" panose="020B0604020202020204" pitchFamily="34" charset="0"/>
                        </a:rPr>
                        <a:t>Nivolumab</a:t>
                      </a:r>
                      <a:br>
                        <a:rPr lang="en-GB" sz="900" strike="sngStrike" dirty="0">
                          <a:solidFill>
                            <a:srgbClr val="FF0000"/>
                          </a:solidFill>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(N=371)</a:t>
                      </a:r>
                    </a:p>
                  </a:txBody>
                  <a:tcPr marL="19440" marR="19440" marT="25200" marB="25200">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Sorafenib (N=372)</a:t>
                      </a:r>
                    </a:p>
                  </a:txBody>
                  <a:tcPr marL="19440" marR="19440" marT="25200" marB="252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6049518"/>
                  </a:ext>
                </a:extLst>
              </a:tr>
              <a:tr h="111250">
                <a:tc>
                  <a:txBody>
                    <a:bodyPr/>
                    <a:lstStyle/>
                    <a:p>
                      <a:pPr algn="l">
                        <a:lnSpc>
                          <a:spcPct val="90000"/>
                        </a:lnSpc>
                      </a:pPr>
                      <a:r>
                        <a:rPr lang="en-GB" sz="900" b="1" dirty="0">
                          <a:latin typeface="Arial" panose="020B0604020202020204" pitchFamily="34" charset="0"/>
                          <a:cs typeface="Arial" panose="020B0604020202020204" pitchFamily="34" charset="0"/>
                        </a:rPr>
                        <a:t>Events, n </a:t>
                      </a:r>
                    </a:p>
                  </a:txBody>
                  <a:tcPr marL="19440" marR="19440" marT="25200" marB="25200"/>
                </a:tc>
                <a:tc>
                  <a:txBody>
                    <a:bodyPr/>
                    <a:lstStyle/>
                    <a:p>
                      <a:pPr algn="ctr">
                        <a:lnSpc>
                          <a:spcPct val="90000"/>
                        </a:lnSpc>
                      </a:pPr>
                      <a:r>
                        <a:rPr lang="en-GB" sz="900" dirty="0">
                          <a:latin typeface="Arial" panose="020B0604020202020204" pitchFamily="34" charset="0"/>
                          <a:cs typeface="Arial" panose="020B0604020202020204" pitchFamily="34" charset="0"/>
                        </a:rPr>
                        <a:t>244</a:t>
                      </a:r>
                    </a:p>
                  </a:txBody>
                  <a:tcPr marL="19440" marR="19440" marT="25200" marB="25200">
                    <a:lnT w="12700" cap="flat" cmpd="sng" algn="ctr">
                      <a:solidFill>
                        <a:schemeClr val="bg1"/>
                      </a:solidFill>
                      <a:prstDash val="solid"/>
                      <a:round/>
                      <a:headEnd type="none" w="med" len="med"/>
                      <a:tailEnd type="none" w="med" len="med"/>
                    </a:lnT>
                  </a:tcPr>
                </a:tc>
                <a:tc>
                  <a:txBody>
                    <a:bodyPr/>
                    <a:lstStyle/>
                    <a:p>
                      <a:pPr algn="ctr">
                        <a:lnSpc>
                          <a:spcPct val="90000"/>
                        </a:lnSpc>
                      </a:pPr>
                      <a:r>
                        <a:rPr lang="en-GB" sz="900" dirty="0">
                          <a:latin typeface="Arial" panose="020B0604020202020204" pitchFamily="34" charset="0"/>
                          <a:cs typeface="Arial" panose="020B0604020202020204" pitchFamily="34" charset="0"/>
                        </a:rPr>
                        <a:t>275</a:t>
                      </a:r>
                    </a:p>
                  </a:txBody>
                  <a:tcPr marL="19440" marR="19440" marT="25200" marB="252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47124164"/>
                  </a:ext>
                </a:extLst>
              </a:tr>
              <a:tr h="111250">
                <a:tc>
                  <a:txBody>
                    <a:bodyPr/>
                    <a:lstStyle/>
                    <a:p>
                      <a:pPr algn="l">
                        <a:lnSpc>
                          <a:spcPct val="90000"/>
                        </a:lnSpc>
                      </a:pPr>
                      <a:r>
                        <a:rPr lang="en-GB" sz="900" b="1" dirty="0">
                          <a:latin typeface="Arial" panose="020B0604020202020204" pitchFamily="34" charset="0"/>
                          <a:cs typeface="Arial" panose="020B0604020202020204" pitchFamily="34" charset="0"/>
                        </a:rPr>
                        <a:t>Median OS (95% CI), months </a:t>
                      </a:r>
                    </a:p>
                  </a:txBody>
                  <a:tcPr marL="19440" marR="19440" marT="25200" marB="25200"/>
                </a:tc>
                <a:tc>
                  <a:txBody>
                    <a:bodyPr/>
                    <a:lstStyle/>
                    <a:p>
                      <a:pPr algn="ctr">
                        <a:lnSpc>
                          <a:spcPct val="90000"/>
                        </a:lnSpc>
                      </a:pPr>
                      <a:r>
                        <a:rPr lang="en-GB" sz="900" dirty="0">
                          <a:latin typeface="Arial" panose="020B0604020202020204" pitchFamily="34" charset="0"/>
                          <a:cs typeface="Arial" panose="020B0604020202020204" pitchFamily="34" charset="0"/>
                        </a:rPr>
                        <a:t>16.4 (13.9-18.4)</a:t>
                      </a:r>
                    </a:p>
                  </a:txBody>
                  <a:tcPr marL="19440" marR="19440" marT="25200" marB="25200"/>
                </a:tc>
                <a:tc>
                  <a:txBody>
                    <a:bodyPr/>
                    <a:lstStyle/>
                    <a:p>
                      <a:pPr algn="ctr">
                        <a:lnSpc>
                          <a:spcPct val="90000"/>
                        </a:lnSpc>
                      </a:pPr>
                      <a:r>
                        <a:rPr lang="en-GB" sz="900" dirty="0">
                          <a:latin typeface="Arial" panose="020B0604020202020204" pitchFamily="34" charset="0"/>
                          <a:cs typeface="Arial" panose="020B0604020202020204" pitchFamily="34" charset="0"/>
                        </a:rPr>
                        <a:t>14.7 (11.9-17.2)</a:t>
                      </a:r>
                    </a:p>
                  </a:txBody>
                  <a:tcPr marL="19440" marR="19440" marT="25200" marB="25200"/>
                </a:tc>
                <a:extLst>
                  <a:ext uri="{0D108BD9-81ED-4DB2-BD59-A6C34878D82A}">
                    <a16:rowId xmlns:a16="http://schemas.microsoft.com/office/drawing/2014/main" val="1236129468"/>
                  </a:ext>
                </a:extLst>
              </a:tr>
              <a:tr h="111250">
                <a:tc>
                  <a:txBody>
                    <a:bodyPr/>
                    <a:lstStyle/>
                    <a:p>
                      <a:pPr algn="l">
                        <a:lnSpc>
                          <a:spcPct val="90000"/>
                        </a:lnSpc>
                      </a:pPr>
                      <a:r>
                        <a:rPr lang="en-GB" sz="900" b="1" dirty="0">
                          <a:latin typeface="Arial" panose="020B0604020202020204" pitchFamily="34" charset="0"/>
                          <a:cs typeface="Arial" panose="020B0604020202020204" pitchFamily="34" charset="0"/>
                        </a:rPr>
                        <a:t>HR (95% CI)</a:t>
                      </a:r>
                    </a:p>
                  </a:txBody>
                  <a:tcPr marL="19440" marR="19440" marT="25200" marB="25200"/>
                </a:tc>
                <a:tc gridSpan="2">
                  <a:txBody>
                    <a:bodyPr/>
                    <a:lstStyle/>
                    <a:p>
                      <a:pPr algn="ctr">
                        <a:lnSpc>
                          <a:spcPct val="90000"/>
                        </a:lnSpc>
                      </a:pPr>
                      <a:r>
                        <a:rPr lang="en-GB" sz="900" dirty="0">
                          <a:latin typeface="Arial" panose="020B0604020202020204" pitchFamily="34" charset="0"/>
                          <a:cs typeface="Arial" panose="020B0604020202020204" pitchFamily="34" charset="0"/>
                        </a:rPr>
                        <a:t>0.85 (0.72-1.02)</a:t>
                      </a:r>
                    </a:p>
                  </a:txBody>
                  <a:tcPr marL="19440" marR="19440" marT="25200" marB="25200"/>
                </a:tc>
                <a:tc hMerge="1">
                  <a:txBody>
                    <a:bodyPr/>
                    <a:lstStyle/>
                    <a:p>
                      <a:endParaRPr lang="en-GB" sz="900" dirty="0">
                        <a:latin typeface="Arial" panose="020B0604020202020204" pitchFamily="34" charset="0"/>
                        <a:cs typeface="Arial" panose="020B0604020202020204" pitchFamily="34" charset="0"/>
                      </a:endParaRPr>
                    </a:p>
                  </a:txBody>
                  <a:tcPr marL="19440" marR="19440" marT="25200" marB="25200"/>
                </a:tc>
                <a:extLst>
                  <a:ext uri="{0D108BD9-81ED-4DB2-BD59-A6C34878D82A}">
                    <a16:rowId xmlns:a16="http://schemas.microsoft.com/office/drawing/2014/main" val="667212637"/>
                  </a:ext>
                </a:extLst>
              </a:tr>
              <a:tr h="111250">
                <a:tc>
                  <a:txBody>
                    <a:bodyPr/>
                    <a:lstStyle/>
                    <a:p>
                      <a:pPr algn="l">
                        <a:lnSpc>
                          <a:spcPct val="90000"/>
                        </a:lnSpc>
                      </a:pPr>
                      <a:r>
                        <a:rPr lang="en-GB" sz="900" b="1" dirty="0">
                          <a:latin typeface="Arial" panose="020B0604020202020204" pitchFamily="34" charset="0"/>
                          <a:cs typeface="Arial" panose="020B0604020202020204" pitchFamily="34" charset="0"/>
                        </a:rPr>
                        <a:t>p value</a:t>
                      </a:r>
                    </a:p>
                  </a:txBody>
                  <a:tcPr marL="19440" marR="19440" marT="25200" marB="25200"/>
                </a:tc>
                <a:tc gridSpan="2">
                  <a:txBody>
                    <a:bodyPr/>
                    <a:lstStyle/>
                    <a:p>
                      <a:pPr algn="ctr">
                        <a:lnSpc>
                          <a:spcPct val="90000"/>
                        </a:lnSpc>
                      </a:pPr>
                      <a:r>
                        <a:rPr lang="en-GB" sz="900" dirty="0">
                          <a:latin typeface="Arial" panose="020B0604020202020204" pitchFamily="34" charset="0"/>
                          <a:cs typeface="Arial" panose="020B0604020202020204" pitchFamily="34" charset="0"/>
                        </a:rPr>
                        <a:t>0.075</a:t>
                      </a:r>
                    </a:p>
                  </a:txBody>
                  <a:tcPr marL="19440" marR="19440" marT="25200" marB="25200"/>
                </a:tc>
                <a:tc hMerge="1">
                  <a:txBody>
                    <a:bodyPr/>
                    <a:lstStyle/>
                    <a:p>
                      <a:pPr>
                        <a:lnSpc>
                          <a:spcPct val="90000"/>
                        </a:lnSpc>
                      </a:pPr>
                      <a:endParaRPr lang="en-GB" sz="900" dirty="0">
                        <a:latin typeface="Arial" panose="020B0604020202020204" pitchFamily="34" charset="0"/>
                        <a:cs typeface="Arial" panose="020B0604020202020204" pitchFamily="34" charset="0"/>
                      </a:endParaRPr>
                    </a:p>
                  </a:txBody>
                  <a:tcPr marL="19440" marR="19440" marT="25200" marB="25200"/>
                </a:tc>
                <a:extLst>
                  <a:ext uri="{0D108BD9-81ED-4DB2-BD59-A6C34878D82A}">
                    <a16:rowId xmlns:a16="http://schemas.microsoft.com/office/drawing/2014/main" val="2278316020"/>
                  </a:ext>
                </a:extLst>
              </a:tr>
            </a:tbl>
          </a:graphicData>
        </a:graphic>
      </p:graphicFrame>
    </p:spTree>
    <p:extLst>
      <p:ext uri="{BB962C8B-B14F-4D97-AF65-F5344CB8AC3E}">
        <p14:creationId xmlns:p14="http://schemas.microsoft.com/office/powerpoint/2010/main" val="7460067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pembrolizumab</a:t>
            </a:r>
            <a:br>
              <a:rPr lang="en-GB" dirty="0"/>
            </a:br>
            <a:r>
              <a:rPr lang="en-GB" sz="2200" dirty="0">
                <a:solidFill>
                  <a:schemeClr val="accent1"/>
                </a:solidFill>
              </a:rPr>
              <a:t>Single-agent IO THAT did not meet its primary endpoint in Phase </a:t>
            </a:r>
            <a:r>
              <a:rPr lang="en-GB" sz="2200" dirty="0">
                <a:solidFill>
                  <a:schemeClr val="accent2"/>
                </a:solidFill>
              </a:rPr>
              <a:t>3</a:t>
            </a:r>
            <a:r>
              <a:rPr lang="en-GB" sz="2200" dirty="0">
                <a:solidFill>
                  <a:schemeClr val="accent1"/>
                </a:solidFill>
              </a:rPr>
              <a:t> study</a:t>
            </a:r>
            <a:br>
              <a:rPr lang="en-GB" dirty="0"/>
            </a:br>
            <a:endParaRPr lang="en-GB" dirty="0"/>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11520000" cy="1188593"/>
          </a:xfrm>
        </p:spPr>
        <p:txBody>
          <a:bodyPr>
            <a:normAutofit fontScale="92500"/>
          </a:bodyPr>
          <a:lstStyle/>
          <a:p>
            <a:r>
              <a:rPr lang="en-GB" dirty="0"/>
              <a:t>Resulted in a durable response in a subset of patients with HCC in a Phase </a:t>
            </a:r>
            <a:r>
              <a:rPr lang="en-GB" dirty="0">
                <a:solidFill>
                  <a:schemeClr val="tx2"/>
                </a:solidFill>
              </a:rPr>
              <a:t>1/2</a:t>
            </a:r>
            <a:r>
              <a:rPr lang="en-GB" dirty="0"/>
              <a:t> study (KEYNOTE-224)</a:t>
            </a:r>
            <a:r>
              <a:rPr lang="en-GB" baseline="30000" dirty="0"/>
              <a:t>1</a:t>
            </a:r>
          </a:p>
          <a:p>
            <a:r>
              <a:rPr lang="en-GB" dirty="0">
                <a:solidFill>
                  <a:schemeClr val="tx2"/>
                </a:solidFill>
              </a:rPr>
              <a:t>Did </a:t>
            </a:r>
            <a:r>
              <a:rPr lang="en-GB" dirty="0"/>
              <a:t>not show significant OS improvement over placebo treatment in a Phase </a:t>
            </a:r>
            <a:r>
              <a:rPr lang="en-GB" dirty="0">
                <a:solidFill>
                  <a:schemeClr val="tx2"/>
                </a:solidFill>
              </a:rPr>
              <a:t>3</a:t>
            </a:r>
            <a:r>
              <a:rPr lang="en-GB" dirty="0"/>
              <a:t> study (KEYNOTE-240)</a:t>
            </a:r>
            <a:r>
              <a:rPr lang="en-GB" baseline="30000" dirty="0"/>
              <a:t>2</a:t>
            </a:r>
          </a:p>
        </p:txBody>
      </p:sp>
      <p:sp>
        <p:nvSpPr>
          <p:cNvPr id="16" name="TextBox 15">
            <a:extLst>
              <a:ext uri="{FF2B5EF4-FFF2-40B4-BE49-F238E27FC236}">
                <a16:creationId xmlns:a16="http://schemas.microsoft.com/office/drawing/2014/main" id="{51572D63-0A81-084B-81C1-BF841DAE8AED}"/>
              </a:ext>
            </a:extLst>
          </p:cNvPr>
          <p:cNvSpPr txBox="1"/>
          <p:nvPr/>
        </p:nvSpPr>
        <p:spPr>
          <a:xfrm>
            <a:off x="6704861" y="5138854"/>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6</a:t>
            </a:r>
          </a:p>
        </p:txBody>
      </p:sp>
      <p:sp>
        <p:nvSpPr>
          <p:cNvPr id="21" name="TextBox 20">
            <a:extLst>
              <a:ext uri="{FF2B5EF4-FFF2-40B4-BE49-F238E27FC236}">
                <a16:creationId xmlns:a16="http://schemas.microsoft.com/office/drawing/2014/main" id="{F28A74F2-58CD-2D4B-A91B-E029199B806C}"/>
              </a:ext>
            </a:extLst>
          </p:cNvPr>
          <p:cNvSpPr txBox="1"/>
          <p:nvPr/>
        </p:nvSpPr>
        <p:spPr>
          <a:xfrm>
            <a:off x="6355611" y="5138854"/>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a:t>
            </a:r>
          </a:p>
        </p:txBody>
      </p:sp>
      <p:sp>
        <p:nvSpPr>
          <p:cNvPr id="22" name="TextBox 21">
            <a:extLst>
              <a:ext uri="{FF2B5EF4-FFF2-40B4-BE49-F238E27FC236}">
                <a16:creationId xmlns:a16="http://schemas.microsoft.com/office/drawing/2014/main" id="{6FC15621-53C3-AA42-BA3B-8328AB495C82}"/>
              </a:ext>
            </a:extLst>
          </p:cNvPr>
          <p:cNvSpPr txBox="1"/>
          <p:nvPr/>
        </p:nvSpPr>
        <p:spPr>
          <a:xfrm>
            <a:off x="6019061" y="5138854"/>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5AF34669-8EAD-B942-997C-813B9BBC1E42}"/>
              </a:ext>
            </a:extLst>
          </p:cNvPr>
          <p:cNvSpPr txBox="1"/>
          <p:nvPr/>
        </p:nvSpPr>
        <p:spPr>
          <a:xfrm>
            <a:off x="5673017" y="5138854"/>
            <a:ext cx="64120"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0</a:t>
            </a:r>
          </a:p>
        </p:txBody>
      </p:sp>
      <p:sp>
        <p:nvSpPr>
          <p:cNvPr id="52" name="TextBox 51">
            <a:extLst>
              <a:ext uri="{FF2B5EF4-FFF2-40B4-BE49-F238E27FC236}">
                <a16:creationId xmlns:a16="http://schemas.microsoft.com/office/drawing/2014/main" id="{34E51FB1-EFFE-F842-B41E-6980C5DDB521}"/>
              </a:ext>
            </a:extLst>
          </p:cNvPr>
          <p:cNvSpPr txBox="1"/>
          <p:nvPr/>
        </p:nvSpPr>
        <p:spPr>
          <a:xfrm>
            <a:off x="4655840" y="5546729"/>
            <a:ext cx="859210" cy="373949"/>
          </a:xfrm>
          <a:prstGeom prst="rect">
            <a:avLst/>
          </a:prstGeom>
          <a:noFill/>
        </p:spPr>
        <p:txBody>
          <a:bodyPr wrap="none" lIns="0" tIns="0" rIns="0" bIns="0" rtlCol="0">
            <a:spAutoFit/>
          </a:bodyPr>
          <a:lstStyle/>
          <a:p>
            <a:pPr>
              <a:lnSpc>
                <a:spcPct val="90000"/>
              </a:lnSpc>
            </a:pPr>
            <a:r>
              <a:rPr lang="en-GB" sz="900" b="1" dirty="0">
                <a:latin typeface="Arial" panose="020B0604020202020204" pitchFamily="34" charset="0"/>
                <a:cs typeface="Arial" panose="020B0604020202020204" pitchFamily="34" charset="0"/>
              </a:rPr>
              <a:t>Number at risk</a:t>
            </a:r>
          </a:p>
          <a:p>
            <a:pPr>
              <a:lnSpc>
                <a:spcPct val="90000"/>
              </a:lnSpc>
            </a:pPr>
            <a:r>
              <a:rPr lang="en-GB" sz="900" b="1" dirty="0">
                <a:solidFill>
                  <a:schemeClr val="accent1"/>
                </a:solidFill>
                <a:latin typeface="Arial" panose="020B0604020202020204" pitchFamily="34" charset="0"/>
                <a:cs typeface="Arial" panose="020B0604020202020204" pitchFamily="34" charset="0"/>
              </a:rPr>
              <a:t>Pembrolizumab</a:t>
            </a:r>
          </a:p>
          <a:p>
            <a:pPr>
              <a:lnSpc>
                <a:spcPct val="90000"/>
              </a:lnSpc>
            </a:pPr>
            <a:r>
              <a:rPr lang="en-GB" sz="900" b="1" dirty="0">
                <a:solidFill>
                  <a:schemeClr val="accent6"/>
                </a:solidFill>
                <a:latin typeface="Arial" panose="020B0604020202020204" pitchFamily="34" charset="0"/>
                <a:cs typeface="Arial" panose="020B0604020202020204" pitchFamily="34" charset="0"/>
              </a:rPr>
              <a:t>Placebo</a:t>
            </a:r>
          </a:p>
        </p:txBody>
      </p:sp>
      <p:sp>
        <p:nvSpPr>
          <p:cNvPr id="59" name="TextBox 58">
            <a:extLst>
              <a:ext uri="{FF2B5EF4-FFF2-40B4-BE49-F238E27FC236}">
                <a16:creationId xmlns:a16="http://schemas.microsoft.com/office/drawing/2014/main" id="{98051509-B538-5B4D-AD0B-D3C1492CBE32}"/>
              </a:ext>
            </a:extLst>
          </p:cNvPr>
          <p:cNvSpPr txBox="1"/>
          <p:nvPr/>
        </p:nvSpPr>
        <p:spPr>
          <a:xfrm>
            <a:off x="7969796" y="5327253"/>
            <a:ext cx="1058431"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Time (months)</a:t>
            </a:r>
            <a:endParaRPr lang="en-GB" sz="1200" b="1" dirty="0">
              <a:solidFill>
                <a:schemeClr val="accent1"/>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69B0CB46-0E77-4C4C-A2B9-07B66F365553}"/>
              </a:ext>
            </a:extLst>
          </p:cNvPr>
          <p:cNvGraphicFramePr>
            <a:graphicFrameLocks noGrp="1"/>
          </p:cNvGraphicFramePr>
          <p:nvPr>
            <p:extLst>
              <p:ext uri="{D42A27DB-BD31-4B8C-83A1-F6EECF244321}">
                <p14:modId xmlns:p14="http://schemas.microsoft.com/office/powerpoint/2010/main" val="2378624203"/>
              </p:ext>
            </p:extLst>
          </p:nvPr>
        </p:nvGraphicFramePr>
        <p:xfrm>
          <a:off x="620184" y="2918580"/>
          <a:ext cx="3869382" cy="185928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597128789"/>
                    </a:ext>
                  </a:extLst>
                </a:gridCol>
                <a:gridCol w="1205086">
                  <a:extLst>
                    <a:ext uri="{9D8B030D-6E8A-4147-A177-3AD203B41FA5}">
                      <a16:colId xmlns:a16="http://schemas.microsoft.com/office/drawing/2014/main" val="357964463"/>
                    </a:ext>
                  </a:extLst>
                </a:gridCol>
              </a:tblGrid>
              <a:tr h="363057">
                <a:tc>
                  <a:txBody>
                    <a:bodyPr/>
                    <a:lstStyle/>
                    <a:p>
                      <a:r>
                        <a:rPr lang="en-GB" sz="1400" dirty="0">
                          <a:latin typeface="Arial" panose="020B0604020202020204" pitchFamily="34" charset="0"/>
                          <a:cs typeface="Arial" panose="020B0604020202020204" pitchFamily="34" charset="0"/>
                        </a:rPr>
                        <a:t>Best response, %</a:t>
                      </a:r>
                      <a:r>
                        <a:rPr lang="en-GB" sz="1400" baseline="30000" dirty="0">
                          <a:latin typeface="Arial" panose="020B0604020202020204" pitchFamily="34" charset="0"/>
                          <a:cs typeface="Arial" panose="020B0604020202020204" pitchFamily="34" charset="0"/>
                        </a:rPr>
                        <a:t>1</a:t>
                      </a:r>
                    </a:p>
                  </a:txBody>
                  <a:tcPr anchor="ctr"/>
                </a:tc>
                <a:tc>
                  <a:txBody>
                    <a:bodyPr/>
                    <a:lstStyle/>
                    <a:p>
                      <a:pPr algn="ctr"/>
                      <a:r>
                        <a:rPr lang="en-GB" sz="1400" dirty="0">
                          <a:latin typeface="Arial" panose="020B0604020202020204" pitchFamily="34" charset="0"/>
                          <a:cs typeface="Arial" panose="020B0604020202020204" pitchFamily="34" charset="0"/>
                        </a:rPr>
                        <a:t>Patients</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(N=104)</a:t>
                      </a:r>
                    </a:p>
                  </a:txBody>
                  <a:tcPr/>
                </a:tc>
                <a:extLst>
                  <a:ext uri="{0D108BD9-81ED-4DB2-BD59-A6C34878D82A}">
                    <a16:rowId xmlns:a16="http://schemas.microsoft.com/office/drawing/2014/main" val="2102654870"/>
                  </a:ext>
                </a:extLst>
              </a:tr>
              <a:tr h="512551">
                <a:tc>
                  <a:txBody>
                    <a:bodyPr/>
                    <a:lstStyle/>
                    <a:p>
                      <a:r>
                        <a:rPr lang="en-GB" sz="1400" b="0" dirty="0">
                          <a:latin typeface="Arial" panose="020B0604020202020204" pitchFamily="34" charset="0"/>
                          <a:cs typeface="Arial" panose="020B0604020202020204" pitchFamily="34" charset="0"/>
                        </a:rPr>
                        <a:t>Objective response</a:t>
                      </a:r>
                    </a:p>
                    <a:p>
                      <a:pPr marL="0" indent="184150">
                        <a:tabLst/>
                      </a:pPr>
                      <a:r>
                        <a:rPr lang="en-GB" sz="1400" b="0" dirty="0">
                          <a:latin typeface="Arial" panose="020B0604020202020204" pitchFamily="34" charset="0"/>
                          <a:cs typeface="Arial" panose="020B0604020202020204" pitchFamily="34" charset="0"/>
                        </a:rPr>
                        <a:t>Complete </a:t>
                      </a:r>
                    </a:p>
                    <a:p>
                      <a:pPr marL="0" indent="184150">
                        <a:tabLst/>
                      </a:pPr>
                      <a:r>
                        <a:rPr lang="en-GB" sz="1400" b="0" dirty="0">
                          <a:latin typeface="Arial" panose="020B0604020202020204" pitchFamily="34" charset="0"/>
                          <a:cs typeface="Arial" panose="020B0604020202020204" pitchFamily="34" charset="0"/>
                        </a:rPr>
                        <a:t>Partial</a:t>
                      </a:r>
                    </a:p>
                  </a:txBody>
                  <a:tcPr/>
                </a:tc>
                <a:tc>
                  <a:txBody>
                    <a:bodyPr/>
                    <a:lstStyle/>
                    <a:p>
                      <a:pPr algn="l">
                        <a:tabLst>
                          <a:tab pos="538163" algn="dec"/>
                        </a:tabLst>
                      </a:pPr>
                      <a:r>
                        <a:rPr lang="en-GB" sz="1400" dirty="0">
                          <a:latin typeface="Arial" panose="020B0604020202020204" pitchFamily="34" charset="0"/>
                          <a:cs typeface="Arial" panose="020B0604020202020204" pitchFamily="34" charset="0"/>
                        </a:rPr>
                        <a:t>	17.3</a:t>
                      </a:r>
                    </a:p>
                    <a:p>
                      <a:pPr algn="l">
                        <a:tabLst>
                          <a:tab pos="538163" algn="dec"/>
                        </a:tabLst>
                      </a:pPr>
                      <a:r>
                        <a:rPr lang="en-GB" sz="1400" dirty="0">
                          <a:latin typeface="Arial" panose="020B0604020202020204" pitchFamily="34" charset="0"/>
                          <a:cs typeface="Arial" panose="020B0604020202020204" pitchFamily="34" charset="0"/>
                        </a:rPr>
                        <a:t>	1.0</a:t>
                      </a:r>
                    </a:p>
                    <a:p>
                      <a:pPr algn="l">
                        <a:tabLst>
                          <a:tab pos="538163" algn="dec"/>
                        </a:tabLst>
                      </a:pPr>
                      <a:r>
                        <a:rPr lang="en-GB" sz="1400" dirty="0">
                          <a:latin typeface="Arial" panose="020B0604020202020204" pitchFamily="34" charset="0"/>
                          <a:cs typeface="Arial" panose="020B0604020202020204" pitchFamily="34" charset="0"/>
                        </a:rPr>
                        <a:t>	16.3</a:t>
                      </a:r>
                    </a:p>
                  </a:txBody>
                  <a:tcPr/>
                </a:tc>
                <a:extLst>
                  <a:ext uri="{0D108BD9-81ED-4DB2-BD59-A6C34878D82A}">
                    <a16:rowId xmlns:a16="http://schemas.microsoft.com/office/drawing/2014/main" val="3414931609"/>
                  </a:ext>
                </a:extLst>
              </a:tr>
              <a:tr h="259835">
                <a:tc>
                  <a:txBody>
                    <a:bodyPr/>
                    <a:lstStyle/>
                    <a:p>
                      <a:pPr marL="0" indent="9525">
                        <a:tabLst/>
                      </a:pPr>
                      <a:r>
                        <a:rPr lang="en-GB" sz="1400" b="0" dirty="0">
                          <a:latin typeface="Arial" panose="020B0604020202020204" pitchFamily="34" charset="0"/>
                          <a:cs typeface="Arial" panose="020B0604020202020204" pitchFamily="34" charset="0"/>
                        </a:rPr>
                        <a:t>Stable disease</a:t>
                      </a:r>
                    </a:p>
                  </a:txBody>
                  <a:tcPr/>
                </a:tc>
                <a:tc>
                  <a:txBody>
                    <a:bodyPr/>
                    <a:lstStyle/>
                    <a:p>
                      <a:pPr algn="l">
                        <a:tabLst>
                          <a:tab pos="538163" algn="dec"/>
                        </a:tabLst>
                      </a:pPr>
                      <a:r>
                        <a:rPr lang="en-GB" sz="1400" dirty="0">
                          <a:latin typeface="Arial" panose="020B0604020202020204" pitchFamily="34" charset="0"/>
                          <a:cs typeface="Arial" panose="020B0604020202020204" pitchFamily="34" charset="0"/>
                        </a:rPr>
                        <a:t>	44.2</a:t>
                      </a:r>
                    </a:p>
                  </a:txBody>
                  <a:tcPr/>
                </a:tc>
                <a:extLst>
                  <a:ext uri="{0D108BD9-81ED-4DB2-BD59-A6C34878D82A}">
                    <a16:rowId xmlns:a16="http://schemas.microsoft.com/office/drawing/2014/main" val="2673565501"/>
                  </a:ext>
                </a:extLst>
              </a:tr>
              <a:tr h="259835">
                <a:tc>
                  <a:txBody>
                    <a:bodyPr/>
                    <a:lstStyle/>
                    <a:p>
                      <a:pPr marL="0" indent="9525">
                        <a:tabLst/>
                      </a:pPr>
                      <a:r>
                        <a:rPr lang="en-GB" sz="1400" b="0" dirty="0">
                          <a:solidFill>
                            <a:srgbClr val="5D8298"/>
                          </a:solidFill>
                          <a:latin typeface="Arial" panose="020B0604020202020204" pitchFamily="34" charset="0"/>
                          <a:cs typeface="Arial" panose="020B0604020202020204" pitchFamily="34" charset="0"/>
                        </a:rPr>
                        <a:t>Disease</a:t>
                      </a:r>
                      <a:r>
                        <a:rPr lang="en-GB" sz="1400" b="0" dirty="0">
                          <a:latin typeface="Arial" panose="020B0604020202020204" pitchFamily="34" charset="0"/>
                          <a:cs typeface="Arial" panose="020B0604020202020204" pitchFamily="34" charset="0"/>
                        </a:rPr>
                        <a:t> progression</a:t>
                      </a:r>
                    </a:p>
                  </a:txBody>
                  <a:tcPr/>
                </a:tc>
                <a:tc>
                  <a:txBody>
                    <a:bodyPr/>
                    <a:lstStyle/>
                    <a:p>
                      <a:pPr algn="l">
                        <a:tabLst>
                          <a:tab pos="538163" algn="dec"/>
                        </a:tabLst>
                      </a:pPr>
                      <a:r>
                        <a:rPr lang="en-GB" sz="1400" dirty="0">
                          <a:latin typeface="Arial" panose="020B0604020202020204" pitchFamily="34" charset="0"/>
                          <a:cs typeface="Arial" panose="020B0604020202020204" pitchFamily="34" charset="0"/>
                        </a:rPr>
                        <a:t>	32.7</a:t>
                      </a:r>
                    </a:p>
                  </a:txBody>
                  <a:tcPr/>
                </a:tc>
                <a:extLst>
                  <a:ext uri="{0D108BD9-81ED-4DB2-BD59-A6C34878D82A}">
                    <a16:rowId xmlns:a16="http://schemas.microsoft.com/office/drawing/2014/main" val="3822812391"/>
                  </a:ext>
                </a:extLst>
              </a:tr>
            </a:tbl>
          </a:graphicData>
        </a:graphic>
      </p:graphicFrame>
      <p:sp>
        <p:nvSpPr>
          <p:cNvPr id="31" name="TextBox 30">
            <a:extLst>
              <a:ext uri="{FF2B5EF4-FFF2-40B4-BE49-F238E27FC236}">
                <a16:creationId xmlns:a16="http://schemas.microsoft.com/office/drawing/2014/main" id="{E76AE808-F4CB-F84E-9CB0-8F34875BD8C1}"/>
              </a:ext>
            </a:extLst>
          </p:cNvPr>
          <p:cNvSpPr txBox="1"/>
          <p:nvPr/>
        </p:nvSpPr>
        <p:spPr>
          <a:xfrm>
            <a:off x="5404890" y="2570279"/>
            <a:ext cx="211597"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100</a:t>
            </a:r>
          </a:p>
        </p:txBody>
      </p:sp>
      <p:sp>
        <p:nvSpPr>
          <p:cNvPr id="60" name="TextBox 59">
            <a:extLst>
              <a:ext uri="{FF2B5EF4-FFF2-40B4-BE49-F238E27FC236}">
                <a16:creationId xmlns:a16="http://schemas.microsoft.com/office/drawing/2014/main" id="{94B78146-78AD-2943-A1A2-AB626A1C9FA2}"/>
              </a:ext>
            </a:extLst>
          </p:cNvPr>
          <p:cNvSpPr txBox="1"/>
          <p:nvPr/>
        </p:nvSpPr>
        <p:spPr>
          <a:xfrm rot="16200000">
            <a:off x="5024208" y="3740216"/>
            <a:ext cx="504945"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OS (%)</a:t>
            </a:r>
          </a:p>
        </p:txBody>
      </p:sp>
      <p:pic>
        <p:nvPicPr>
          <p:cNvPr id="64" name="Picture 63">
            <a:extLst>
              <a:ext uri="{FF2B5EF4-FFF2-40B4-BE49-F238E27FC236}">
                <a16:creationId xmlns:a16="http://schemas.microsoft.com/office/drawing/2014/main" id="{5C01AF11-BEF4-5E4E-B79C-86CD829EECEA}"/>
              </a:ext>
            </a:extLst>
          </p:cNvPr>
          <p:cNvPicPr>
            <a:picLocks noChangeAspect="1"/>
          </p:cNvPicPr>
          <p:nvPr/>
        </p:nvPicPr>
        <p:blipFill>
          <a:blip r:embed="rId3"/>
          <a:stretch>
            <a:fillRect/>
          </a:stretch>
        </p:blipFill>
        <p:spPr>
          <a:xfrm>
            <a:off x="5647617" y="2576491"/>
            <a:ext cx="5638800" cy="2527300"/>
          </a:xfrm>
          <a:prstGeom prst="rect">
            <a:avLst/>
          </a:prstGeom>
        </p:spPr>
      </p:pic>
      <p:sp>
        <p:nvSpPr>
          <p:cNvPr id="53" name="TextBox 52">
            <a:extLst>
              <a:ext uri="{FF2B5EF4-FFF2-40B4-BE49-F238E27FC236}">
                <a16:creationId xmlns:a16="http://schemas.microsoft.com/office/drawing/2014/main" id="{E7C9CB10-DBFC-7E45-AD69-958C8EA6C028}"/>
              </a:ext>
            </a:extLst>
          </p:cNvPr>
          <p:cNvSpPr txBox="1"/>
          <p:nvPr/>
        </p:nvSpPr>
        <p:spPr>
          <a:xfrm>
            <a:off x="11054763" y="4403271"/>
            <a:ext cx="952184" cy="1384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Arial" panose="020B0604020202020204" pitchFamily="34" charset="0"/>
                <a:cs typeface="Arial" panose="020B0604020202020204" pitchFamily="34" charset="0"/>
              </a:rPr>
              <a:t>Pembrolizumab</a:t>
            </a:r>
          </a:p>
        </p:txBody>
      </p:sp>
      <p:sp>
        <p:nvSpPr>
          <p:cNvPr id="63" name="TextBox 62">
            <a:extLst>
              <a:ext uri="{FF2B5EF4-FFF2-40B4-BE49-F238E27FC236}">
                <a16:creationId xmlns:a16="http://schemas.microsoft.com/office/drawing/2014/main" id="{9AD90C2E-9D7A-C941-ACA2-118FF0598F56}"/>
              </a:ext>
            </a:extLst>
          </p:cNvPr>
          <p:cNvSpPr txBox="1"/>
          <p:nvPr/>
        </p:nvSpPr>
        <p:spPr>
          <a:xfrm>
            <a:off x="10901909" y="4640943"/>
            <a:ext cx="488916" cy="138499"/>
          </a:xfrm>
          <a:prstGeom prst="rect">
            <a:avLst/>
          </a:prstGeom>
          <a:noFill/>
        </p:spPr>
        <p:txBody>
          <a:bodyPr wrap="none" lIns="0" tIns="0" rIns="0" bIns="0" rtlCol="0">
            <a:spAutoFit/>
          </a:bodyPr>
          <a:lstStyle/>
          <a:p>
            <a:pPr>
              <a:lnSpc>
                <a:spcPct val="90000"/>
              </a:lnSpc>
            </a:pPr>
            <a:r>
              <a:rPr lang="en-GB" sz="1000" b="1" dirty="0">
                <a:solidFill>
                  <a:schemeClr val="accent6"/>
                </a:solidFill>
                <a:latin typeface="Arial" panose="020B0604020202020204" pitchFamily="34" charset="0"/>
                <a:cs typeface="Arial" panose="020B0604020202020204" pitchFamily="34" charset="0"/>
              </a:rPr>
              <a:t>Placebo</a:t>
            </a:r>
          </a:p>
        </p:txBody>
      </p:sp>
      <p:sp>
        <p:nvSpPr>
          <p:cNvPr id="15" name="TextBox 14">
            <a:extLst>
              <a:ext uri="{FF2B5EF4-FFF2-40B4-BE49-F238E27FC236}">
                <a16:creationId xmlns:a16="http://schemas.microsoft.com/office/drawing/2014/main" id="{C9D55ABD-ACC7-E040-974B-4A2765E0CAC6}"/>
              </a:ext>
            </a:extLst>
          </p:cNvPr>
          <p:cNvSpPr txBox="1"/>
          <p:nvPr/>
        </p:nvSpPr>
        <p:spPr>
          <a:xfrm>
            <a:off x="9186954" y="3121352"/>
            <a:ext cx="2335383" cy="332399"/>
          </a:xfrm>
          <a:prstGeom prst="rect">
            <a:avLst/>
          </a:prstGeom>
          <a:noFill/>
        </p:spPr>
        <p:txBody>
          <a:bodyPr wrap="none" lIns="0" tIns="0" rIns="0" bIns="0" rtlCol="0">
            <a:spAutoFit/>
          </a:bodyPr>
          <a:lstStyle/>
          <a:p>
            <a:pPr>
              <a:lnSpc>
                <a:spcPct val="90000"/>
              </a:lnSpc>
            </a:pPr>
            <a:r>
              <a:rPr lang="en-GB" sz="1200" b="1" dirty="0">
                <a:latin typeface="Arial" panose="020B0604020202020204" pitchFamily="34" charset="0"/>
                <a:cs typeface="Arial" panose="020B0604020202020204" pitchFamily="34" charset="0"/>
              </a:rPr>
              <a:t>HR (95% CI): </a:t>
            </a:r>
            <a:r>
              <a:rPr lang="en-GB" sz="1200" dirty="0">
                <a:latin typeface="Arial" panose="020B0604020202020204" pitchFamily="34" charset="0"/>
                <a:cs typeface="Arial" panose="020B0604020202020204" pitchFamily="34" charset="0"/>
              </a:rPr>
              <a:t>0.781 (0.611-0.998);</a:t>
            </a:r>
            <a:br>
              <a:rPr lang="en-GB" sz="1200"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p=0.0238</a:t>
            </a:r>
          </a:p>
        </p:txBody>
      </p:sp>
      <p:sp>
        <p:nvSpPr>
          <p:cNvPr id="65" name="TextBox 64">
            <a:extLst>
              <a:ext uri="{FF2B5EF4-FFF2-40B4-BE49-F238E27FC236}">
                <a16:creationId xmlns:a16="http://schemas.microsoft.com/office/drawing/2014/main" id="{0C1AA1CE-DA74-5745-A400-2DCF8484F773}"/>
              </a:ext>
            </a:extLst>
          </p:cNvPr>
          <p:cNvSpPr txBox="1"/>
          <p:nvPr/>
        </p:nvSpPr>
        <p:spPr>
          <a:xfrm>
            <a:off x="5475423" y="280205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90</a:t>
            </a:r>
          </a:p>
        </p:txBody>
      </p:sp>
      <p:sp>
        <p:nvSpPr>
          <p:cNvPr id="66" name="TextBox 65">
            <a:extLst>
              <a:ext uri="{FF2B5EF4-FFF2-40B4-BE49-F238E27FC236}">
                <a16:creationId xmlns:a16="http://schemas.microsoft.com/office/drawing/2014/main" id="{313C379E-B157-9A43-A2CC-9718593A40D5}"/>
              </a:ext>
            </a:extLst>
          </p:cNvPr>
          <p:cNvSpPr txBox="1"/>
          <p:nvPr/>
        </p:nvSpPr>
        <p:spPr>
          <a:xfrm>
            <a:off x="5475423" y="304970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80</a:t>
            </a:r>
          </a:p>
        </p:txBody>
      </p:sp>
      <p:sp>
        <p:nvSpPr>
          <p:cNvPr id="67" name="TextBox 66">
            <a:extLst>
              <a:ext uri="{FF2B5EF4-FFF2-40B4-BE49-F238E27FC236}">
                <a16:creationId xmlns:a16="http://schemas.microsoft.com/office/drawing/2014/main" id="{7374F9D1-6CDE-4246-ADC9-CA9CF3FCBBEC}"/>
              </a:ext>
            </a:extLst>
          </p:cNvPr>
          <p:cNvSpPr txBox="1"/>
          <p:nvPr/>
        </p:nvSpPr>
        <p:spPr>
          <a:xfrm>
            <a:off x="5475423" y="330370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70</a:t>
            </a:r>
          </a:p>
        </p:txBody>
      </p:sp>
      <p:sp>
        <p:nvSpPr>
          <p:cNvPr id="68" name="TextBox 67">
            <a:extLst>
              <a:ext uri="{FF2B5EF4-FFF2-40B4-BE49-F238E27FC236}">
                <a16:creationId xmlns:a16="http://schemas.microsoft.com/office/drawing/2014/main" id="{30635BFB-B9C9-0E4B-A270-ED63F20363DF}"/>
              </a:ext>
            </a:extLst>
          </p:cNvPr>
          <p:cNvSpPr txBox="1"/>
          <p:nvPr/>
        </p:nvSpPr>
        <p:spPr>
          <a:xfrm>
            <a:off x="5475423" y="353865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60</a:t>
            </a:r>
          </a:p>
        </p:txBody>
      </p:sp>
      <p:sp>
        <p:nvSpPr>
          <p:cNvPr id="69" name="TextBox 68">
            <a:extLst>
              <a:ext uri="{FF2B5EF4-FFF2-40B4-BE49-F238E27FC236}">
                <a16:creationId xmlns:a16="http://schemas.microsoft.com/office/drawing/2014/main" id="{7B6C3494-D687-B34A-BA03-4E1AB7F14AD9}"/>
              </a:ext>
            </a:extLst>
          </p:cNvPr>
          <p:cNvSpPr txBox="1"/>
          <p:nvPr/>
        </p:nvSpPr>
        <p:spPr>
          <a:xfrm>
            <a:off x="5475423" y="377995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50</a:t>
            </a:r>
          </a:p>
        </p:txBody>
      </p:sp>
      <p:sp>
        <p:nvSpPr>
          <p:cNvPr id="70" name="TextBox 69">
            <a:extLst>
              <a:ext uri="{FF2B5EF4-FFF2-40B4-BE49-F238E27FC236}">
                <a16:creationId xmlns:a16="http://schemas.microsoft.com/office/drawing/2014/main" id="{5B2B9EB8-6BF4-2E40-A899-9486D7402BFA}"/>
              </a:ext>
            </a:extLst>
          </p:cNvPr>
          <p:cNvSpPr txBox="1"/>
          <p:nvPr/>
        </p:nvSpPr>
        <p:spPr>
          <a:xfrm>
            <a:off x="5475423" y="402125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40</a:t>
            </a:r>
          </a:p>
        </p:txBody>
      </p:sp>
      <p:sp>
        <p:nvSpPr>
          <p:cNvPr id="71" name="TextBox 70">
            <a:extLst>
              <a:ext uri="{FF2B5EF4-FFF2-40B4-BE49-F238E27FC236}">
                <a16:creationId xmlns:a16="http://schemas.microsoft.com/office/drawing/2014/main" id="{17ED4FBC-C384-DC4F-8A50-01252B17EA71}"/>
              </a:ext>
            </a:extLst>
          </p:cNvPr>
          <p:cNvSpPr txBox="1"/>
          <p:nvPr/>
        </p:nvSpPr>
        <p:spPr>
          <a:xfrm>
            <a:off x="5475423" y="426255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30</a:t>
            </a:r>
          </a:p>
        </p:txBody>
      </p:sp>
      <p:sp>
        <p:nvSpPr>
          <p:cNvPr id="72" name="TextBox 71">
            <a:extLst>
              <a:ext uri="{FF2B5EF4-FFF2-40B4-BE49-F238E27FC236}">
                <a16:creationId xmlns:a16="http://schemas.microsoft.com/office/drawing/2014/main" id="{4CB2BE53-9529-A343-809F-3C822D29AB65}"/>
              </a:ext>
            </a:extLst>
          </p:cNvPr>
          <p:cNvSpPr txBox="1"/>
          <p:nvPr/>
        </p:nvSpPr>
        <p:spPr>
          <a:xfrm>
            <a:off x="5475423" y="4500679"/>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20</a:t>
            </a:r>
          </a:p>
        </p:txBody>
      </p:sp>
      <p:sp>
        <p:nvSpPr>
          <p:cNvPr id="73" name="TextBox 72">
            <a:extLst>
              <a:ext uri="{FF2B5EF4-FFF2-40B4-BE49-F238E27FC236}">
                <a16:creationId xmlns:a16="http://schemas.microsoft.com/office/drawing/2014/main" id="{C9E00B90-F1A5-FC4E-B0B6-93A8E8BA8523}"/>
              </a:ext>
            </a:extLst>
          </p:cNvPr>
          <p:cNvSpPr txBox="1"/>
          <p:nvPr/>
        </p:nvSpPr>
        <p:spPr>
          <a:xfrm>
            <a:off x="5475423" y="4751504"/>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10</a:t>
            </a:r>
          </a:p>
        </p:txBody>
      </p:sp>
      <p:sp>
        <p:nvSpPr>
          <p:cNvPr id="74" name="TextBox 73">
            <a:extLst>
              <a:ext uri="{FF2B5EF4-FFF2-40B4-BE49-F238E27FC236}">
                <a16:creationId xmlns:a16="http://schemas.microsoft.com/office/drawing/2014/main" id="{132FDA9E-12A4-2345-A7F4-041E19D54C0E}"/>
              </a:ext>
            </a:extLst>
          </p:cNvPr>
          <p:cNvSpPr txBox="1"/>
          <p:nvPr/>
        </p:nvSpPr>
        <p:spPr>
          <a:xfrm>
            <a:off x="7047761" y="5138854"/>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8</a:t>
            </a:r>
          </a:p>
        </p:txBody>
      </p:sp>
      <p:sp>
        <p:nvSpPr>
          <p:cNvPr id="75" name="TextBox 74">
            <a:extLst>
              <a:ext uri="{FF2B5EF4-FFF2-40B4-BE49-F238E27FC236}">
                <a16:creationId xmlns:a16="http://schemas.microsoft.com/office/drawing/2014/main" id="{C8E74EB3-44B8-D549-8C3B-25B857DDA8CF}"/>
              </a:ext>
            </a:extLst>
          </p:cNvPr>
          <p:cNvSpPr txBox="1"/>
          <p:nvPr/>
        </p:nvSpPr>
        <p:spPr>
          <a:xfrm>
            <a:off x="735857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10</a:t>
            </a:r>
          </a:p>
        </p:txBody>
      </p:sp>
      <p:sp>
        <p:nvSpPr>
          <p:cNvPr id="76" name="TextBox 75">
            <a:extLst>
              <a:ext uri="{FF2B5EF4-FFF2-40B4-BE49-F238E27FC236}">
                <a16:creationId xmlns:a16="http://schemas.microsoft.com/office/drawing/2014/main" id="{1153BE92-E79B-3441-96BC-95904454EF56}"/>
              </a:ext>
            </a:extLst>
          </p:cNvPr>
          <p:cNvSpPr txBox="1"/>
          <p:nvPr/>
        </p:nvSpPr>
        <p:spPr>
          <a:xfrm>
            <a:off x="769512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12</a:t>
            </a:r>
          </a:p>
        </p:txBody>
      </p:sp>
      <p:sp>
        <p:nvSpPr>
          <p:cNvPr id="77" name="TextBox 76">
            <a:extLst>
              <a:ext uri="{FF2B5EF4-FFF2-40B4-BE49-F238E27FC236}">
                <a16:creationId xmlns:a16="http://schemas.microsoft.com/office/drawing/2014/main" id="{34637BB2-7AB3-7747-91DC-B765FFFA89EE}"/>
              </a:ext>
            </a:extLst>
          </p:cNvPr>
          <p:cNvSpPr txBox="1"/>
          <p:nvPr/>
        </p:nvSpPr>
        <p:spPr>
          <a:xfrm>
            <a:off x="8028495"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14</a:t>
            </a:r>
          </a:p>
        </p:txBody>
      </p:sp>
      <p:sp>
        <p:nvSpPr>
          <p:cNvPr id="78" name="TextBox 77">
            <a:extLst>
              <a:ext uri="{FF2B5EF4-FFF2-40B4-BE49-F238E27FC236}">
                <a16:creationId xmlns:a16="http://schemas.microsoft.com/office/drawing/2014/main" id="{120063E8-0FE7-5B4E-8A7F-F432A0F3C061}"/>
              </a:ext>
            </a:extLst>
          </p:cNvPr>
          <p:cNvSpPr txBox="1"/>
          <p:nvPr/>
        </p:nvSpPr>
        <p:spPr>
          <a:xfrm>
            <a:off x="8384095"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16</a:t>
            </a:r>
          </a:p>
        </p:txBody>
      </p:sp>
      <p:sp>
        <p:nvSpPr>
          <p:cNvPr id="79" name="TextBox 78">
            <a:extLst>
              <a:ext uri="{FF2B5EF4-FFF2-40B4-BE49-F238E27FC236}">
                <a16:creationId xmlns:a16="http://schemas.microsoft.com/office/drawing/2014/main" id="{464C3AD5-69E7-0546-8EFC-3EE68C7187D4}"/>
              </a:ext>
            </a:extLst>
          </p:cNvPr>
          <p:cNvSpPr txBox="1"/>
          <p:nvPr/>
        </p:nvSpPr>
        <p:spPr>
          <a:xfrm>
            <a:off x="873017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18</a:t>
            </a:r>
          </a:p>
        </p:txBody>
      </p:sp>
      <p:sp>
        <p:nvSpPr>
          <p:cNvPr id="80" name="TextBox 79">
            <a:extLst>
              <a:ext uri="{FF2B5EF4-FFF2-40B4-BE49-F238E27FC236}">
                <a16:creationId xmlns:a16="http://schemas.microsoft.com/office/drawing/2014/main" id="{5F73EB0B-6807-6448-90A3-F6E5899493C4}"/>
              </a:ext>
            </a:extLst>
          </p:cNvPr>
          <p:cNvSpPr txBox="1"/>
          <p:nvPr/>
        </p:nvSpPr>
        <p:spPr>
          <a:xfrm>
            <a:off x="9069895"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20</a:t>
            </a:r>
          </a:p>
        </p:txBody>
      </p:sp>
      <p:sp>
        <p:nvSpPr>
          <p:cNvPr id="81" name="TextBox 80">
            <a:extLst>
              <a:ext uri="{FF2B5EF4-FFF2-40B4-BE49-F238E27FC236}">
                <a16:creationId xmlns:a16="http://schemas.microsoft.com/office/drawing/2014/main" id="{06A734D6-9D53-1843-985B-3CB16CBF800E}"/>
              </a:ext>
            </a:extLst>
          </p:cNvPr>
          <p:cNvSpPr txBox="1"/>
          <p:nvPr/>
        </p:nvSpPr>
        <p:spPr>
          <a:xfrm>
            <a:off x="940962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22</a:t>
            </a:r>
          </a:p>
        </p:txBody>
      </p:sp>
      <p:sp>
        <p:nvSpPr>
          <p:cNvPr id="82" name="TextBox 81">
            <a:extLst>
              <a:ext uri="{FF2B5EF4-FFF2-40B4-BE49-F238E27FC236}">
                <a16:creationId xmlns:a16="http://schemas.microsoft.com/office/drawing/2014/main" id="{8B191D67-29AD-3844-B150-5492E530BC74}"/>
              </a:ext>
            </a:extLst>
          </p:cNvPr>
          <p:cNvSpPr txBox="1"/>
          <p:nvPr/>
        </p:nvSpPr>
        <p:spPr>
          <a:xfrm>
            <a:off x="9762045"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24</a:t>
            </a:r>
          </a:p>
        </p:txBody>
      </p:sp>
      <p:sp>
        <p:nvSpPr>
          <p:cNvPr id="83" name="TextBox 82">
            <a:extLst>
              <a:ext uri="{FF2B5EF4-FFF2-40B4-BE49-F238E27FC236}">
                <a16:creationId xmlns:a16="http://schemas.microsoft.com/office/drawing/2014/main" id="{DE897A9E-6FD9-FE43-B341-75C175DD8F9B}"/>
              </a:ext>
            </a:extLst>
          </p:cNvPr>
          <p:cNvSpPr txBox="1"/>
          <p:nvPr/>
        </p:nvSpPr>
        <p:spPr>
          <a:xfrm>
            <a:off x="1010177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26</a:t>
            </a:r>
          </a:p>
        </p:txBody>
      </p:sp>
      <p:sp>
        <p:nvSpPr>
          <p:cNvPr id="84" name="TextBox 83">
            <a:extLst>
              <a:ext uri="{FF2B5EF4-FFF2-40B4-BE49-F238E27FC236}">
                <a16:creationId xmlns:a16="http://schemas.microsoft.com/office/drawing/2014/main" id="{BD3B706E-6AA7-5E40-9566-3E55A14BD5EC}"/>
              </a:ext>
            </a:extLst>
          </p:cNvPr>
          <p:cNvSpPr txBox="1"/>
          <p:nvPr/>
        </p:nvSpPr>
        <p:spPr>
          <a:xfrm>
            <a:off x="1045102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28</a:t>
            </a:r>
          </a:p>
        </p:txBody>
      </p:sp>
      <p:sp>
        <p:nvSpPr>
          <p:cNvPr id="85" name="TextBox 84">
            <a:extLst>
              <a:ext uri="{FF2B5EF4-FFF2-40B4-BE49-F238E27FC236}">
                <a16:creationId xmlns:a16="http://schemas.microsoft.com/office/drawing/2014/main" id="{DDC4DBA8-79B8-5846-86B2-35C9469D9119}"/>
              </a:ext>
            </a:extLst>
          </p:cNvPr>
          <p:cNvSpPr txBox="1"/>
          <p:nvPr/>
        </p:nvSpPr>
        <p:spPr>
          <a:xfrm>
            <a:off x="10790745"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30</a:t>
            </a:r>
          </a:p>
        </p:txBody>
      </p:sp>
      <p:sp>
        <p:nvSpPr>
          <p:cNvPr id="86" name="TextBox 85">
            <a:extLst>
              <a:ext uri="{FF2B5EF4-FFF2-40B4-BE49-F238E27FC236}">
                <a16:creationId xmlns:a16="http://schemas.microsoft.com/office/drawing/2014/main" id="{2C0F7F38-A69A-F348-9DE3-0A1895ED343E}"/>
              </a:ext>
            </a:extLst>
          </p:cNvPr>
          <p:cNvSpPr txBox="1"/>
          <p:nvPr/>
        </p:nvSpPr>
        <p:spPr>
          <a:xfrm>
            <a:off x="11136820" y="5138854"/>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32</a:t>
            </a:r>
          </a:p>
        </p:txBody>
      </p:sp>
      <p:sp>
        <p:nvSpPr>
          <p:cNvPr id="87" name="TextBox 86">
            <a:extLst>
              <a:ext uri="{FF2B5EF4-FFF2-40B4-BE49-F238E27FC236}">
                <a16:creationId xmlns:a16="http://schemas.microsoft.com/office/drawing/2014/main" id="{7B7CC6AF-1E6B-E24F-8E94-55A508E606C3}"/>
              </a:ext>
            </a:extLst>
          </p:cNvPr>
          <p:cNvSpPr txBox="1"/>
          <p:nvPr/>
        </p:nvSpPr>
        <p:spPr>
          <a:xfrm>
            <a:off x="6744072" y="5643679"/>
            <a:ext cx="70532" cy="138499"/>
          </a:xfrm>
          <a:prstGeom prst="rect">
            <a:avLst/>
          </a:prstGeom>
          <a:noFill/>
        </p:spPr>
        <p:txBody>
          <a:bodyPr wrap="none" lIns="0" tIns="0" rIns="0" bIns="0" rtlCol="0">
            <a:noAutofit/>
          </a:bodyPr>
          <a:lstStyle/>
          <a:p>
            <a:pPr algn="r">
              <a:lnSpc>
                <a:spcPct val="90000"/>
              </a:lnSpc>
            </a:pPr>
            <a:r>
              <a:rPr lang="en-GB" sz="1000" dirty="0">
                <a:latin typeface="Arial" panose="020B0604020202020204" pitchFamily="34" charset="0"/>
                <a:cs typeface="Arial" panose="020B0604020202020204" pitchFamily="34" charset="0"/>
              </a:rPr>
              <a:t>213</a:t>
            </a:r>
          </a:p>
          <a:p>
            <a:pPr algn="r">
              <a:lnSpc>
                <a:spcPct val="90000"/>
              </a:lnSpc>
            </a:pPr>
            <a:r>
              <a:rPr lang="en-GB" sz="1000" dirty="0">
                <a:latin typeface="Arial" panose="020B0604020202020204" pitchFamily="34" charset="0"/>
                <a:cs typeface="Arial" panose="020B0604020202020204" pitchFamily="34" charset="0"/>
              </a:rPr>
              <a:t>98</a:t>
            </a:r>
          </a:p>
        </p:txBody>
      </p:sp>
      <p:sp>
        <p:nvSpPr>
          <p:cNvPr id="88" name="TextBox 87">
            <a:extLst>
              <a:ext uri="{FF2B5EF4-FFF2-40B4-BE49-F238E27FC236}">
                <a16:creationId xmlns:a16="http://schemas.microsoft.com/office/drawing/2014/main" id="{FBC12D38-728E-3A4C-9101-7F26095BA63E}"/>
              </a:ext>
            </a:extLst>
          </p:cNvPr>
          <p:cNvSpPr txBox="1"/>
          <p:nvPr/>
        </p:nvSpPr>
        <p:spPr>
          <a:xfrm>
            <a:off x="6355611" y="5643679"/>
            <a:ext cx="70532"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237</a:t>
            </a:r>
          </a:p>
          <a:p>
            <a:pPr algn="ctr">
              <a:lnSpc>
                <a:spcPct val="90000"/>
              </a:lnSpc>
            </a:pPr>
            <a:r>
              <a:rPr lang="en-GB" sz="1000" dirty="0">
                <a:latin typeface="Arial" panose="020B0604020202020204" pitchFamily="34" charset="0"/>
                <a:cs typeface="Arial" panose="020B0604020202020204" pitchFamily="34" charset="0"/>
              </a:rPr>
              <a:t>113</a:t>
            </a:r>
          </a:p>
        </p:txBody>
      </p:sp>
      <p:sp>
        <p:nvSpPr>
          <p:cNvPr id="89" name="TextBox 88">
            <a:extLst>
              <a:ext uri="{FF2B5EF4-FFF2-40B4-BE49-F238E27FC236}">
                <a16:creationId xmlns:a16="http://schemas.microsoft.com/office/drawing/2014/main" id="{11041C1D-BA1C-BE45-89CD-8B24E82A1268}"/>
              </a:ext>
            </a:extLst>
          </p:cNvPr>
          <p:cNvSpPr txBox="1"/>
          <p:nvPr/>
        </p:nvSpPr>
        <p:spPr>
          <a:xfrm>
            <a:off x="6019061" y="5643679"/>
            <a:ext cx="70532"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265</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130</a:t>
            </a:r>
          </a:p>
        </p:txBody>
      </p:sp>
      <p:sp>
        <p:nvSpPr>
          <p:cNvPr id="90" name="TextBox 89">
            <a:extLst>
              <a:ext uri="{FF2B5EF4-FFF2-40B4-BE49-F238E27FC236}">
                <a16:creationId xmlns:a16="http://schemas.microsoft.com/office/drawing/2014/main" id="{4E79CB7E-CA12-304B-8796-AF129B48DEFD}"/>
              </a:ext>
            </a:extLst>
          </p:cNvPr>
          <p:cNvSpPr txBox="1"/>
          <p:nvPr/>
        </p:nvSpPr>
        <p:spPr>
          <a:xfrm>
            <a:off x="5558716" y="5643679"/>
            <a:ext cx="278967"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278</a:t>
            </a:r>
          </a:p>
          <a:p>
            <a:pPr algn="ctr">
              <a:lnSpc>
                <a:spcPct val="90000"/>
              </a:lnSpc>
            </a:pPr>
            <a:r>
              <a:rPr lang="en-GB" sz="1000" dirty="0">
                <a:latin typeface="Arial" panose="020B0604020202020204" pitchFamily="34" charset="0"/>
                <a:cs typeface="Arial" panose="020B0604020202020204" pitchFamily="34" charset="0"/>
              </a:rPr>
              <a:t>135</a:t>
            </a:r>
          </a:p>
        </p:txBody>
      </p:sp>
      <p:sp>
        <p:nvSpPr>
          <p:cNvPr id="91" name="TextBox 90">
            <a:extLst>
              <a:ext uri="{FF2B5EF4-FFF2-40B4-BE49-F238E27FC236}">
                <a16:creationId xmlns:a16="http://schemas.microsoft.com/office/drawing/2014/main" id="{F14686F8-CCA2-C548-8D59-C7E8CA7E0F0A}"/>
              </a:ext>
            </a:extLst>
          </p:cNvPr>
          <p:cNvSpPr txBox="1"/>
          <p:nvPr/>
        </p:nvSpPr>
        <p:spPr>
          <a:xfrm>
            <a:off x="7047761" y="5643679"/>
            <a:ext cx="70532"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190</a:t>
            </a:r>
          </a:p>
          <a:p>
            <a:pPr>
              <a:lnSpc>
                <a:spcPct val="90000"/>
              </a:lnSpc>
            </a:pPr>
            <a:r>
              <a:rPr lang="en-GB" sz="1000" dirty="0">
                <a:latin typeface="Arial" panose="020B0604020202020204" pitchFamily="34" charset="0"/>
                <a:cs typeface="Arial" panose="020B0604020202020204" pitchFamily="34" charset="0"/>
              </a:rPr>
              <a:t>84</a:t>
            </a:r>
          </a:p>
        </p:txBody>
      </p:sp>
      <p:sp>
        <p:nvSpPr>
          <p:cNvPr id="92" name="TextBox 91">
            <a:extLst>
              <a:ext uri="{FF2B5EF4-FFF2-40B4-BE49-F238E27FC236}">
                <a16:creationId xmlns:a16="http://schemas.microsoft.com/office/drawing/2014/main" id="{2BE3B32E-AC9A-C84C-B7FF-01528A161D19}"/>
              </a:ext>
            </a:extLst>
          </p:cNvPr>
          <p:cNvSpPr txBox="1"/>
          <p:nvPr/>
        </p:nvSpPr>
        <p:spPr>
          <a:xfrm>
            <a:off x="7358570" y="5643679"/>
            <a:ext cx="141064" cy="138499"/>
          </a:xfrm>
          <a:prstGeom prst="rect">
            <a:avLst/>
          </a:prstGeom>
          <a:noFill/>
        </p:spPr>
        <p:txBody>
          <a:bodyPr wrap="none" lIns="0" tIns="0" rIns="0" bIns="0" rtlCol="0">
            <a:noAutofit/>
          </a:bodyPr>
          <a:lstStyle/>
          <a:p>
            <a:pPr algn="r">
              <a:lnSpc>
                <a:spcPct val="90000"/>
              </a:lnSpc>
            </a:pPr>
            <a:r>
              <a:rPr lang="en-GB" sz="1000" dirty="0">
                <a:latin typeface="Arial" panose="020B0604020202020204" pitchFamily="34" charset="0"/>
                <a:cs typeface="Arial" panose="020B0604020202020204" pitchFamily="34" charset="0"/>
              </a:rPr>
              <a:t>169</a:t>
            </a:r>
          </a:p>
          <a:p>
            <a:pPr algn="r">
              <a:lnSpc>
                <a:spcPct val="90000"/>
              </a:lnSpc>
            </a:pPr>
            <a:r>
              <a:rPr lang="en-GB" sz="1000" dirty="0">
                <a:latin typeface="Arial" panose="020B0604020202020204" pitchFamily="34" charset="0"/>
                <a:cs typeface="Arial" panose="020B0604020202020204" pitchFamily="34" charset="0"/>
              </a:rPr>
              <a:t>72</a:t>
            </a:r>
          </a:p>
        </p:txBody>
      </p:sp>
      <p:sp>
        <p:nvSpPr>
          <p:cNvPr id="93" name="TextBox 92">
            <a:extLst>
              <a:ext uri="{FF2B5EF4-FFF2-40B4-BE49-F238E27FC236}">
                <a16:creationId xmlns:a16="http://schemas.microsoft.com/office/drawing/2014/main" id="{090ACC1F-1EA1-2F4D-931B-5515BE233774}"/>
              </a:ext>
            </a:extLst>
          </p:cNvPr>
          <p:cNvSpPr txBox="1"/>
          <p:nvPr/>
        </p:nvSpPr>
        <p:spPr>
          <a:xfrm>
            <a:off x="7695120" y="5643679"/>
            <a:ext cx="141064" cy="138499"/>
          </a:xfrm>
          <a:prstGeom prst="rect">
            <a:avLst/>
          </a:prstGeom>
          <a:noFill/>
        </p:spPr>
        <p:txBody>
          <a:bodyPr wrap="none" lIns="0" tIns="0" rIns="0" bIns="0" rtlCol="0">
            <a:noAutofit/>
          </a:bodyPr>
          <a:lstStyle/>
          <a:p>
            <a:pPr algn="r">
              <a:lnSpc>
                <a:spcPct val="90000"/>
              </a:lnSpc>
            </a:pPr>
            <a:r>
              <a:rPr lang="en-GB" sz="1000" dirty="0">
                <a:latin typeface="Arial" panose="020B0604020202020204" pitchFamily="34" charset="0"/>
                <a:cs typeface="Arial" panose="020B0604020202020204" pitchFamily="34" charset="0"/>
              </a:rPr>
              <a:t>152</a:t>
            </a:r>
          </a:p>
          <a:p>
            <a:pPr algn="r">
              <a:lnSpc>
                <a:spcPct val="90000"/>
              </a:lnSpc>
            </a:pPr>
            <a:r>
              <a:rPr lang="en-GB" sz="1000" dirty="0">
                <a:latin typeface="Arial" panose="020B0604020202020204" pitchFamily="34" charset="0"/>
                <a:cs typeface="Arial" panose="020B0604020202020204" pitchFamily="34" charset="0"/>
              </a:rPr>
              <a:t>65</a:t>
            </a:r>
          </a:p>
        </p:txBody>
      </p:sp>
      <p:sp>
        <p:nvSpPr>
          <p:cNvPr id="94" name="TextBox 93">
            <a:extLst>
              <a:ext uri="{FF2B5EF4-FFF2-40B4-BE49-F238E27FC236}">
                <a16:creationId xmlns:a16="http://schemas.microsoft.com/office/drawing/2014/main" id="{D2E34E05-9ED6-1F4A-8207-75FC0D88D3D8}"/>
              </a:ext>
            </a:extLst>
          </p:cNvPr>
          <p:cNvSpPr txBox="1"/>
          <p:nvPr/>
        </p:nvSpPr>
        <p:spPr>
          <a:xfrm>
            <a:off x="8028495" y="5643679"/>
            <a:ext cx="141064" cy="138499"/>
          </a:xfrm>
          <a:prstGeom prst="rect">
            <a:avLst/>
          </a:prstGeom>
          <a:noFill/>
        </p:spPr>
        <p:txBody>
          <a:bodyPr wrap="none" lIns="0" tIns="0" rIns="0" bIns="0" rtlCol="0">
            <a:noAutofit/>
          </a:bodyPr>
          <a:lstStyle/>
          <a:p>
            <a:pPr algn="r">
              <a:lnSpc>
                <a:spcPct val="90000"/>
              </a:lnSpc>
            </a:pPr>
            <a:r>
              <a:rPr lang="en-GB" sz="1000" dirty="0">
                <a:latin typeface="Arial" panose="020B0604020202020204" pitchFamily="34" charset="0"/>
                <a:cs typeface="Arial" panose="020B0604020202020204" pitchFamily="34" charset="0"/>
              </a:rPr>
              <a:t>135</a:t>
            </a:r>
          </a:p>
          <a:p>
            <a:pPr algn="r">
              <a:lnSpc>
                <a:spcPct val="90000"/>
              </a:lnSpc>
            </a:pPr>
            <a:r>
              <a:rPr lang="en-GB" sz="1000" dirty="0">
                <a:latin typeface="Arial" panose="020B0604020202020204" pitchFamily="34" charset="0"/>
                <a:cs typeface="Arial" panose="020B0604020202020204" pitchFamily="34" charset="0"/>
              </a:rPr>
              <a:t>51</a:t>
            </a:r>
          </a:p>
        </p:txBody>
      </p:sp>
      <p:sp>
        <p:nvSpPr>
          <p:cNvPr id="95" name="TextBox 94">
            <a:extLst>
              <a:ext uri="{FF2B5EF4-FFF2-40B4-BE49-F238E27FC236}">
                <a16:creationId xmlns:a16="http://schemas.microsoft.com/office/drawing/2014/main" id="{7D15B6C6-FA11-0240-9548-43ED29B94968}"/>
              </a:ext>
            </a:extLst>
          </p:cNvPr>
          <p:cNvSpPr txBox="1"/>
          <p:nvPr/>
        </p:nvSpPr>
        <p:spPr>
          <a:xfrm>
            <a:off x="8384095" y="5643679"/>
            <a:ext cx="141064" cy="138499"/>
          </a:xfrm>
          <a:prstGeom prst="rect">
            <a:avLst/>
          </a:prstGeom>
          <a:noFill/>
        </p:spPr>
        <p:txBody>
          <a:bodyPr wrap="none" lIns="0" tIns="0" rIns="0" bIns="0" rtlCol="0">
            <a:noAutofit/>
          </a:bodyPr>
          <a:lstStyle/>
          <a:p>
            <a:pPr algn="r">
              <a:lnSpc>
                <a:spcPct val="90000"/>
              </a:lnSpc>
            </a:pPr>
            <a:r>
              <a:rPr lang="en-GB" sz="1000" dirty="0">
                <a:latin typeface="Arial" panose="020B0604020202020204" pitchFamily="34" charset="0"/>
                <a:cs typeface="Arial" panose="020B0604020202020204" pitchFamily="34" charset="0"/>
              </a:rPr>
              <a:t>110</a:t>
            </a:r>
          </a:p>
          <a:p>
            <a:pPr algn="r">
              <a:lnSpc>
                <a:spcPct val="90000"/>
              </a:lnSpc>
            </a:pPr>
            <a:r>
              <a:rPr lang="en-GB" sz="1000" dirty="0">
                <a:latin typeface="Arial" panose="020B0604020202020204" pitchFamily="34" charset="0"/>
                <a:cs typeface="Arial" panose="020B0604020202020204" pitchFamily="34" charset="0"/>
              </a:rPr>
              <a:t>42</a:t>
            </a:r>
          </a:p>
        </p:txBody>
      </p:sp>
      <p:sp>
        <p:nvSpPr>
          <p:cNvPr id="96" name="TextBox 95">
            <a:extLst>
              <a:ext uri="{FF2B5EF4-FFF2-40B4-BE49-F238E27FC236}">
                <a16:creationId xmlns:a16="http://schemas.microsoft.com/office/drawing/2014/main" id="{C6C34D74-C2A9-C04A-8039-8A62B96F39DC}"/>
              </a:ext>
            </a:extLst>
          </p:cNvPr>
          <p:cNvSpPr txBox="1"/>
          <p:nvPr/>
        </p:nvSpPr>
        <p:spPr>
          <a:xfrm>
            <a:off x="8730170" y="5643679"/>
            <a:ext cx="141064"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86</a:t>
            </a:r>
          </a:p>
          <a:p>
            <a:pPr algn="ctr">
              <a:lnSpc>
                <a:spcPct val="90000"/>
              </a:lnSpc>
            </a:pPr>
            <a:r>
              <a:rPr lang="en-GB" sz="1000" dirty="0">
                <a:latin typeface="Arial" panose="020B0604020202020204" pitchFamily="34" charset="0"/>
                <a:cs typeface="Arial" panose="020B0604020202020204" pitchFamily="34" charset="0"/>
              </a:rPr>
              <a:t>30</a:t>
            </a:r>
          </a:p>
        </p:txBody>
      </p:sp>
      <p:sp>
        <p:nvSpPr>
          <p:cNvPr id="97" name="TextBox 96">
            <a:extLst>
              <a:ext uri="{FF2B5EF4-FFF2-40B4-BE49-F238E27FC236}">
                <a16:creationId xmlns:a16="http://schemas.microsoft.com/office/drawing/2014/main" id="{CCC05BC8-06FB-644E-810D-40D90E167526}"/>
              </a:ext>
            </a:extLst>
          </p:cNvPr>
          <p:cNvSpPr txBox="1"/>
          <p:nvPr/>
        </p:nvSpPr>
        <p:spPr>
          <a:xfrm>
            <a:off x="9069895" y="5643679"/>
            <a:ext cx="141064"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57</a:t>
            </a:r>
          </a:p>
          <a:p>
            <a:pPr algn="ctr">
              <a:lnSpc>
                <a:spcPct val="90000"/>
              </a:lnSpc>
            </a:pPr>
            <a:r>
              <a:rPr lang="en-GB" sz="1000" dirty="0">
                <a:latin typeface="Arial" panose="020B0604020202020204" pitchFamily="34" charset="0"/>
                <a:cs typeface="Arial" panose="020B0604020202020204" pitchFamily="34" charset="0"/>
              </a:rPr>
              <a:t>23</a:t>
            </a:r>
          </a:p>
        </p:txBody>
      </p:sp>
      <p:sp>
        <p:nvSpPr>
          <p:cNvPr id="98" name="TextBox 97">
            <a:extLst>
              <a:ext uri="{FF2B5EF4-FFF2-40B4-BE49-F238E27FC236}">
                <a16:creationId xmlns:a16="http://schemas.microsoft.com/office/drawing/2014/main" id="{B30E2AE0-5C61-D94A-BC78-A1CA5032A9CB}"/>
              </a:ext>
            </a:extLst>
          </p:cNvPr>
          <p:cNvSpPr txBox="1"/>
          <p:nvPr/>
        </p:nvSpPr>
        <p:spPr>
          <a:xfrm>
            <a:off x="9409620" y="5643679"/>
            <a:ext cx="141064"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33</a:t>
            </a:r>
          </a:p>
          <a:p>
            <a:pPr algn="ctr">
              <a:lnSpc>
                <a:spcPct val="90000"/>
              </a:lnSpc>
            </a:pPr>
            <a:r>
              <a:rPr lang="en-GB" sz="1000" dirty="0">
                <a:latin typeface="Arial" panose="020B0604020202020204" pitchFamily="34" charset="0"/>
                <a:cs typeface="Arial" panose="020B0604020202020204" pitchFamily="34" charset="0"/>
              </a:rPr>
              <a:t>13</a:t>
            </a:r>
          </a:p>
        </p:txBody>
      </p:sp>
      <p:sp>
        <p:nvSpPr>
          <p:cNvPr id="99" name="TextBox 98">
            <a:extLst>
              <a:ext uri="{FF2B5EF4-FFF2-40B4-BE49-F238E27FC236}">
                <a16:creationId xmlns:a16="http://schemas.microsoft.com/office/drawing/2014/main" id="{3BECF89A-4508-BE4B-B184-20DCCB7715ED}"/>
              </a:ext>
            </a:extLst>
          </p:cNvPr>
          <p:cNvSpPr txBox="1"/>
          <p:nvPr/>
        </p:nvSpPr>
        <p:spPr>
          <a:xfrm>
            <a:off x="9762045" y="5643679"/>
            <a:ext cx="141064" cy="138499"/>
          </a:xfrm>
          <a:prstGeom prst="rect">
            <a:avLst/>
          </a:prstGeom>
          <a:noFill/>
        </p:spPr>
        <p:txBody>
          <a:bodyPr wrap="none" lIns="0" tIns="0" rIns="0" bIns="0" rtlCol="0">
            <a:noAutofit/>
          </a:bodyPr>
          <a:lstStyle/>
          <a:p>
            <a:pPr algn="r">
              <a:lnSpc>
                <a:spcPct val="90000"/>
              </a:lnSpc>
            </a:pPr>
            <a:r>
              <a:rPr lang="en-GB" sz="1000" dirty="0">
                <a:latin typeface="Arial" panose="020B0604020202020204" pitchFamily="34" charset="0"/>
                <a:cs typeface="Arial" panose="020B0604020202020204" pitchFamily="34" charset="0"/>
              </a:rPr>
              <a:t>16</a:t>
            </a:r>
          </a:p>
          <a:p>
            <a:pPr algn="r">
              <a:lnSpc>
                <a:spcPct val="90000"/>
              </a:lnSpc>
            </a:pPr>
            <a:r>
              <a:rPr lang="en-GB" sz="1000" dirty="0">
                <a:latin typeface="Arial" panose="020B0604020202020204" pitchFamily="34" charset="0"/>
                <a:cs typeface="Arial" panose="020B0604020202020204" pitchFamily="34" charset="0"/>
              </a:rPr>
              <a:t>8</a:t>
            </a:r>
          </a:p>
        </p:txBody>
      </p:sp>
      <p:sp>
        <p:nvSpPr>
          <p:cNvPr id="100" name="TextBox 99">
            <a:extLst>
              <a:ext uri="{FF2B5EF4-FFF2-40B4-BE49-F238E27FC236}">
                <a16:creationId xmlns:a16="http://schemas.microsoft.com/office/drawing/2014/main" id="{6A630063-DE57-2849-87B0-60DD6DDE5093}"/>
              </a:ext>
            </a:extLst>
          </p:cNvPr>
          <p:cNvSpPr txBox="1"/>
          <p:nvPr/>
        </p:nvSpPr>
        <p:spPr>
          <a:xfrm>
            <a:off x="10101770" y="5643679"/>
            <a:ext cx="141064"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7</a:t>
            </a:r>
          </a:p>
          <a:p>
            <a:pPr algn="ctr">
              <a:lnSpc>
                <a:spcPct val="90000"/>
              </a:lnSpc>
            </a:pPr>
            <a:r>
              <a:rPr lang="en-GB" sz="1000" dirty="0">
                <a:latin typeface="Arial" panose="020B0604020202020204" pitchFamily="34" charset="0"/>
                <a:cs typeface="Arial" panose="020B0604020202020204" pitchFamily="34" charset="0"/>
              </a:rPr>
              <a:t>3</a:t>
            </a:r>
          </a:p>
        </p:txBody>
      </p:sp>
      <p:sp>
        <p:nvSpPr>
          <p:cNvPr id="101" name="TextBox 100">
            <a:extLst>
              <a:ext uri="{FF2B5EF4-FFF2-40B4-BE49-F238E27FC236}">
                <a16:creationId xmlns:a16="http://schemas.microsoft.com/office/drawing/2014/main" id="{DA7EA2CC-C487-FA43-9F88-17BC866D38AB}"/>
              </a:ext>
            </a:extLst>
          </p:cNvPr>
          <p:cNvSpPr txBox="1"/>
          <p:nvPr/>
        </p:nvSpPr>
        <p:spPr>
          <a:xfrm>
            <a:off x="10451020" y="5643679"/>
            <a:ext cx="141064"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1</a:t>
            </a:r>
          </a:p>
          <a:p>
            <a:pPr algn="ctr">
              <a:lnSpc>
                <a:spcPct val="90000"/>
              </a:lnSpc>
            </a:pPr>
            <a:r>
              <a:rPr lang="en-GB" sz="1000" dirty="0">
                <a:latin typeface="Arial" panose="020B0604020202020204" pitchFamily="34" charset="0"/>
                <a:cs typeface="Arial" panose="020B0604020202020204" pitchFamily="34" charset="0"/>
              </a:rPr>
              <a:t>1</a:t>
            </a:r>
          </a:p>
        </p:txBody>
      </p:sp>
      <p:sp>
        <p:nvSpPr>
          <p:cNvPr id="102" name="TextBox 101">
            <a:extLst>
              <a:ext uri="{FF2B5EF4-FFF2-40B4-BE49-F238E27FC236}">
                <a16:creationId xmlns:a16="http://schemas.microsoft.com/office/drawing/2014/main" id="{FCE57EAF-A88C-BC4F-A9C2-2EB1D0908F94}"/>
              </a:ext>
            </a:extLst>
          </p:cNvPr>
          <p:cNvSpPr txBox="1"/>
          <p:nvPr/>
        </p:nvSpPr>
        <p:spPr>
          <a:xfrm>
            <a:off x="10790745" y="5643679"/>
            <a:ext cx="141064" cy="138499"/>
          </a:xfrm>
          <a:prstGeom prst="rect">
            <a:avLst/>
          </a:prstGeom>
          <a:noFill/>
        </p:spPr>
        <p:txBody>
          <a:bodyPr wrap="none" lIns="0" tIns="0" rIns="0" bIns="0" rtlCol="0">
            <a:noAutofit/>
          </a:bodyPr>
          <a:lstStyle/>
          <a:p>
            <a:pPr algn="ctr">
              <a:lnSpc>
                <a:spcPct val="90000"/>
              </a:lnSpc>
            </a:pPr>
            <a:r>
              <a:rPr lang="en-GB" sz="1000" dirty="0">
                <a:latin typeface="Arial" panose="020B0604020202020204" pitchFamily="34" charset="0"/>
                <a:cs typeface="Arial" panose="020B0604020202020204" pitchFamily="34" charset="0"/>
              </a:rPr>
              <a:t>1</a:t>
            </a:r>
          </a:p>
          <a:p>
            <a:pPr algn="ctr">
              <a:lnSpc>
                <a:spcPct val="90000"/>
              </a:lnSpc>
            </a:pPr>
            <a:r>
              <a:rPr lang="en-GB" sz="1000" dirty="0">
                <a:latin typeface="Arial" panose="020B0604020202020204" pitchFamily="34" charset="0"/>
                <a:cs typeface="Arial" panose="020B0604020202020204" pitchFamily="34" charset="0"/>
              </a:rPr>
              <a:t>0</a:t>
            </a:r>
          </a:p>
        </p:txBody>
      </p:sp>
      <p:sp>
        <p:nvSpPr>
          <p:cNvPr id="107" name="Slide Number Placeholder 106">
            <a:extLst>
              <a:ext uri="{FF2B5EF4-FFF2-40B4-BE49-F238E27FC236}">
                <a16:creationId xmlns:a16="http://schemas.microsoft.com/office/drawing/2014/main" id="{B9DB6E6B-1905-2F4E-8866-82EC54D88139}"/>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4" name="Content Placeholder 10">
            <a:extLst>
              <a:ext uri="{FF2B5EF4-FFF2-40B4-BE49-F238E27FC236}">
                <a16:creationId xmlns:a16="http://schemas.microsoft.com/office/drawing/2014/main" id="{2BF19D96-BFB3-9689-958F-CC1CD899B7FD}"/>
              </a:ext>
            </a:extLst>
          </p:cNvPr>
          <p:cNvSpPr txBox="1">
            <a:spLocks/>
          </p:cNvSpPr>
          <p:nvPr/>
        </p:nvSpPr>
        <p:spPr>
          <a:xfrm>
            <a:off x="620183" y="6285359"/>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Figure adapted from Finn RS, et al.</a:t>
            </a:r>
            <a:r>
              <a:rPr lang="en-US" baseline="30000" dirty="0"/>
              <a:t>2</a:t>
            </a:r>
            <a:r>
              <a:rPr lang="en-US" dirty="0"/>
              <a:t> </a:t>
            </a:r>
            <a:br>
              <a:rPr lang="en-US" dirty="0"/>
            </a:br>
            <a:r>
              <a:rPr lang="en-US" dirty="0"/>
              <a:t>CI, confidence interval; HCC, hepatocellular carcinoma; HR, hazard ratio; IO, immunotherapy; OS, overall survival</a:t>
            </a:r>
          </a:p>
          <a:p>
            <a:r>
              <a:rPr lang="en-US" dirty="0"/>
              <a:t>1. Zhu AX, et al. Lancet Oncol. 2018;19:940-52; 2. Finn RS, et al. J Clin Oncol. 2019;38:193-202</a:t>
            </a:r>
          </a:p>
        </p:txBody>
      </p:sp>
    </p:spTree>
    <p:extLst>
      <p:ext uri="{BB962C8B-B14F-4D97-AF65-F5344CB8AC3E}">
        <p14:creationId xmlns:p14="http://schemas.microsoft.com/office/powerpoint/2010/main" val="18479775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solidFill>
                  <a:schemeClr val="tx2"/>
                </a:solidFill>
              </a:rPr>
              <a:t>challenges with single-agent IO</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p:txBody>
          <a:bodyPr/>
          <a:lstStyle/>
          <a:p>
            <a:r>
              <a:rPr lang="en-GB" dirty="0"/>
              <a:t>Nivolumab and pembrolizumab (single IO agents):</a:t>
            </a:r>
          </a:p>
          <a:p>
            <a:pPr lvl="1"/>
            <a:r>
              <a:rPr lang="en-GB" dirty="0"/>
              <a:t>Did not show significant improvement in OS (CheckMate-459 + KEYNOTE-240)</a:t>
            </a:r>
          </a:p>
          <a:p>
            <a:pPr lvl="1"/>
            <a:r>
              <a:rPr lang="en-GB" dirty="0"/>
              <a:t>Showed f</a:t>
            </a:r>
            <a:r>
              <a:rPr lang="en-GB" sz="1800" dirty="0"/>
              <a:t>avourable</a:t>
            </a:r>
            <a:r>
              <a:rPr lang="en-GB" dirty="0"/>
              <a:t> safety profiles</a:t>
            </a:r>
          </a:p>
          <a:p>
            <a:pPr lvl="1"/>
            <a:endParaRPr lang="en-GB" dirty="0"/>
          </a:p>
          <a:p>
            <a:r>
              <a:rPr lang="en-GB" dirty="0"/>
              <a:t>Response </a:t>
            </a:r>
            <a:r>
              <a:rPr lang="en-GB" dirty="0">
                <a:solidFill>
                  <a:schemeClr val="tx2"/>
                </a:solidFill>
              </a:rPr>
              <a:t>rates from single-agent IO </a:t>
            </a:r>
            <a:r>
              <a:rPr lang="en-GB" dirty="0"/>
              <a:t>are </a:t>
            </a:r>
            <a:r>
              <a:rPr lang="en-GB" b="1" dirty="0">
                <a:solidFill>
                  <a:schemeClr val="accent1"/>
                </a:solidFill>
              </a:rPr>
              <a:t>relatively low </a:t>
            </a:r>
            <a:r>
              <a:rPr lang="en-GB" dirty="0"/>
              <a:t>(14-20%)</a:t>
            </a:r>
          </a:p>
          <a:p>
            <a:pPr marL="0" indent="0">
              <a:buNone/>
            </a:pPr>
            <a:endParaRPr lang="en-GB" dirty="0"/>
          </a:p>
          <a:p>
            <a:r>
              <a:rPr lang="en-GB" dirty="0"/>
              <a:t>Preclinical studies showed synergistic effects with </a:t>
            </a:r>
            <a:r>
              <a:rPr lang="en-GB" b="1" dirty="0">
                <a:solidFill>
                  <a:schemeClr val="accent1"/>
                </a:solidFill>
              </a:rPr>
              <a:t>IO combination therapy </a:t>
            </a:r>
            <a:r>
              <a:rPr lang="en-GB" dirty="0"/>
              <a:t>that demonstrated significant advancement in treating many types of cancers</a:t>
            </a:r>
            <a:r>
              <a:rPr lang="en-GB" baseline="30000" dirty="0"/>
              <a:t>1</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6" name="Content Placeholder 10">
            <a:extLst>
              <a:ext uri="{FF2B5EF4-FFF2-40B4-BE49-F238E27FC236}">
                <a16:creationId xmlns:a16="http://schemas.microsoft.com/office/drawing/2014/main" id="{0254CCDC-488D-1F4E-EF27-B164A3896E90}"/>
              </a:ext>
            </a:extLst>
          </p:cNvPr>
          <p:cNvSpPr txBox="1">
            <a:spLocks/>
          </p:cNvSpPr>
          <p:nvPr/>
        </p:nvSpPr>
        <p:spPr>
          <a:xfrm>
            <a:off x="620183" y="6262710"/>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r>
              <a:rPr lang="en-GB" dirty="0"/>
              <a:t>IO, immunotherapy; OS, overall survival</a:t>
            </a:r>
          </a:p>
          <a:p>
            <a:r>
              <a:rPr lang="en-GB" dirty="0"/>
              <a:t>1. Finn RS, Zhu AX. Hepatology. 2021;73 suppl 1:150-7</a:t>
            </a:r>
          </a:p>
        </p:txBody>
      </p:sp>
    </p:spTree>
    <p:extLst>
      <p:ext uri="{BB962C8B-B14F-4D97-AF65-F5344CB8AC3E}">
        <p14:creationId xmlns:p14="http://schemas.microsoft.com/office/powerpoint/2010/main" val="29603917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Tislelizumab</a:t>
            </a:r>
            <a:br>
              <a:rPr lang="en-GB" dirty="0"/>
            </a:br>
            <a:r>
              <a:rPr lang="en-GB" sz="2200" dirty="0">
                <a:solidFill>
                  <a:srgbClr val="C6573B"/>
                </a:solidFill>
              </a:rPr>
              <a:t>Single-agent IO THAT </a:t>
            </a:r>
            <a:r>
              <a:rPr lang="en-GB" sz="2200" dirty="0">
                <a:solidFill>
                  <a:schemeClr val="accent1"/>
                </a:solidFill>
              </a:rPr>
              <a:t>met its primary endpoint in Phase 3 study</a:t>
            </a:r>
            <a:br>
              <a:rPr lang="en-GB" dirty="0"/>
            </a:br>
            <a:endParaRPr lang="en-GB" dirty="0"/>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10962216" cy="644279"/>
          </a:xfrm>
        </p:spPr>
        <p:txBody>
          <a:bodyPr/>
          <a:lstStyle/>
          <a:p>
            <a:r>
              <a:rPr lang="en-US" dirty="0"/>
              <a:t>RATIONALE-301 met its primary endpoint of OS noninferiority with tislelizumab versus sorafenib in first-line HCC</a:t>
            </a:r>
            <a:endParaRPr lang="en-GB" dirty="0"/>
          </a:p>
        </p:txBody>
      </p:sp>
      <p:sp>
        <p:nvSpPr>
          <p:cNvPr id="8" name="Slide Number Placeholder 7">
            <a:extLst>
              <a:ext uri="{FF2B5EF4-FFF2-40B4-BE49-F238E27FC236}">
                <a16:creationId xmlns:a16="http://schemas.microsoft.com/office/drawing/2014/main" id="{FFB572C8-9242-FE4E-9BDE-1084F288074F}"/>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22" name="TextBox 21">
            <a:extLst>
              <a:ext uri="{FF2B5EF4-FFF2-40B4-BE49-F238E27FC236}">
                <a16:creationId xmlns:a16="http://schemas.microsoft.com/office/drawing/2014/main" id="{0DA6051B-3C23-A54B-854B-371D24F91FF5}"/>
              </a:ext>
            </a:extLst>
          </p:cNvPr>
          <p:cNvSpPr txBox="1"/>
          <p:nvPr/>
        </p:nvSpPr>
        <p:spPr>
          <a:xfrm>
            <a:off x="5197031" y="5198234"/>
            <a:ext cx="1058431"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Time (months)</a:t>
            </a:r>
            <a:endParaRPr lang="en-GB" sz="1200" b="1" dirty="0">
              <a:solidFill>
                <a:schemeClr val="accent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5F0C6EC-3B8A-0743-B0FC-469AEE7586EE}"/>
              </a:ext>
            </a:extLst>
          </p:cNvPr>
          <p:cNvSpPr txBox="1"/>
          <p:nvPr/>
        </p:nvSpPr>
        <p:spPr>
          <a:xfrm rot="16200000">
            <a:off x="1835465" y="3611197"/>
            <a:ext cx="1336904"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OS probability (%)</a:t>
            </a:r>
            <a:endParaRPr lang="en-GB" sz="1200" b="1"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7E2E97C-5D8B-B14E-BD8F-4151E0CB2F8E}"/>
              </a:ext>
            </a:extLst>
          </p:cNvPr>
          <p:cNvSpPr txBox="1"/>
          <p:nvPr/>
        </p:nvSpPr>
        <p:spPr>
          <a:xfrm>
            <a:off x="2823990" y="4774885"/>
            <a:ext cx="70532"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0</a:t>
            </a:r>
          </a:p>
        </p:txBody>
      </p:sp>
      <p:sp>
        <p:nvSpPr>
          <p:cNvPr id="33" name="TextBox 32">
            <a:extLst>
              <a:ext uri="{FF2B5EF4-FFF2-40B4-BE49-F238E27FC236}">
                <a16:creationId xmlns:a16="http://schemas.microsoft.com/office/drawing/2014/main" id="{A4D9D954-AC9F-CE4A-BCD1-F5E1201E68C1}"/>
              </a:ext>
            </a:extLst>
          </p:cNvPr>
          <p:cNvSpPr txBox="1"/>
          <p:nvPr/>
        </p:nvSpPr>
        <p:spPr>
          <a:xfrm>
            <a:off x="8478355"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54</a:t>
            </a:r>
          </a:p>
        </p:txBody>
      </p:sp>
      <p:sp>
        <p:nvSpPr>
          <p:cNvPr id="34" name="TextBox 33">
            <a:extLst>
              <a:ext uri="{FF2B5EF4-FFF2-40B4-BE49-F238E27FC236}">
                <a16:creationId xmlns:a16="http://schemas.microsoft.com/office/drawing/2014/main" id="{9EDF986B-9A1E-2446-A075-F97BC6202141}"/>
              </a:ext>
            </a:extLst>
          </p:cNvPr>
          <p:cNvSpPr txBox="1"/>
          <p:nvPr/>
        </p:nvSpPr>
        <p:spPr>
          <a:xfrm>
            <a:off x="8173555"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51</a:t>
            </a:r>
          </a:p>
        </p:txBody>
      </p:sp>
      <p:sp>
        <p:nvSpPr>
          <p:cNvPr id="35" name="TextBox 34">
            <a:extLst>
              <a:ext uri="{FF2B5EF4-FFF2-40B4-BE49-F238E27FC236}">
                <a16:creationId xmlns:a16="http://schemas.microsoft.com/office/drawing/2014/main" id="{40DACBF2-B221-4543-B710-25C4DDB9C5A7}"/>
              </a:ext>
            </a:extLst>
          </p:cNvPr>
          <p:cNvSpPr txBox="1"/>
          <p:nvPr/>
        </p:nvSpPr>
        <p:spPr>
          <a:xfrm>
            <a:off x="786558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48</a:t>
            </a:r>
          </a:p>
        </p:txBody>
      </p:sp>
      <p:sp>
        <p:nvSpPr>
          <p:cNvPr id="36" name="TextBox 35">
            <a:extLst>
              <a:ext uri="{FF2B5EF4-FFF2-40B4-BE49-F238E27FC236}">
                <a16:creationId xmlns:a16="http://schemas.microsoft.com/office/drawing/2014/main" id="{41613344-370A-FF4C-943D-2C37D74C46B7}"/>
              </a:ext>
            </a:extLst>
          </p:cNvPr>
          <p:cNvSpPr txBox="1"/>
          <p:nvPr/>
        </p:nvSpPr>
        <p:spPr>
          <a:xfrm>
            <a:off x="7570305"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45</a:t>
            </a:r>
          </a:p>
        </p:txBody>
      </p:sp>
      <p:sp>
        <p:nvSpPr>
          <p:cNvPr id="37" name="TextBox 36">
            <a:extLst>
              <a:ext uri="{FF2B5EF4-FFF2-40B4-BE49-F238E27FC236}">
                <a16:creationId xmlns:a16="http://schemas.microsoft.com/office/drawing/2014/main" id="{C521B267-D611-964D-94D2-92FB99B23BBD}"/>
              </a:ext>
            </a:extLst>
          </p:cNvPr>
          <p:cNvSpPr txBox="1"/>
          <p:nvPr/>
        </p:nvSpPr>
        <p:spPr>
          <a:xfrm>
            <a:off x="726868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42</a:t>
            </a:r>
          </a:p>
        </p:txBody>
      </p:sp>
      <p:sp>
        <p:nvSpPr>
          <p:cNvPr id="38" name="TextBox 37">
            <a:extLst>
              <a:ext uri="{FF2B5EF4-FFF2-40B4-BE49-F238E27FC236}">
                <a16:creationId xmlns:a16="http://schemas.microsoft.com/office/drawing/2014/main" id="{12D32A78-AE7A-4A45-91C0-E933B07D0232}"/>
              </a:ext>
            </a:extLst>
          </p:cNvPr>
          <p:cNvSpPr txBox="1"/>
          <p:nvPr/>
        </p:nvSpPr>
        <p:spPr>
          <a:xfrm>
            <a:off x="696388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39</a:t>
            </a:r>
          </a:p>
        </p:txBody>
      </p:sp>
      <p:sp>
        <p:nvSpPr>
          <p:cNvPr id="39" name="TextBox 38">
            <a:extLst>
              <a:ext uri="{FF2B5EF4-FFF2-40B4-BE49-F238E27FC236}">
                <a16:creationId xmlns:a16="http://schemas.microsoft.com/office/drawing/2014/main" id="{BB72FAF4-1636-CF45-A8BA-ADC4E377EE73}"/>
              </a:ext>
            </a:extLst>
          </p:cNvPr>
          <p:cNvSpPr txBox="1"/>
          <p:nvPr/>
        </p:nvSpPr>
        <p:spPr>
          <a:xfrm>
            <a:off x="666543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36</a:t>
            </a:r>
          </a:p>
        </p:txBody>
      </p:sp>
      <p:sp>
        <p:nvSpPr>
          <p:cNvPr id="40" name="TextBox 39">
            <a:extLst>
              <a:ext uri="{FF2B5EF4-FFF2-40B4-BE49-F238E27FC236}">
                <a16:creationId xmlns:a16="http://schemas.microsoft.com/office/drawing/2014/main" id="{D8075058-3056-564D-AFD5-CC4F7BF4AC1A}"/>
              </a:ext>
            </a:extLst>
          </p:cNvPr>
          <p:cNvSpPr txBox="1"/>
          <p:nvPr/>
        </p:nvSpPr>
        <p:spPr>
          <a:xfrm>
            <a:off x="6370155"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33</a:t>
            </a:r>
          </a:p>
        </p:txBody>
      </p:sp>
      <p:sp>
        <p:nvSpPr>
          <p:cNvPr id="41" name="TextBox 40">
            <a:extLst>
              <a:ext uri="{FF2B5EF4-FFF2-40B4-BE49-F238E27FC236}">
                <a16:creationId xmlns:a16="http://schemas.microsoft.com/office/drawing/2014/main" id="{1754042F-5BD3-EF44-82B2-E9A9917A2D9E}"/>
              </a:ext>
            </a:extLst>
          </p:cNvPr>
          <p:cNvSpPr txBox="1"/>
          <p:nvPr/>
        </p:nvSpPr>
        <p:spPr>
          <a:xfrm>
            <a:off x="608123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30</a:t>
            </a:r>
          </a:p>
        </p:txBody>
      </p:sp>
      <p:sp>
        <p:nvSpPr>
          <p:cNvPr id="42" name="TextBox 41">
            <a:extLst>
              <a:ext uri="{FF2B5EF4-FFF2-40B4-BE49-F238E27FC236}">
                <a16:creationId xmlns:a16="http://schemas.microsoft.com/office/drawing/2014/main" id="{5F1DC78C-E19D-7445-B48D-C61E73A55679}"/>
              </a:ext>
            </a:extLst>
          </p:cNvPr>
          <p:cNvSpPr txBox="1"/>
          <p:nvPr/>
        </p:nvSpPr>
        <p:spPr>
          <a:xfrm>
            <a:off x="578278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27</a:t>
            </a:r>
          </a:p>
        </p:txBody>
      </p:sp>
      <p:sp>
        <p:nvSpPr>
          <p:cNvPr id="43" name="TextBox 42">
            <a:extLst>
              <a:ext uri="{FF2B5EF4-FFF2-40B4-BE49-F238E27FC236}">
                <a16:creationId xmlns:a16="http://schemas.microsoft.com/office/drawing/2014/main" id="{5427B831-1182-3548-836C-DC02E9AA2653}"/>
              </a:ext>
            </a:extLst>
          </p:cNvPr>
          <p:cNvSpPr txBox="1"/>
          <p:nvPr/>
        </p:nvSpPr>
        <p:spPr>
          <a:xfrm>
            <a:off x="548433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24</a:t>
            </a:r>
          </a:p>
        </p:txBody>
      </p:sp>
      <p:sp>
        <p:nvSpPr>
          <p:cNvPr id="44" name="TextBox 43">
            <a:extLst>
              <a:ext uri="{FF2B5EF4-FFF2-40B4-BE49-F238E27FC236}">
                <a16:creationId xmlns:a16="http://schemas.microsoft.com/office/drawing/2014/main" id="{63EDB46D-B343-9B4E-AA27-41F87CEBC63B}"/>
              </a:ext>
            </a:extLst>
          </p:cNvPr>
          <p:cNvSpPr txBox="1"/>
          <p:nvPr/>
        </p:nvSpPr>
        <p:spPr>
          <a:xfrm>
            <a:off x="5170005"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21</a:t>
            </a:r>
          </a:p>
        </p:txBody>
      </p:sp>
      <p:sp>
        <p:nvSpPr>
          <p:cNvPr id="46" name="TextBox 45">
            <a:extLst>
              <a:ext uri="{FF2B5EF4-FFF2-40B4-BE49-F238E27FC236}">
                <a16:creationId xmlns:a16="http://schemas.microsoft.com/office/drawing/2014/main" id="{D74D10C8-00F8-7143-9B58-8F506DA6D241}"/>
              </a:ext>
            </a:extLst>
          </p:cNvPr>
          <p:cNvSpPr txBox="1"/>
          <p:nvPr/>
        </p:nvSpPr>
        <p:spPr>
          <a:xfrm>
            <a:off x="488108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18</a:t>
            </a:r>
          </a:p>
        </p:txBody>
      </p:sp>
      <p:sp>
        <p:nvSpPr>
          <p:cNvPr id="48" name="TextBox 47">
            <a:extLst>
              <a:ext uri="{FF2B5EF4-FFF2-40B4-BE49-F238E27FC236}">
                <a16:creationId xmlns:a16="http://schemas.microsoft.com/office/drawing/2014/main" id="{9E218E46-E1CE-B744-B919-79DE6637059E}"/>
              </a:ext>
            </a:extLst>
          </p:cNvPr>
          <p:cNvSpPr txBox="1"/>
          <p:nvPr/>
        </p:nvSpPr>
        <p:spPr>
          <a:xfrm>
            <a:off x="458263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15</a:t>
            </a:r>
          </a:p>
        </p:txBody>
      </p:sp>
      <p:sp>
        <p:nvSpPr>
          <p:cNvPr id="49" name="TextBox 48">
            <a:extLst>
              <a:ext uri="{FF2B5EF4-FFF2-40B4-BE49-F238E27FC236}">
                <a16:creationId xmlns:a16="http://schemas.microsoft.com/office/drawing/2014/main" id="{13860A33-C70C-4443-BA55-F7F345CDD136}"/>
              </a:ext>
            </a:extLst>
          </p:cNvPr>
          <p:cNvSpPr txBox="1"/>
          <p:nvPr/>
        </p:nvSpPr>
        <p:spPr>
          <a:xfrm>
            <a:off x="4277830" y="4978085"/>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12</a:t>
            </a:r>
          </a:p>
        </p:txBody>
      </p:sp>
      <p:sp>
        <p:nvSpPr>
          <p:cNvPr id="50" name="TextBox 49">
            <a:extLst>
              <a:ext uri="{FF2B5EF4-FFF2-40B4-BE49-F238E27FC236}">
                <a16:creationId xmlns:a16="http://schemas.microsoft.com/office/drawing/2014/main" id="{918FC4AB-E0B4-694F-B0E4-3FADB67CFA82}"/>
              </a:ext>
            </a:extLst>
          </p:cNvPr>
          <p:cNvSpPr txBox="1"/>
          <p:nvPr/>
        </p:nvSpPr>
        <p:spPr>
          <a:xfrm>
            <a:off x="4024171" y="4978085"/>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9</a:t>
            </a:r>
          </a:p>
        </p:txBody>
      </p:sp>
      <p:sp>
        <p:nvSpPr>
          <p:cNvPr id="51" name="TextBox 50">
            <a:extLst>
              <a:ext uri="{FF2B5EF4-FFF2-40B4-BE49-F238E27FC236}">
                <a16:creationId xmlns:a16="http://schemas.microsoft.com/office/drawing/2014/main" id="{F3EC4825-1BF3-5944-A279-135FAA369481}"/>
              </a:ext>
            </a:extLst>
          </p:cNvPr>
          <p:cNvSpPr txBox="1"/>
          <p:nvPr/>
        </p:nvSpPr>
        <p:spPr>
          <a:xfrm>
            <a:off x="3722546" y="4978085"/>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6</a:t>
            </a:r>
          </a:p>
        </p:txBody>
      </p:sp>
      <p:sp>
        <p:nvSpPr>
          <p:cNvPr id="52" name="TextBox 51">
            <a:extLst>
              <a:ext uri="{FF2B5EF4-FFF2-40B4-BE49-F238E27FC236}">
                <a16:creationId xmlns:a16="http://schemas.microsoft.com/office/drawing/2014/main" id="{6F6225B5-A085-8245-B7E6-070CFA4B87E0}"/>
              </a:ext>
            </a:extLst>
          </p:cNvPr>
          <p:cNvSpPr txBox="1"/>
          <p:nvPr/>
        </p:nvSpPr>
        <p:spPr>
          <a:xfrm>
            <a:off x="3424096" y="4978085"/>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a:t>
            </a:r>
          </a:p>
        </p:txBody>
      </p:sp>
      <p:sp>
        <p:nvSpPr>
          <p:cNvPr id="53" name="TextBox 52">
            <a:extLst>
              <a:ext uri="{FF2B5EF4-FFF2-40B4-BE49-F238E27FC236}">
                <a16:creationId xmlns:a16="http://schemas.microsoft.com/office/drawing/2014/main" id="{6FC856D7-E630-F443-B749-67E13EBEF02C}"/>
              </a:ext>
            </a:extLst>
          </p:cNvPr>
          <p:cNvSpPr txBox="1"/>
          <p:nvPr/>
        </p:nvSpPr>
        <p:spPr>
          <a:xfrm>
            <a:off x="3135171" y="4978085"/>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0</a:t>
            </a:r>
          </a:p>
        </p:txBody>
      </p:sp>
      <p:sp>
        <p:nvSpPr>
          <p:cNvPr id="54" name="TextBox 53">
            <a:extLst>
              <a:ext uri="{FF2B5EF4-FFF2-40B4-BE49-F238E27FC236}">
                <a16:creationId xmlns:a16="http://schemas.microsoft.com/office/drawing/2014/main" id="{8C2E02BB-4611-0F44-8BE8-7521395C78E8}"/>
              </a:ext>
            </a:extLst>
          </p:cNvPr>
          <p:cNvSpPr txBox="1"/>
          <p:nvPr/>
        </p:nvSpPr>
        <p:spPr>
          <a:xfrm>
            <a:off x="2753458" y="453041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10</a:t>
            </a:r>
          </a:p>
        </p:txBody>
      </p:sp>
      <p:sp>
        <p:nvSpPr>
          <p:cNvPr id="55" name="TextBox 54">
            <a:extLst>
              <a:ext uri="{FF2B5EF4-FFF2-40B4-BE49-F238E27FC236}">
                <a16:creationId xmlns:a16="http://schemas.microsoft.com/office/drawing/2014/main" id="{479B33D4-9EC1-894B-BF5F-8D41C880B6D2}"/>
              </a:ext>
            </a:extLst>
          </p:cNvPr>
          <p:cNvSpPr txBox="1"/>
          <p:nvPr/>
        </p:nvSpPr>
        <p:spPr>
          <a:xfrm>
            <a:off x="2753458" y="4292285"/>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20</a:t>
            </a:r>
          </a:p>
        </p:txBody>
      </p:sp>
      <p:sp>
        <p:nvSpPr>
          <p:cNvPr id="56" name="TextBox 55">
            <a:extLst>
              <a:ext uri="{FF2B5EF4-FFF2-40B4-BE49-F238E27FC236}">
                <a16:creationId xmlns:a16="http://schemas.microsoft.com/office/drawing/2014/main" id="{6A369568-2943-1E47-8BCF-3F893FA9579C}"/>
              </a:ext>
            </a:extLst>
          </p:cNvPr>
          <p:cNvSpPr txBox="1"/>
          <p:nvPr/>
        </p:nvSpPr>
        <p:spPr>
          <a:xfrm>
            <a:off x="2753458" y="404781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30</a:t>
            </a:r>
          </a:p>
        </p:txBody>
      </p:sp>
      <p:sp>
        <p:nvSpPr>
          <p:cNvPr id="57" name="TextBox 56">
            <a:extLst>
              <a:ext uri="{FF2B5EF4-FFF2-40B4-BE49-F238E27FC236}">
                <a16:creationId xmlns:a16="http://schemas.microsoft.com/office/drawing/2014/main" id="{56EC208C-8BD1-A04B-943E-0EBBE329DD44}"/>
              </a:ext>
            </a:extLst>
          </p:cNvPr>
          <p:cNvSpPr txBox="1"/>
          <p:nvPr/>
        </p:nvSpPr>
        <p:spPr>
          <a:xfrm>
            <a:off x="2753458" y="3803335"/>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40</a:t>
            </a:r>
          </a:p>
        </p:txBody>
      </p:sp>
      <p:sp>
        <p:nvSpPr>
          <p:cNvPr id="58" name="TextBox 57">
            <a:extLst>
              <a:ext uri="{FF2B5EF4-FFF2-40B4-BE49-F238E27FC236}">
                <a16:creationId xmlns:a16="http://schemas.microsoft.com/office/drawing/2014/main" id="{F257A69A-3524-0F4A-9721-98F73EE9C311}"/>
              </a:ext>
            </a:extLst>
          </p:cNvPr>
          <p:cNvSpPr txBox="1"/>
          <p:nvPr/>
        </p:nvSpPr>
        <p:spPr>
          <a:xfrm>
            <a:off x="2753458" y="3568385"/>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50</a:t>
            </a:r>
          </a:p>
        </p:txBody>
      </p:sp>
      <p:sp>
        <p:nvSpPr>
          <p:cNvPr id="59" name="TextBox 58">
            <a:extLst>
              <a:ext uri="{FF2B5EF4-FFF2-40B4-BE49-F238E27FC236}">
                <a16:creationId xmlns:a16="http://schemas.microsoft.com/office/drawing/2014/main" id="{FD31E647-5806-5C44-AD5A-DE8DE9C7E285}"/>
              </a:ext>
            </a:extLst>
          </p:cNvPr>
          <p:cNvSpPr txBox="1"/>
          <p:nvPr/>
        </p:nvSpPr>
        <p:spPr>
          <a:xfrm>
            <a:off x="2753458" y="333026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60</a:t>
            </a:r>
          </a:p>
        </p:txBody>
      </p:sp>
      <p:sp>
        <p:nvSpPr>
          <p:cNvPr id="60" name="TextBox 59">
            <a:extLst>
              <a:ext uri="{FF2B5EF4-FFF2-40B4-BE49-F238E27FC236}">
                <a16:creationId xmlns:a16="http://schemas.microsoft.com/office/drawing/2014/main" id="{583D70D2-3064-AB4B-8D1C-2C2DAF6789E1}"/>
              </a:ext>
            </a:extLst>
          </p:cNvPr>
          <p:cNvSpPr txBox="1"/>
          <p:nvPr/>
        </p:nvSpPr>
        <p:spPr>
          <a:xfrm>
            <a:off x="2682926" y="2361885"/>
            <a:ext cx="211596"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100</a:t>
            </a:r>
          </a:p>
        </p:txBody>
      </p:sp>
      <p:sp>
        <p:nvSpPr>
          <p:cNvPr id="61" name="TextBox 60">
            <a:extLst>
              <a:ext uri="{FF2B5EF4-FFF2-40B4-BE49-F238E27FC236}">
                <a16:creationId xmlns:a16="http://schemas.microsoft.com/office/drawing/2014/main" id="{5B0A9535-3E38-EA48-B635-46C2ED176523}"/>
              </a:ext>
            </a:extLst>
          </p:cNvPr>
          <p:cNvSpPr txBox="1"/>
          <p:nvPr/>
        </p:nvSpPr>
        <p:spPr>
          <a:xfrm>
            <a:off x="2753458" y="260636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90</a:t>
            </a:r>
          </a:p>
        </p:txBody>
      </p:sp>
      <p:sp>
        <p:nvSpPr>
          <p:cNvPr id="62" name="TextBox 61">
            <a:extLst>
              <a:ext uri="{FF2B5EF4-FFF2-40B4-BE49-F238E27FC236}">
                <a16:creationId xmlns:a16="http://schemas.microsoft.com/office/drawing/2014/main" id="{57CDC9EE-7C42-C444-BEE5-ADB61D4513A1}"/>
              </a:ext>
            </a:extLst>
          </p:cNvPr>
          <p:cNvSpPr txBox="1"/>
          <p:nvPr/>
        </p:nvSpPr>
        <p:spPr>
          <a:xfrm>
            <a:off x="2753458" y="2844485"/>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80</a:t>
            </a:r>
          </a:p>
        </p:txBody>
      </p:sp>
      <p:sp>
        <p:nvSpPr>
          <p:cNvPr id="63" name="TextBox 62">
            <a:extLst>
              <a:ext uri="{FF2B5EF4-FFF2-40B4-BE49-F238E27FC236}">
                <a16:creationId xmlns:a16="http://schemas.microsoft.com/office/drawing/2014/main" id="{D456939B-D9C0-2644-96FD-128556DE1DBE}"/>
              </a:ext>
            </a:extLst>
          </p:cNvPr>
          <p:cNvSpPr txBox="1"/>
          <p:nvPr/>
        </p:nvSpPr>
        <p:spPr>
          <a:xfrm>
            <a:off x="2753458" y="3088960"/>
            <a:ext cx="141064"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70</a:t>
            </a:r>
          </a:p>
        </p:txBody>
      </p:sp>
      <p:sp>
        <p:nvSpPr>
          <p:cNvPr id="64" name="TextBox 63">
            <a:extLst>
              <a:ext uri="{FF2B5EF4-FFF2-40B4-BE49-F238E27FC236}">
                <a16:creationId xmlns:a16="http://schemas.microsoft.com/office/drawing/2014/main" id="{BEC97861-36BF-2749-A38C-49BFD3FFAEE9}"/>
              </a:ext>
            </a:extLst>
          </p:cNvPr>
          <p:cNvSpPr txBox="1"/>
          <p:nvPr/>
        </p:nvSpPr>
        <p:spPr>
          <a:xfrm>
            <a:off x="8513621" y="545625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0</a:t>
            </a:r>
          </a:p>
          <a:p>
            <a:pPr algn="ctr">
              <a:lnSpc>
                <a:spcPct val="90000"/>
              </a:lnSpc>
            </a:pPr>
            <a:r>
              <a:rPr lang="en-GB" sz="1000" dirty="0">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id="{01A7FF58-8CCB-3245-AC39-AA88702E9B95}"/>
              </a:ext>
            </a:extLst>
          </p:cNvPr>
          <p:cNvSpPr txBox="1"/>
          <p:nvPr/>
        </p:nvSpPr>
        <p:spPr>
          <a:xfrm>
            <a:off x="8208821" y="545625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0</a:t>
            </a:r>
          </a:p>
          <a:p>
            <a:pPr algn="ctr">
              <a:lnSpc>
                <a:spcPct val="90000"/>
              </a:lnSpc>
            </a:pPr>
            <a:r>
              <a:rPr lang="en-GB" sz="1000" dirty="0">
                <a:latin typeface="Arial" panose="020B0604020202020204" pitchFamily="34" charset="0"/>
                <a:cs typeface="Arial" panose="020B0604020202020204" pitchFamily="34" charset="0"/>
              </a:rPr>
              <a:t>1</a:t>
            </a:r>
          </a:p>
        </p:txBody>
      </p:sp>
      <p:sp>
        <p:nvSpPr>
          <p:cNvPr id="66" name="TextBox 65">
            <a:extLst>
              <a:ext uri="{FF2B5EF4-FFF2-40B4-BE49-F238E27FC236}">
                <a16:creationId xmlns:a16="http://schemas.microsoft.com/office/drawing/2014/main" id="{11143666-402D-DB4E-B02A-8A9AC280EBCF}"/>
              </a:ext>
            </a:extLst>
          </p:cNvPr>
          <p:cNvSpPr txBox="1"/>
          <p:nvPr/>
        </p:nvSpPr>
        <p:spPr>
          <a:xfrm>
            <a:off x="7900846" y="5456257"/>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a:t>
            </a:r>
          </a:p>
          <a:p>
            <a:pPr algn="ctr">
              <a:lnSpc>
                <a:spcPct val="90000"/>
              </a:lnSpc>
            </a:pPr>
            <a:r>
              <a:rPr lang="en-GB" sz="1000" dirty="0">
                <a:latin typeface="Arial" panose="020B0604020202020204" pitchFamily="34" charset="0"/>
                <a:cs typeface="Arial" panose="020B0604020202020204" pitchFamily="34" charset="0"/>
              </a:rPr>
              <a:t>4</a:t>
            </a:r>
          </a:p>
        </p:txBody>
      </p:sp>
      <p:sp>
        <p:nvSpPr>
          <p:cNvPr id="67" name="TextBox 66">
            <a:extLst>
              <a:ext uri="{FF2B5EF4-FFF2-40B4-BE49-F238E27FC236}">
                <a16:creationId xmlns:a16="http://schemas.microsoft.com/office/drawing/2014/main" id="{75542D28-FD3B-654D-842A-7F59F1C4297A}"/>
              </a:ext>
            </a:extLst>
          </p:cNvPr>
          <p:cNvSpPr txBox="1"/>
          <p:nvPr/>
        </p:nvSpPr>
        <p:spPr>
          <a:xfrm>
            <a:off x="7570305" y="545625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18</a:t>
            </a:r>
          </a:p>
          <a:p>
            <a:pPr algn="ctr">
              <a:lnSpc>
                <a:spcPct val="90000"/>
              </a:lnSpc>
            </a:pPr>
            <a:r>
              <a:rPr lang="en-GB" sz="1000" dirty="0">
                <a:latin typeface="Arial" panose="020B0604020202020204" pitchFamily="34" charset="0"/>
                <a:cs typeface="Arial" panose="020B0604020202020204" pitchFamily="34" charset="0"/>
              </a:rPr>
              <a:t>13</a:t>
            </a:r>
          </a:p>
        </p:txBody>
      </p:sp>
      <p:sp>
        <p:nvSpPr>
          <p:cNvPr id="68" name="TextBox 67">
            <a:extLst>
              <a:ext uri="{FF2B5EF4-FFF2-40B4-BE49-F238E27FC236}">
                <a16:creationId xmlns:a16="http://schemas.microsoft.com/office/drawing/2014/main" id="{79431199-A01B-6F40-BCCE-908BB5268D39}"/>
              </a:ext>
            </a:extLst>
          </p:cNvPr>
          <p:cNvSpPr txBox="1"/>
          <p:nvPr/>
        </p:nvSpPr>
        <p:spPr>
          <a:xfrm>
            <a:off x="7268680" y="545625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33</a:t>
            </a:r>
          </a:p>
          <a:p>
            <a:pPr algn="ctr">
              <a:lnSpc>
                <a:spcPct val="90000"/>
              </a:lnSpc>
            </a:pPr>
            <a:r>
              <a:rPr lang="en-GB" sz="1000" dirty="0">
                <a:latin typeface="Arial" panose="020B0604020202020204" pitchFamily="34" charset="0"/>
                <a:cs typeface="Arial" panose="020B0604020202020204" pitchFamily="34" charset="0"/>
              </a:rPr>
              <a:t>29</a:t>
            </a:r>
          </a:p>
        </p:txBody>
      </p:sp>
      <p:sp>
        <p:nvSpPr>
          <p:cNvPr id="69" name="TextBox 68">
            <a:extLst>
              <a:ext uri="{FF2B5EF4-FFF2-40B4-BE49-F238E27FC236}">
                <a16:creationId xmlns:a16="http://schemas.microsoft.com/office/drawing/2014/main" id="{B88E3C67-BD93-6042-8B90-250CCAD48C66}"/>
              </a:ext>
            </a:extLst>
          </p:cNvPr>
          <p:cNvSpPr txBox="1"/>
          <p:nvPr/>
        </p:nvSpPr>
        <p:spPr>
          <a:xfrm>
            <a:off x="6963880" y="545625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53</a:t>
            </a:r>
          </a:p>
          <a:p>
            <a:pPr algn="ctr">
              <a:lnSpc>
                <a:spcPct val="90000"/>
              </a:lnSpc>
            </a:pPr>
            <a:r>
              <a:rPr lang="en-GB" sz="1000" dirty="0">
                <a:latin typeface="Arial" panose="020B0604020202020204" pitchFamily="34" charset="0"/>
                <a:cs typeface="Arial" panose="020B0604020202020204" pitchFamily="34" charset="0"/>
              </a:rPr>
              <a:t>39</a:t>
            </a:r>
          </a:p>
        </p:txBody>
      </p:sp>
      <p:sp>
        <p:nvSpPr>
          <p:cNvPr id="70" name="TextBox 69">
            <a:extLst>
              <a:ext uri="{FF2B5EF4-FFF2-40B4-BE49-F238E27FC236}">
                <a16:creationId xmlns:a16="http://schemas.microsoft.com/office/drawing/2014/main" id="{C7C6C304-E51F-AF4C-AD4B-AA8ECA826D9A}"/>
              </a:ext>
            </a:extLst>
          </p:cNvPr>
          <p:cNvSpPr txBox="1"/>
          <p:nvPr/>
        </p:nvSpPr>
        <p:spPr>
          <a:xfrm>
            <a:off x="6665430" y="545625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77</a:t>
            </a:r>
          </a:p>
          <a:p>
            <a:pPr algn="ctr">
              <a:lnSpc>
                <a:spcPct val="90000"/>
              </a:lnSpc>
            </a:pPr>
            <a:r>
              <a:rPr lang="en-GB" sz="1000" dirty="0">
                <a:latin typeface="Arial" panose="020B0604020202020204" pitchFamily="34" charset="0"/>
                <a:cs typeface="Arial" panose="020B0604020202020204" pitchFamily="34" charset="0"/>
              </a:rPr>
              <a:t>52</a:t>
            </a:r>
          </a:p>
        </p:txBody>
      </p:sp>
      <p:sp>
        <p:nvSpPr>
          <p:cNvPr id="71" name="TextBox 70">
            <a:extLst>
              <a:ext uri="{FF2B5EF4-FFF2-40B4-BE49-F238E27FC236}">
                <a16:creationId xmlns:a16="http://schemas.microsoft.com/office/drawing/2014/main" id="{65E6E38E-9F14-3345-A385-3822AC11CB43}"/>
              </a:ext>
            </a:extLst>
          </p:cNvPr>
          <p:cNvSpPr txBox="1"/>
          <p:nvPr/>
        </p:nvSpPr>
        <p:spPr>
          <a:xfrm>
            <a:off x="6370155" y="5456257"/>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98</a:t>
            </a:r>
          </a:p>
          <a:p>
            <a:pPr algn="ctr">
              <a:lnSpc>
                <a:spcPct val="90000"/>
              </a:lnSpc>
            </a:pPr>
            <a:r>
              <a:rPr lang="en-GB" sz="1000" dirty="0">
                <a:latin typeface="Arial" panose="020B0604020202020204" pitchFamily="34" charset="0"/>
                <a:cs typeface="Arial" panose="020B0604020202020204" pitchFamily="34" charset="0"/>
              </a:rPr>
              <a:t>66</a:t>
            </a:r>
          </a:p>
        </p:txBody>
      </p:sp>
      <p:sp>
        <p:nvSpPr>
          <p:cNvPr id="72" name="TextBox 71">
            <a:extLst>
              <a:ext uri="{FF2B5EF4-FFF2-40B4-BE49-F238E27FC236}">
                <a16:creationId xmlns:a16="http://schemas.microsoft.com/office/drawing/2014/main" id="{08E4448B-140D-8046-A8F4-596B6C6018CB}"/>
              </a:ext>
            </a:extLst>
          </p:cNvPr>
          <p:cNvSpPr txBox="1"/>
          <p:nvPr/>
        </p:nvSpPr>
        <p:spPr>
          <a:xfrm>
            <a:off x="6045964" y="5456257"/>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101</a:t>
            </a:r>
          </a:p>
          <a:p>
            <a:pPr algn="r">
              <a:lnSpc>
                <a:spcPct val="90000"/>
              </a:lnSpc>
            </a:pPr>
            <a:r>
              <a:rPr lang="en-GB" sz="1000" dirty="0">
                <a:latin typeface="Arial" panose="020B0604020202020204" pitchFamily="34" charset="0"/>
                <a:cs typeface="Arial" panose="020B0604020202020204" pitchFamily="34" charset="0"/>
              </a:rPr>
              <a:t>77</a:t>
            </a:r>
          </a:p>
        </p:txBody>
      </p:sp>
      <p:sp>
        <p:nvSpPr>
          <p:cNvPr id="73" name="TextBox 72">
            <a:extLst>
              <a:ext uri="{FF2B5EF4-FFF2-40B4-BE49-F238E27FC236}">
                <a16:creationId xmlns:a16="http://schemas.microsoft.com/office/drawing/2014/main" id="{E31E76C5-0E2D-644D-9425-6C8FF1C12B2F}"/>
              </a:ext>
            </a:extLst>
          </p:cNvPr>
          <p:cNvSpPr txBox="1"/>
          <p:nvPr/>
        </p:nvSpPr>
        <p:spPr>
          <a:xfrm>
            <a:off x="5747514" y="5456257"/>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111</a:t>
            </a:r>
          </a:p>
          <a:p>
            <a:pPr algn="r">
              <a:lnSpc>
                <a:spcPct val="90000"/>
              </a:lnSpc>
            </a:pPr>
            <a:r>
              <a:rPr lang="en-GB" sz="1000" dirty="0">
                <a:latin typeface="Arial" panose="020B0604020202020204" pitchFamily="34" charset="0"/>
                <a:cs typeface="Arial" panose="020B0604020202020204" pitchFamily="34" charset="0"/>
              </a:rPr>
              <a:t>84</a:t>
            </a:r>
          </a:p>
        </p:txBody>
      </p:sp>
      <p:sp>
        <p:nvSpPr>
          <p:cNvPr id="74" name="TextBox 73">
            <a:extLst>
              <a:ext uri="{FF2B5EF4-FFF2-40B4-BE49-F238E27FC236}">
                <a16:creationId xmlns:a16="http://schemas.microsoft.com/office/drawing/2014/main" id="{F20E499F-FBFD-BF4A-B91C-5998C0CB14D4}"/>
              </a:ext>
            </a:extLst>
          </p:cNvPr>
          <p:cNvSpPr txBox="1"/>
          <p:nvPr/>
        </p:nvSpPr>
        <p:spPr>
          <a:xfrm>
            <a:off x="5449064" y="5456257"/>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126</a:t>
            </a:r>
          </a:p>
          <a:p>
            <a:pPr algn="r">
              <a:lnSpc>
                <a:spcPct val="90000"/>
              </a:lnSpc>
            </a:pPr>
            <a:r>
              <a:rPr lang="en-GB" sz="1000" dirty="0">
                <a:latin typeface="Arial" panose="020B0604020202020204" pitchFamily="34" charset="0"/>
                <a:cs typeface="Arial" panose="020B0604020202020204" pitchFamily="34" charset="0"/>
              </a:rPr>
              <a:t>96</a:t>
            </a:r>
          </a:p>
        </p:txBody>
      </p:sp>
      <p:sp>
        <p:nvSpPr>
          <p:cNvPr id="75" name="TextBox 74">
            <a:extLst>
              <a:ext uri="{FF2B5EF4-FFF2-40B4-BE49-F238E27FC236}">
                <a16:creationId xmlns:a16="http://schemas.microsoft.com/office/drawing/2014/main" id="{8C052491-BA5F-0E40-80A0-5DED6B98A181}"/>
              </a:ext>
            </a:extLst>
          </p:cNvPr>
          <p:cNvSpPr txBox="1"/>
          <p:nvPr/>
        </p:nvSpPr>
        <p:spPr>
          <a:xfrm>
            <a:off x="5134739"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137</a:t>
            </a:r>
          </a:p>
          <a:p>
            <a:pPr algn="ctr">
              <a:lnSpc>
                <a:spcPct val="90000"/>
              </a:lnSpc>
            </a:pPr>
            <a:r>
              <a:rPr lang="en-GB" sz="1000" dirty="0">
                <a:latin typeface="Arial" panose="020B0604020202020204" pitchFamily="34" charset="0"/>
                <a:cs typeface="Arial" panose="020B0604020202020204" pitchFamily="34" charset="0"/>
              </a:rPr>
              <a:t>113</a:t>
            </a:r>
          </a:p>
        </p:txBody>
      </p:sp>
      <p:sp>
        <p:nvSpPr>
          <p:cNvPr id="76" name="TextBox 75">
            <a:extLst>
              <a:ext uri="{FF2B5EF4-FFF2-40B4-BE49-F238E27FC236}">
                <a16:creationId xmlns:a16="http://schemas.microsoft.com/office/drawing/2014/main" id="{26C4339A-C224-DC49-AEB0-9C8108267D97}"/>
              </a:ext>
            </a:extLst>
          </p:cNvPr>
          <p:cNvSpPr txBox="1"/>
          <p:nvPr/>
        </p:nvSpPr>
        <p:spPr>
          <a:xfrm>
            <a:off x="4845814"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155</a:t>
            </a:r>
          </a:p>
          <a:p>
            <a:pPr algn="ctr">
              <a:lnSpc>
                <a:spcPct val="90000"/>
              </a:lnSpc>
            </a:pPr>
            <a:r>
              <a:rPr lang="en-GB" sz="1000" dirty="0">
                <a:latin typeface="Arial" panose="020B0604020202020204" pitchFamily="34" charset="0"/>
                <a:cs typeface="Arial" panose="020B0604020202020204" pitchFamily="34" charset="0"/>
              </a:rPr>
              <a:t>136</a:t>
            </a:r>
          </a:p>
        </p:txBody>
      </p:sp>
      <p:sp>
        <p:nvSpPr>
          <p:cNvPr id="77" name="TextBox 76">
            <a:extLst>
              <a:ext uri="{FF2B5EF4-FFF2-40B4-BE49-F238E27FC236}">
                <a16:creationId xmlns:a16="http://schemas.microsoft.com/office/drawing/2014/main" id="{4916D554-5D4B-D646-9018-3CDCFB735AB8}"/>
              </a:ext>
            </a:extLst>
          </p:cNvPr>
          <p:cNvSpPr txBox="1"/>
          <p:nvPr/>
        </p:nvSpPr>
        <p:spPr>
          <a:xfrm>
            <a:off x="4547364"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170</a:t>
            </a:r>
          </a:p>
          <a:p>
            <a:pPr algn="ctr">
              <a:lnSpc>
                <a:spcPct val="90000"/>
              </a:lnSpc>
            </a:pPr>
            <a:r>
              <a:rPr lang="en-GB" sz="1000" dirty="0">
                <a:latin typeface="Arial" panose="020B0604020202020204" pitchFamily="34" charset="0"/>
                <a:cs typeface="Arial" panose="020B0604020202020204" pitchFamily="34" charset="0"/>
              </a:rPr>
              <a:t>147</a:t>
            </a:r>
          </a:p>
        </p:txBody>
      </p:sp>
      <p:sp>
        <p:nvSpPr>
          <p:cNvPr id="78" name="TextBox 77">
            <a:extLst>
              <a:ext uri="{FF2B5EF4-FFF2-40B4-BE49-F238E27FC236}">
                <a16:creationId xmlns:a16="http://schemas.microsoft.com/office/drawing/2014/main" id="{555BCD58-6C93-AE4B-96AF-4BF8EE57DE0F}"/>
              </a:ext>
            </a:extLst>
          </p:cNvPr>
          <p:cNvSpPr txBox="1"/>
          <p:nvPr/>
        </p:nvSpPr>
        <p:spPr>
          <a:xfrm>
            <a:off x="4242564"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191</a:t>
            </a:r>
          </a:p>
          <a:p>
            <a:pPr algn="ctr">
              <a:lnSpc>
                <a:spcPct val="90000"/>
              </a:lnSpc>
            </a:pPr>
            <a:r>
              <a:rPr lang="en-GB" sz="1000" dirty="0">
                <a:latin typeface="Arial" panose="020B0604020202020204" pitchFamily="34" charset="0"/>
                <a:cs typeface="Arial" panose="020B0604020202020204" pitchFamily="34" charset="0"/>
              </a:rPr>
              <a:t>179</a:t>
            </a:r>
          </a:p>
        </p:txBody>
      </p:sp>
      <p:sp>
        <p:nvSpPr>
          <p:cNvPr id="79" name="TextBox 78">
            <a:extLst>
              <a:ext uri="{FF2B5EF4-FFF2-40B4-BE49-F238E27FC236}">
                <a16:creationId xmlns:a16="http://schemas.microsoft.com/office/drawing/2014/main" id="{23F2235C-FBCA-8E42-9140-5B9C1624C8C8}"/>
              </a:ext>
            </a:extLst>
          </p:cNvPr>
          <p:cNvSpPr txBox="1"/>
          <p:nvPr/>
        </p:nvSpPr>
        <p:spPr>
          <a:xfrm>
            <a:off x="3953639"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228</a:t>
            </a:r>
          </a:p>
          <a:p>
            <a:pPr algn="ctr">
              <a:lnSpc>
                <a:spcPct val="90000"/>
              </a:lnSpc>
            </a:pPr>
            <a:r>
              <a:rPr lang="en-GB" sz="1000" dirty="0">
                <a:latin typeface="Arial" panose="020B0604020202020204" pitchFamily="34" charset="0"/>
                <a:cs typeface="Arial" panose="020B0604020202020204" pitchFamily="34" charset="0"/>
              </a:rPr>
              <a:t>208</a:t>
            </a:r>
          </a:p>
        </p:txBody>
      </p:sp>
      <p:sp>
        <p:nvSpPr>
          <p:cNvPr id="80" name="TextBox 79">
            <a:extLst>
              <a:ext uri="{FF2B5EF4-FFF2-40B4-BE49-F238E27FC236}">
                <a16:creationId xmlns:a16="http://schemas.microsoft.com/office/drawing/2014/main" id="{C0DD2C50-25B5-3442-825F-D313ACFA7146}"/>
              </a:ext>
            </a:extLst>
          </p:cNvPr>
          <p:cNvSpPr txBox="1"/>
          <p:nvPr/>
        </p:nvSpPr>
        <p:spPr>
          <a:xfrm>
            <a:off x="3652014"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259</a:t>
            </a:r>
          </a:p>
          <a:p>
            <a:pPr algn="ctr">
              <a:lnSpc>
                <a:spcPct val="90000"/>
              </a:lnSpc>
            </a:pPr>
            <a:r>
              <a:rPr lang="en-GB" sz="1000" dirty="0">
                <a:latin typeface="Arial" panose="020B0604020202020204" pitchFamily="34" charset="0"/>
                <a:cs typeface="Arial" panose="020B0604020202020204" pitchFamily="34" charset="0"/>
              </a:rPr>
              <a:t>247</a:t>
            </a:r>
          </a:p>
        </p:txBody>
      </p:sp>
      <p:sp>
        <p:nvSpPr>
          <p:cNvPr id="81" name="TextBox 80">
            <a:extLst>
              <a:ext uri="{FF2B5EF4-FFF2-40B4-BE49-F238E27FC236}">
                <a16:creationId xmlns:a16="http://schemas.microsoft.com/office/drawing/2014/main" id="{88BD9F74-8E78-F448-8BAA-2D0E6ED1A2D2}"/>
              </a:ext>
            </a:extLst>
          </p:cNvPr>
          <p:cNvSpPr txBox="1"/>
          <p:nvPr/>
        </p:nvSpPr>
        <p:spPr>
          <a:xfrm>
            <a:off x="3353564"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307</a:t>
            </a:r>
          </a:p>
          <a:p>
            <a:pPr algn="ctr">
              <a:lnSpc>
                <a:spcPct val="90000"/>
              </a:lnSpc>
            </a:pPr>
            <a:r>
              <a:rPr lang="en-GB" sz="1000" dirty="0">
                <a:latin typeface="Arial" panose="020B0604020202020204" pitchFamily="34" charset="0"/>
                <a:cs typeface="Arial" panose="020B0604020202020204" pitchFamily="34" charset="0"/>
              </a:rPr>
              <a:t>291</a:t>
            </a:r>
          </a:p>
        </p:txBody>
      </p:sp>
      <p:sp>
        <p:nvSpPr>
          <p:cNvPr id="82" name="TextBox 81">
            <a:extLst>
              <a:ext uri="{FF2B5EF4-FFF2-40B4-BE49-F238E27FC236}">
                <a16:creationId xmlns:a16="http://schemas.microsoft.com/office/drawing/2014/main" id="{B1B46494-1C5A-3340-8054-50A0859681A9}"/>
              </a:ext>
            </a:extLst>
          </p:cNvPr>
          <p:cNvSpPr txBox="1"/>
          <p:nvPr/>
        </p:nvSpPr>
        <p:spPr>
          <a:xfrm>
            <a:off x="3064639" y="5456257"/>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342</a:t>
            </a:r>
          </a:p>
          <a:p>
            <a:pPr algn="ctr">
              <a:lnSpc>
                <a:spcPct val="90000"/>
              </a:lnSpc>
            </a:pPr>
            <a:r>
              <a:rPr lang="en-GB" sz="1000" dirty="0">
                <a:latin typeface="Arial" panose="020B0604020202020204" pitchFamily="34" charset="0"/>
                <a:cs typeface="Arial" panose="020B0604020202020204" pitchFamily="34" charset="0"/>
              </a:rPr>
              <a:t>332</a:t>
            </a:r>
          </a:p>
        </p:txBody>
      </p:sp>
      <p:sp>
        <p:nvSpPr>
          <p:cNvPr id="83" name="TextBox 82">
            <a:extLst>
              <a:ext uri="{FF2B5EF4-FFF2-40B4-BE49-F238E27FC236}">
                <a16:creationId xmlns:a16="http://schemas.microsoft.com/office/drawing/2014/main" id="{F53CCF41-1CB1-4249-BE58-80DF78BC7CE7}"/>
              </a:ext>
            </a:extLst>
          </p:cNvPr>
          <p:cNvSpPr txBox="1"/>
          <p:nvPr/>
        </p:nvSpPr>
        <p:spPr>
          <a:xfrm>
            <a:off x="2075198" y="5317758"/>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cs typeface="Arial" panose="020B0604020202020204" pitchFamily="34" charset="0"/>
              </a:rPr>
              <a:t>Tislelizumab</a:t>
            </a:r>
          </a:p>
          <a:p>
            <a:pPr algn="r">
              <a:lnSpc>
                <a:spcPct val="90000"/>
              </a:lnSpc>
            </a:pPr>
            <a:r>
              <a:rPr lang="en-GB" sz="1000" b="1" dirty="0">
                <a:solidFill>
                  <a:schemeClr val="accent1"/>
                </a:solidFill>
                <a:latin typeface="Arial" panose="020B0604020202020204" pitchFamily="34" charset="0"/>
                <a:cs typeface="Arial" panose="020B0604020202020204" pitchFamily="34" charset="0"/>
              </a:rPr>
              <a:t>Sorafenib</a:t>
            </a:r>
          </a:p>
        </p:txBody>
      </p:sp>
      <p:cxnSp>
        <p:nvCxnSpPr>
          <p:cNvPr id="86" name="Straight Connector 85">
            <a:extLst>
              <a:ext uri="{FF2B5EF4-FFF2-40B4-BE49-F238E27FC236}">
                <a16:creationId xmlns:a16="http://schemas.microsoft.com/office/drawing/2014/main" id="{0C558F72-5C8D-8248-85B4-BADA56FA5C59}"/>
              </a:ext>
            </a:extLst>
          </p:cNvPr>
          <p:cNvCxnSpPr>
            <a:cxnSpLocks/>
          </p:cNvCxnSpPr>
          <p:nvPr/>
        </p:nvCxnSpPr>
        <p:spPr>
          <a:xfrm flipV="1">
            <a:off x="4356080" y="3430346"/>
            <a:ext cx="0" cy="1458147"/>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6810024E-5516-CB44-BC73-E61D40AF276F}"/>
              </a:ext>
            </a:extLst>
          </p:cNvPr>
          <p:cNvCxnSpPr>
            <a:cxnSpLocks/>
          </p:cNvCxnSpPr>
          <p:nvPr/>
        </p:nvCxnSpPr>
        <p:spPr>
          <a:xfrm flipV="1">
            <a:off x="5549880" y="3906596"/>
            <a:ext cx="0" cy="981898"/>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03532D0-5913-0142-A6C1-03F56E002833}"/>
              </a:ext>
            </a:extLst>
          </p:cNvPr>
          <p:cNvCxnSpPr>
            <a:cxnSpLocks/>
          </p:cNvCxnSpPr>
          <p:nvPr/>
        </p:nvCxnSpPr>
        <p:spPr>
          <a:xfrm flipV="1">
            <a:off x="6743680" y="4132021"/>
            <a:ext cx="0" cy="756473"/>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8C6414D8-CB45-DC43-ACF1-A5DB2F1ABB0C}"/>
              </a:ext>
            </a:extLst>
          </p:cNvPr>
          <p:cNvPicPr>
            <a:picLocks noChangeAspect="1"/>
          </p:cNvPicPr>
          <p:nvPr/>
        </p:nvPicPr>
        <p:blipFill>
          <a:blip r:embed="rId3"/>
          <a:stretch>
            <a:fillRect/>
          </a:stretch>
        </p:blipFill>
        <p:spPr>
          <a:xfrm>
            <a:off x="2931996" y="2378665"/>
            <a:ext cx="5825523" cy="2573801"/>
          </a:xfrm>
          <a:prstGeom prst="rect">
            <a:avLst/>
          </a:prstGeom>
        </p:spPr>
      </p:pic>
      <p:graphicFrame>
        <p:nvGraphicFramePr>
          <p:cNvPr id="14" name="Table 13">
            <a:extLst>
              <a:ext uri="{FF2B5EF4-FFF2-40B4-BE49-F238E27FC236}">
                <a16:creationId xmlns:a16="http://schemas.microsoft.com/office/drawing/2014/main" id="{8A47C906-B1FC-A54F-AEF1-F95E47150934}"/>
              </a:ext>
            </a:extLst>
          </p:cNvPr>
          <p:cNvGraphicFramePr>
            <a:graphicFrameLocks noGrp="1"/>
          </p:cNvGraphicFramePr>
          <p:nvPr>
            <p:extLst>
              <p:ext uri="{D42A27DB-BD31-4B8C-83A1-F6EECF244321}">
                <p14:modId xmlns:p14="http://schemas.microsoft.com/office/powerpoint/2010/main" val="3843295921"/>
              </p:ext>
            </p:extLst>
          </p:nvPr>
        </p:nvGraphicFramePr>
        <p:xfrm>
          <a:off x="7311558" y="2415499"/>
          <a:ext cx="3689571" cy="1352664"/>
        </p:xfrm>
        <a:graphic>
          <a:graphicData uri="http://schemas.openxmlformats.org/drawingml/2006/table">
            <a:tbl>
              <a:tblPr firstRow="1" bandRow="1">
                <a:tableStyleId>{5C22544A-7EE6-4342-B048-85BDC9FD1C3A}</a:tableStyleId>
              </a:tblPr>
              <a:tblGrid>
                <a:gridCol w="1640843">
                  <a:extLst>
                    <a:ext uri="{9D8B030D-6E8A-4147-A177-3AD203B41FA5}">
                      <a16:colId xmlns:a16="http://schemas.microsoft.com/office/drawing/2014/main" val="3811198514"/>
                    </a:ext>
                  </a:extLst>
                </a:gridCol>
                <a:gridCol w="1080120">
                  <a:extLst>
                    <a:ext uri="{9D8B030D-6E8A-4147-A177-3AD203B41FA5}">
                      <a16:colId xmlns:a16="http://schemas.microsoft.com/office/drawing/2014/main" val="415418432"/>
                    </a:ext>
                  </a:extLst>
                </a:gridCol>
                <a:gridCol w="968608">
                  <a:extLst>
                    <a:ext uri="{9D8B030D-6E8A-4147-A177-3AD203B41FA5}">
                      <a16:colId xmlns:a16="http://schemas.microsoft.com/office/drawing/2014/main" val="3087599251"/>
                    </a:ext>
                  </a:extLst>
                </a:gridCol>
              </a:tblGrid>
              <a:tr h="190247">
                <a:tc>
                  <a:txBody>
                    <a:bodyPr/>
                    <a:lstStyle/>
                    <a:p>
                      <a:pPr>
                        <a:lnSpc>
                          <a:spcPct val="90000"/>
                        </a:lnSpc>
                      </a:pPr>
                      <a:endParaRPr lang="en-GB" sz="900" dirty="0">
                        <a:latin typeface="Arial" panose="020B0604020202020204" pitchFamily="34" charset="0"/>
                        <a:cs typeface="Arial" panose="020B0604020202020204" pitchFamily="34" charset="0"/>
                      </a:endParaRPr>
                    </a:p>
                  </a:txBody>
                  <a:tcPr marL="19440" marR="19440" marT="61200" marB="61200">
                    <a:noFill/>
                  </a:tcPr>
                </a:tc>
                <a:tc>
                  <a:txBody>
                    <a:bodyPr/>
                    <a:lstStyle/>
                    <a:p>
                      <a:pPr algn="ctr">
                        <a:lnSpc>
                          <a:spcPct val="90000"/>
                        </a:lnSpc>
                      </a:pPr>
                      <a:r>
                        <a:rPr lang="en-GB" sz="900" dirty="0">
                          <a:latin typeface="Arial" panose="020B0604020202020204" pitchFamily="34" charset="0"/>
                          <a:cs typeface="Arial" panose="020B0604020202020204" pitchFamily="34" charset="0"/>
                        </a:rPr>
                        <a:t>Tislelizumab</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(n=342)</a:t>
                      </a:r>
                    </a:p>
                  </a:txBody>
                  <a:tcPr marL="19440" marR="19440" marT="61200" marB="61200">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Sorafenib (n=332)</a:t>
                      </a:r>
                    </a:p>
                  </a:txBody>
                  <a:tcPr marL="19440" marR="19440" marT="61200" marB="612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6049518"/>
                  </a:ext>
                </a:extLst>
              </a:tr>
              <a:tr h="0">
                <a:tc>
                  <a:txBody>
                    <a:bodyPr/>
                    <a:lstStyle/>
                    <a:p>
                      <a:pPr algn="l">
                        <a:lnSpc>
                          <a:spcPct val="90000"/>
                        </a:lnSpc>
                      </a:pPr>
                      <a:r>
                        <a:rPr lang="en-GB" sz="900" b="1" dirty="0">
                          <a:latin typeface="Arial" panose="020B0604020202020204" pitchFamily="34" charset="0"/>
                          <a:cs typeface="Arial" panose="020B0604020202020204" pitchFamily="34" charset="0"/>
                        </a:rPr>
                        <a:t>Events, n (%)</a:t>
                      </a:r>
                    </a:p>
                  </a:txBody>
                  <a:tcPr marL="55440" marR="19440" marT="61200" marB="61200"/>
                </a:tc>
                <a:tc>
                  <a:txBody>
                    <a:bodyPr/>
                    <a:lstStyle/>
                    <a:p>
                      <a:pPr algn="ctr">
                        <a:lnSpc>
                          <a:spcPct val="90000"/>
                        </a:lnSpc>
                      </a:pPr>
                      <a:r>
                        <a:rPr lang="en-GB" sz="900" dirty="0">
                          <a:latin typeface="Arial" panose="020B0604020202020204" pitchFamily="34" charset="0"/>
                          <a:cs typeface="Arial" panose="020B0604020202020204" pitchFamily="34" charset="0"/>
                        </a:rPr>
                        <a:t>242 (70.8)</a:t>
                      </a:r>
                    </a:p>
                  </a:txBody>
                  <a:tcPr marL="19440" marR="19440" marT="61200" marB="61200">
                    <a:lnT w="12700" cap="flat" cmpd="sng" algn="ctr">
                      <a:solidFill>
                        <a:schemeClr val="bg1"/>
                      </a:solidFill>
                      <a:prstDash val="solid"/>
                      <a:round/>
                      <a:headEnd type="none" w="med" len="med"/>
                      <a:tailEnd type="none" w="med" len="med"/>
                    </a:lnT>
                  </a:tcPr>
                </a:tc>
                <a:tc>
                  <a:txBody>
                    <a:bodyPr/>
                    <a:lstStyle/>
                    <a:p>
                      <a:pPr algn="ctr">
                        <a:lnSpc>
                          <a:spcPct val="90000"/>
                        </a:lnSpc>
                      </a:pPr>
                      <a:r>
                        <a:rPr lang="en-GB" sz="900" dirty="0">
                          <a:latin typeface="Arial" panose="020B0604020202020204" pitchFamily="34" charset="0"/>
                          <a:cs typeface="Arial" panose="020B0604020202020204" pitchFamily="34" charset="0"/>
                        </a:rPr>
                        <a:t>255 (76.8)</a:t>
                      </a:r>
                    </a:p>
                  </a:txBody>
                  <a:tcPr marL="19440" marR="19440" marT="61200" marB="612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47124164"/>
                  </a:ext>
                </a:extLst>
              </a:tr>
              <a:tr h="0">
                <a:tc>
                  <a:txBody>
                    <a:bodyPr/>
                    <a:lstStyle/>
                    <a:p>
                      <a:pPr algn="l">
                        <a:lnSpc>
                          <a:spcPct val="90000"/>
                        </a:lnSpc>
                      </a:pPr>
                      <a:r>
                        <a:rPr lang="en-GB" sz="900" b="1" dirty="0">
                          <a:latin typeface="Arial" panose="020B0604020202020204" pitchFamily="34" charset="0"/>
                          <a:cs typeface="Arial" panose="020B0604020202020204" pitchFamily="34" charset="0"/>
                        </a:rPr>
                        <a:t>Median OS </a:t>
                      </a:r>
                      <a:r>
                        <a:rPr lang="en-GB" sz="900" dirty="0">
                          <a:latin typeface="Arial" panose="020B0604020202020204" pitchFamily="34" charset="0"/>
                          <a:cs typeface="Arial" panose="020B0604020202020204" pitchFamily="34" charset="0"/>
                        </a:rPr>
                        <a:t>(95% CI), months </a:t>
                      </a:r>
                    </a:p>
                  </a:txBody>
                  <a:tcPr marL="55440" marR="19440" marT="61200" marB="61200"/>
                </a:tc>
                <a:tc>
                  <a:txBody>
                    <a:bodyPr/>
                    <a:lstStyle/>
                    <a:p>
                      <a:pPr algn="ctr">
                        <a:lnSpc>
                          <a:spcPct val="90000"/>
                        </a:lnSpc>
                      </a:pPr>
                      <a:r>
                        <a:rPr lang="en-GB" sz="900" b="0" dirty="0">
                          <a:latin typeface="Arial" panose="020B0604020202020204" pitchFamily="34" charset="0"/>
                          <a:cs typeface="Arial" panose="020B0604020202020204" pitchFamily="34" charset="0"/>
                        </a:rPr>
                        <a:t>15.9 (13.2-19.7)</a:t>
                      </a:r>
                    </a:p>
                  </a:txBody>
                  <a:tcPr marL="19440" marR="19440" marT="61200" marB="61200"/>
                </a:tc>
                <a:tc>
                  <a:txBody>
                    <a:bodyPr/>
                    <a:lstStyle/>
                    <a:p>
                      <a:pPr algn="ctr">
                        <a:lnSpc>
                          <a:spcPct val="90000"/>
                        </a:lnSpc>
                      </a:pPr>
                      <a:r>
                        <a:rPr lang="en-GB" sz="900" b="0" dirty="0">
                          <a:latin typeface="Arial" panose="020B0604020202020204" pitchFamily="34" charset="0"/>
                          <a:cs typeface="Arial" panose="020B0604020202020204" pitchFamily="34" charset="0"/>
                        </a:rPr>
                        <a:t>14.1 (12.6-17.4)</a:t>
                      </a:r>
                    </a:p>
                  </a:txBody>
                  <a:tcPr marL="19440" marR="19440" marT="61200" marB="61200"/>
                </a:tc>
                <a:extLst>
                  <a:ext uri="{0D108BD9-81ED-4DB2-BD59-A6C34878D82A}">
                    <a16:rowId xmlns:a16="http://schemas.microsoft.com/office/drawing/2014/main" val="1236129468"/>
                  </a:ext>
                </a:extLst>
              </a:tr>
              <a:tr h="0">
                <a:tc>
                  <a:txBody>
                    <a:bodyPr/>
                    <a:lstStyle/>
                    <a:p>
                      <a:pPr algn="l">
                        <a:lnSpc>
                          <a:spcPct val="90000"/>
                        </a:lnSpc>
                      </a:pPr>
                      <a:r>
                        <a:rPr lang="en-GB" sz="900" b="1" dirty="0">
                          <a:latin typeface="Arial" panose="020B0604020202020204" pitchFamily="34" charset="0"/>
                          <a:cs typeface="Arial" panose="020B0604020202020204" pitchFamily="34" charset="0"/>
                        </a:rPr>
                        <a:t>Stratified HR </a:t>
                      </a:r>
                      <a:r>
                        <a:rPr lang="en-GB" sz="900" dirty="0">
                          <a:latin typeface="Arial" panose="020B0604020202020204" pitchFamily="34" charset="0"/>
                          <a:cs typeface="Arial" panose="020B0604020202020204" pitchFamily="34" charset="0"/>
                        </a:rPr>
                        <a:t>(95.003% CI)</a:t>
                      </a:r>
                    </a:p>
                  </a:txBody>
                  <a:tcPr marL="55440" marR="19440" marT="61200" marB="61200"/>
                </a:tc>
                <a:tc gridSpan="2">
                  <a:txBody>
                    <a:bodyPr/>
                    <a:lstStyle/>
                    <a:p>
                      <a:pPr algn="ctr">
                        <a:lnSpc>
                          <a:spcPct val="90000"/>
                        </a:lnSpc>
                      </a:pPr>
                      <a:r>
                        <a:rPr lang="en-GB" sz="900" b="0" dirty="0">
                          <a:latin typeface="Arial" panose="020B0604020202020204" pitchFamily="34" charset="0"/>
                          <a:cs typeface="Arial" panose="020B0604020202020204" pitchFamily="34" charset="0"/>
                        </a:rPr>
                        <a:t>0.85 (0.712-1.019)</a:t>
                      </a:r>
                    </a:p>
                  </a:txBody>
                  <a:tcPr marL="19440" marR="19440" marT="61200" marB="61200"/>
                </a:tc>
                <a:tc hMerge="1">
                  <a:txBody>
                    <a:bodyPr/>
                    <a:lstStyle/>
                    <a:p>
                      <a:endParaRPr lang="en-GB" sz="900" dirty="0">
                        <a:latin typeface="Arial" panose="020B0604020202020204" pitchFamily="34" charset="0"/>
                        <a:cs typeface="Arial" panose="020B0604020202020204" pitchFamily="34" charset="0"/>
                      </a:endParaRPr>
                    </a:p>
                  </a:txBody>
                  <a:tcPr marL="19440" marR="19440" marT="25200" marB="25200"/>
                </a:tc>
                <a:extLst>
                  <a:ext uri="{0D108BD9-81ED-4DB2-BD59-A6C34878D82A}">
                    <a16:rowId xmlns:a16="http://schemas.microsoft.com/office/drawing/2014/main" val="667212637"/>
                  </a:ext>
                </a:extLst>
              </a:tr>
              <a:tr h="0">
                <a:tc>
                  <a:txBody>
                    <a:bodyPr/>
                    <a:lstStyle/>
                    <a:p>
                      <a:pPr algn="l">
                        <a:lnSpc>
                          <a:spcPct val="90000"/>
                        </a:lnSpc>
                      </a:pPr>
                      <a:r>
                        <a:rPr lang="en-GB" sz="900" b="1" dirty="0">
                          <a:latin typeface="Arial" panose="020B0604020202020204" pitchFamily="34" charset="0"/>
                          <a:cs typeface="Arial" panose="020B0604020202020204" pitchFamily="34" charset="0"/>
                        </a:rPr>
                        <a:t>p value</a:t>
                      </a:r>
                    </a:p>
                  </a:txBody>
                  <a:tcPr marL="55440" marR="19440" marT="61200" marB="61200"/>
                </a:tc>
                <a:tc gridSpan="2">
                  <a:txBody>
                    <a:bodyPr/>
                    <a:lstStyle/>
                    <a:p>
                      <a:pPr algn="ctr">
                        <a:lnSpc>
                          <a:spcPct val="90000"/>
                        </a:lnSpc>
                      </a:pPr>
                      <a:r>
                        <a:rPr lang="en-GB" sz="900" dirty="0">
                          <a:latin typeface="Arial" panose="020B0604020202020204" pitchFamily="34" charset="0"/>
                          <a:cs typeface="Arial" panose="020B0604020202020204" pitchFamily="34" charset="0"/>
                        </a:rPr>
                        <a:t>0.0398</a:t>
                      </a:r>
                    </a:p>
                  </a:txBody>
                  <a:tcPr marL="19440" marR="19440" marT="61200" marB="61200"/>
                </a:tc>
                <a:tc hMerge="1">
                  <a:txBody>
                    <a:bodyPr/>
                    <a:lstStyle/>
                    <a:p>
                      <a:pPr>
                        <a:lnSpc>
                          <a:spcPct val="90000"/>
                        </a:lnSpc>
                      </a:pPr>
                      <a:endParaRPr lang="en-GB" sz="900" dirty="0">
                        <a:latin typeface="Arial" panose="020B0604020202020204" pitchFamily="34" charset="0"/>
                        <a:cs typeface="Arial" panose="020B0604020202020204" pitchFamily="34" charset="0"/>
                      </a:endParaRPr>
                    </a:p>
                  </a:txBody>
                  <a:tcPr marL="19440" marR="19440" marT="25200" marB="25200"/>
                </a:tc>
                <a:extLst>
                  <a:ext uri="{0D108BD9-81ED-4DB2-BD59-A6C34878D82A}">
                    <a16:rowId xmlns:a16="http://schemas.microsoft.com/office/drawing/2014/main" val="2278316020"/>
                  </a:ext>
                </a:extLst>
              </a:tr>
            </a:tbl>
          </a:graphicData>
        </a:graphic>
      </p:graphicFrame>
      <p:sp>
        <p:nvSpPr>
          <p:cNvPr id="84" name="TextBox 83">
            <a:extLst>
              <a:ext uri="{FF2B5EF4-FFF2-40B4-BE49-F238E27FC236}">
                <a16:creationId xmlns:a16="http://schemas.microsoft.com/office/drawing/2014/main" id="{A2932643-0908-1248-8234-1A56C978ABB2}"/>
              </a:ext>
            </a:extLst>
          </p:cNvPr>
          <p:cNvSpPr txBox="1"/>
          <p:nvPr/>
        </p:nvSpPr>
        <p:spPr>
          <a:xfrm>
            <a:off x="8327402" y="4193634"/>
            <a:ext cx="766235" cy="1384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cs typeface="Arial" panose="020B0604020202020204" pitchFamily="34" charset="0"/>
              </a:rPr>
              <a:t>Tislelizumab</a:t>
            </a:r>
          </a:p>
        </p:txBody>
      </p:sp>
      <p:sp>
        <p:nvSpPr>
          <p:cNvPr id="85" name="TextBox 84">
            <a:extLst>
              <a:ext uri="{FF2B5EF4-FFF2-40B4-BE49-F238E27FC236}">
                <a16:creationId xmlns:a16="http://schemas.microsoft.com/office/drawing/2014/main" id="{5A974192-8EA4-F348-9C16-78CC48A0FF77}"/>
              </a:ext>
            </a:extLst>
          </p:cNvPr>
          <p:cNvSpPr txBox="1"/>
          <p:nvPr/>
        </p:nvSpPr>
        <p:spPr>
          <a:xfrm>
            <a:off x="8537127" y="4420136"/>
            <a:ext cx="589905" cy="1384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Arial" panose="020B0604020202020204" pitchFamily="34" charset="0"/>
                <a:cs typeface="Arial" panose="020B0604020202020204" pitchFamily="34" charset="0"/>
              </a:rPr>
              <a:t>Sorafenib</a:t>
            </a:r>
          </a:p>
        </p:txBody>
      </p:sp>
      <p:sp>
        <p:nvSpPr>
          <p:cNvPr id="90" name="TextBox 89">
            <a:extLst>
              <a:ext uri="{FF2B5EF4-FFF2-40B4-BE49-F238E27FC236}">
                <a16:creationId xmlns:a16="http://schemas.microsoft.com/office/drawing/2014/main" id="{32D48CEF-ED31-3D45-898B-5EC7B9AAF6E5}"/>
              </a:ext>
            </a:extLst>
          </p:cNvPr>
          <p:cNvSpPr txBox="1"/>
          <p:nvPr/>
        </p:nvSpPr>
        <p:spPr>
          <a:xfrm>
            <a:off x="4409744" y="3832907"/>
            <a:ext cx="360676" cy="1384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cs typeface="Arial" panose="020B0604020202020204" pitchFamily="34" charset="0"/>
              </a:rPr>
              <a:t>58.3%</a:t>
            </a:r>
          </a:p>
        </p:txBody>
      </p:sp>
      <p:sp>
        <p:nvSpPr>
          <p:cNvPr id="91" name="TextBox 90">
            <a:extLst>
              <a:ext uri="{FF2B5EF4-FFF2-40B4-BE49-F238E27FC236}">
                <a16:creationId xmlns:a16="http://schemas.microsoft.com/office/drawing/2014/main" id="{1E751931-4D3A-B443-8E3A-B3C809C81059}"/>
              </a:ext>
            </a:extLst>
          </p:cNvPr>
          <p:cNvSpPr txBox="1"/>
          <p:nvPr/>
        </p:nvSpPr>
        <p:spPr>
          <a:xfrm>
            <a:off x="4409744" y="4067799"/>
            <a:ext cx="360676" cy="1384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Arial" panose="020B0604020202020204" pitchFamily="34" charset="0"/>
                <a:cs typeface="Arial" panose="020B0604020202020204" pitchFamily="34" charset="0"/>
              </a:rPr>
              <a:t>57.2%</a:t>
            </a:r>
          </a:p>
        </p:txBody>
      </p:sp>
      <p:sp>
        <p:nvSpPr>
          <p:cNvPr id="92" name="TextBox 91">
            <a:extLst>
              <a:ext uri="{FF2B5EF4-FFF2-40B4-BE49-F238E27FC236}">
                <a16:creationId xmlns:a16="http://schemas.microsoft.com/office/drawing/2014/main" id="{69BF7FE0-184F-9944-9103-962944D7D724}"/>
              </a:ext>
            </a:extLst>
          </p:cNvPr>
          <p:cNvSpPr txBox="1"/>
          <p:nvPr/>
        </p:nvSpPr>
        <p:spPr>
          <a:xfrm>
            <a:off x="5617759" y="4252356"/>
            <a:ext cx="360676" cy="1384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cs typeface="Arial" panose="020B0604020202020204" pitchFamily="34" charset="0"/>
              </a:rPr>
              <a:t>39.0%</a:t>
            </a:r>
          </a:p>
        </p:txBody>
      </p:sp>
      <p:sp>
        <p:nvSpPr>
          <p:cNvPr id="93" name="TextBox 92">
            <a:extLst>
              <a:ext uri="{FF2B5EF4-FFF2-40B4-BE49-F238E27FC236}">
                <a16:creationId xmlns:a16="http://schemas.microsoft.com/office/drawing/2014/main" id="{ED18C879-5B43-ED4C-9008-3EBBD744C50D}"/>
              </a:ext>
            </a:extLst>
          </p:cNvPr>
          <p:cNvSpPr txBox="1"/>
          <p:nvPr/>
        </p:nvSpPr>
        <p:spPr>
          <a:xfrm>
            <a:off x="5617759" y="4487248"/>
            <a:ext cx="360676" cy="1384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Arial" panose="020B0604020202020204" pitchFamily="34" charset="0"/>
                <a:cs typeface="Arial" panose="020B0604020202020204" pitchFamily="34" charset="0"/>
              </a:rPr>
              <a:t>31.8%</a:t>
            </a:r>
          </a:p>
        </p:txBody>
      </p:sp>
      <p:sp>
        <p:nvSpPr>
          <p:cNvPr id="94" name="TextBox 93">
            <a:extLst>
              <a:ext uri="{FF2B5EF4-FFF2-40B4-BE49-F238E27FC236}">
                <a16:creationId xmlns:a16="http://schemas.microsoft.com/office/drawing/2014/main" id="{EE705E44-7450-F940-9ADF-A4EDC770D593}"/>
              </a:ext>
            </a:extLst>
          </p:cNvPr>
          <p:cNvSpPr txBox="1"/>
          <p:nvPr/>
        </p:nvSpPr>
        <p:spPr>
          <a:xfrm>
            <a:off x="6808995" y="4445303"/>
            <a:ext cx="360676" cy="1384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cs typeface="Arial" panose="020B0604020202020204" pitchFamily="34" charset="0"/>
              </a:rPr>
              <a:t>29.2%</a:t>
            </a:r>
          </a:p>
        </p:txBody>
      </p:sp>
      <p:sp>
        <p:nvSpPr>
          <p:cNvPr id="95" name="TextBox 94">
            <a:extLst>
              <a:ext uri="{FF2B5EF4-FFF2-40B4-BE49-F238E27FC236}">
                <a16:creationId xmlns:a16="http://schemas.microsoft.com/office/drawing/2014/main" id="{B5B6C5BF-C24E-1E40-A730-C020B40919E7}"/>
              </a:ext>
            </a:extLst>
          </p:cNvPr>
          <p:cNvSpPr txBox="1"/>
          <p:nvPr/>
        </p:nvSpPr>
        <p:spPr>
          <a:xfrm>
            <a:off x="6808995" y="4680195"/>
            <a:ext cx="360676" cy="1384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Arial" panose="020B0604020202020204" pitchFamily="34" charset="0"/>
                <a:cs typeface="Arial" panose="020B0604020202020204" pitchFamily="34" charset="0"/>
              </a:rPr>
              <a:t>20.3%</a:t>
            </a:r>
          </a:p>
        </p:txBody>
      </p:sp>
      <p:sp>
        <p:nvSpPr>
          <p:cNvPr id="4" name="Content Placeholder 10">
            <a:extLst>
              <a:ext uri="{FF2B5EF4-FFF2-40B4-BE49-F238E27FC236}">
                <a16:creationId xmlns:a16="http://schemas.microsoft.com/office/drawing/2014/main" id="{881AEB22-4950-7D17-BF0D-AE538A0BA877}"/>
              </a:ext>
            </a:extLst>
          </p:cNvPr>
          <p:cNvSpPr txBox="1">
            <a:spLocks/>
          </p:cNvSpPr>
          <p:nvPr/>
        </p:nvSpPr>
        <p:spPr>
          <a:xfrm>
            <a:off x="620183" y="6285359"/>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Data cut-off date: 11 July 2022; OS was assessed in the intent-to treat population; </a:t>
            </a:r>
            <a:r>
              <a:rPr lang="en-GB" dirty="0"/>
              <a:t>Figure adapted from </a:t>
            </a:r>
            <a:r>
              <a:rPr lang="es-ES" dirty="0"/>
              <a:t>Qin S, et al. 2022</a:t>
            </a:r>
            <a:br>
              <a:rPr lang="en-GB" dirty="0"/>
            </a:br>
            <a:r>
              <a:rPr lang="en-GB" dirty="0"/>
              <a:t>CI, confidence interval; </a:t>
            </a:r>
            <a:r>
              <a:rPr lang="en-GB" dirty="0">
                <a:solidFill>
                  <a:schemeClr val="tx2"/>
                </a:solidFill>
              </a:rPr>
              <a:t>HCC, hepatocellular carcinoma; HR, hazard ratio; IO, immunotherapy; OS, overall survival</a:t>
            </a:r>
          </a:p>
          <a:p>
            <a:r>
              <a:rPr lang="es-ES" dirty="0"/>
              <a:t>Qin S, et al. Ann Oncol. 2022;33:S1402-3</a:t>
            </a:r>
            <a:endParaRPr lang="en-US" dirty="0"/>
          </a:p>
        </p:txBody>
      </p:sp>
    </p:spTree>
    <p:extLst>
      <p:ext uri="{BB962C8B-B14F-4D97-AF65-F5344CB8AC3E}">
        <p14:creationId xmlns:p14="http://schemas.microsoft.com/office/powerpoint/2010/main" val="9793316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E0C24E-B4CA-5A47-9291-1FF264903231}"/>
              </a:ext>
            </a:extLst>
          </p:cNvPr>
          <p:cNvPicPr>
            <a:picLocks noChangeAspect="1"/>
          </p:cNvPicPr>
          <p:nvPr/>
        </p:nvPicPr>
        <p:blipFill>
          <a:blip r:embed="rId3"/>
          <a:stretch>
            <a:fillRect/>
          </a:stretch>
        </p:blipFill>
        <p:spPr>
          <a:xfrm>
            <a:off x="2442462" y="1988768"/>
            <a:ext cx="6098430" cy="2864893"/>
          </a:xfrm>
          <a:prstGeom prst="rect">
            <a:avLst/>
          </a:prstGeom>
        </p:spPr>
      </p:pic>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durvalumab</a:t>
            </a:r>
            <a:br>
              <a:rPr lang="en-GB" dirty="0"/>
            </a:br>
            <a:r>
              <a:rPr lang="en-GB" sz="2200" dirty="0">
                <a:solidFill>
                  <a:schemeClr val="accent1"/>
                </a:solidFill>
              </a:rPr>
              <a:t>Single-agent IO THAT met its primary endpoint in Phase 3 study</a:t>
            </a:r>
            <a:br>
              <a:rPr lang="en-GB" dirty="0"/>
            </a:br>
            <a:endParaRPr lang="en-GB" dirty="0"/>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10962216" cy="425951"/>
          </a:xfrm>
        </p:spPr>
        <p:txBody>
          <a:bodyPr>
            <a:normAutofit fontScale="92500"/>
          </a:bodyPr>
          <a:lstStyle/>
          <a:p>
            <a:r>
              <a:rPr lang="en-US" dirty="0"/>
              <a:t>HIMALAYA met its primary endpoint of OS noninferiority with durvalumab versus sorafenib in HCC</a:t>
            </a:r>
            <a:endParaRPr lang="en-GB" dirty="0"/>
          </a:p>
        </p:txBody>
      </p:sp>
      <p:sp>
        <p:nvSpPr>
          <p:cNvPr id="9" name="Slide Number Placeholder 8">
            <a:extLst>
              <a:ext uri="{FF2B5EF4-FFF2-40B4-BE49-F238E27FC236}">
                <a16:creationId xmlns:a16="http://schemas.microsoft.com/office/drawing/2014/main" id="{587C22B5-BA97-8B4D-BB46-82AE14F3F70D}"/>
              </a:ext>
            </a:extLst>
          </p:cNvPr>
          <p:cNvSpPr>
            <a:spLocks noGrp="1"/>
          </p:cNvSpPr>
          <p:nvPr>
            <p:ph type="sldNum" sz="quarter" idx="4"/>
          </p:nvPr>
        </p:nvSpPr>
        <p:spPr/>
        <p:txBody>
          <a:bodyPr/>
          <a:lstStyle/>
          <a:p>
            <a:fld id="{FCE43C0F-8A7B-3A4B-9DB5-B3472E36E833}" type="slidenum">
              <a:rPr lang="en-GB" smtClean="0"/>
              <a:pPr/>
              <a:t>15</a:t>
            </a:fld>
            <a:endParaRPr lang="en-GB" dirty="0"/>
          </a:p>
        </p:txBody>
      </p:sp>
      <p:graphicFrame>
        <p:nvGraphicFramePr>
          <p:cNvPr id="17" name="Table 16">
            <a:extLst>
              <a:ext uri="{FF2B5EF4-FFF2-40B4-BE49-F238E27FC236}">
                <a16:creationId xmlns:a16="http://schemas.microsoft.com/office/drawing/2014/main" id="{762DDBC3-A392-D648-BE7D-C2B89F24D82C}"/>
              </a:ext>
            </a:extLst>
          </p:cNvPr>
          <p:cNvGraphicFramePr>
            <a:graphicFrameLocks noGrp="1"/>
          </p:cNvGraphicFramePr>
          <p:nvPr>
            <p:extLst>
              <p:ext uri="{D42A27DB-BD31-4B8C-83A1-F6EECF244321}">
                <p14:modId xmlns:p14="http://schemas.microsoft.com/office/powerpoint/2010/main" val="3045769742"/>
              </p:ext>
            </p:extLst>
          </p:nvPr>
        </p:nvGraphicFramePr>
        <p:xfrm>
          <a:off x="5951985" y="2173509"/>
          <a:ext cx="4903260" cy="1106820"/>
        </p:xfrm>
        <a:graphic>
          <a:graphicData uri="http://schemas.openxmlformats.org/drawingml/2006/table">
            <a:tbl>
              <a:tblPr firstRow="1" bandRow="1">
                <a:tableStyleId>{5C22544A-7EE6-4342-B048-85BDC9FD1C3A}</a:tableStyleId>
              </a:tblPr>
              <a:tblGrid>
                <a:gridCol w="2180600">
                  <a:extLst>
                    <a:ext uri="{9D8B030D-6E8A-4147-A177-3AD203B41FA5}">
                      <a16:colId xmlns:a16="http://schemas.microsoft.com/office/drawing/2014/main" val="3811198514"/>
                    </a:ext>
                  </a:extLst>
                </a:gridCol>
                <a:gridCol w="1435427">
                  <a:extLst>
                    <a:ext uri="{9D8B030D-6E8A-4147-A177-3AD203B41FA5}">
                      <a16:colId xmlns:a16="http://schemas.microsoft.com/office/drawing/2014/main" val="415418432"/>
                    </a:ext>
                  </a:extLst>
                </a:gridCol>
                <a:gridCol w="1287233">
                  <a:extLst>
                    <a:ext uri="{9D8B030D-6E8A-4147-A177-3AD203B41FA5}">
                      <a16:colId xmlns:a16="http://schemas.microsoft.com/office/drawing/2014/main" val="3087599251"/>
                    </a:ext>
                  </a:extLst>
                </a:gridCol>
              </a:tblGrid>
              <a:tr h="190247">
                <a:tc>
                  <a:txBody>
                    <a:bodyPr/>
                    <a:lstStyle/>
                    <a:p>
                      <a:pPr>
                        <a:lnSpc>
                          <a:spcPct val="90000"/>
                        </a:lnSpc>
                      </a:pPr>
                      <a:endParaRPr lang="en-GB" sz="900" dirty="0">
                        <a:latin typeface="Arial" panose="020B0604020202020204" pitchFamily="34" charset="0"/>
                        <a:cs typeface="Arial" panose="020B0604020202020204" pitchFamily="34" charset="0"/>
                      </a:endParaRPr>
                    </a:p>
                  </a:txBody>
                  <a:tcPr marL="55440" marR="55440" marT="61200" marB="61200">
                    <a:noFill/>
                  </a:tcPr>
                </a:tc>
                <a:tc>
                  <a:txBody>
                    <a:bodyPr/>
                    <a:lstStyle/>
                    <a:p>
                      <a:pPr algn="ctr">
                        <a:lnSpc>
                          <a:spcPct val="90000"/>
                        </a:lnSpc>
                      </a:pPr>
                      <a:r>
                        <a:rPr lang="en-GB" sz="900" dirty="0">
                          <a:latin typeface="Arial" panose="020B0604020202020204" pitchFamily="34" charset="0"/>
                          <a:cs typeface="Arial" panose="020B0604020202020204" pitchFamily="34" charset="0"/>
                        </a:rPr>
                        <a:t>Durvalumab</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(n=389)</a:t>
                      </a:r>
                    </a:p>
                  </a:txBody>
                  <a:tcPr marL="55440" marR="55440" marT="61200" marB="61200">
                    <a:lnB w="12700" cap="flat" cmpd="sng" algn="ctr">
                      <a:solidFill>
                        <a:schemeClr val="bg1"/>
                      </a:solidFill>
                      <a:prstDash val="solid"/>
                      <a:round/>
                      <a:headEnd type="none" w="med" len="med"/>
                      <a:tailEnd type="none" w="med" len="med"/>
                    </a:lnB>
                    <a:solidFill>
                      <a:schemeClr val="tx2"/>
                    </a:solidFill>
                  </a:tcPr>
                </a:tc>
                <a:tc>
                  <a:txBody>
                    <a:bodyPr/>
                    <a:lstStyle/>
                    <a:p>
                      <a:pPr algn="ctr">
                        <a:lnSpc>
                          <a:spcPct val="90000"/>
                        </a:lnSpc>
                      </a:pPr>
                      <a:r>
                        <a:rPr lang="en-GB" sz="900" dirty="0">
                          <a:latin typeface="Arial" panose="020B0604020202020204" pitchFamily="34" charset="0"/>
                          <a:cs typeface="Arial" panose="020B0604020202020204" pitchFamily="34" charset="0"/>
                        </a:rPr>
                        <a:t>Sorafenib</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(n=389)</a:t>
                      </a:r>
                    </a:p>
                  </a:txBody>
                  <a:tcPr marL="55440" marR="55440" marT="61200" marB="612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6049518"/>
                  </a:ext>
                </a:extLst>
              </a:tr>
              <a:tr h="0">
                <a:tc>
                  <a:txBody>
                    <a:bodyPr/>
                    <a:lstStyle/>
                    <a:p>
                      <a:pPr algn="r">
                        <a:lnSpc>
                          <a:spcPct val="90000"/>
                        </a:lnSpc>
                      </a:pPr>
                      <a:r>
                        <a:rPr lang="en-GB" sz="900" b="1" dirty="0">
                          <a:latin typeface="Arial" panose="020B0604020202020204" pitchFamily="34" charset="0"/>
                          <a:cs typeface="Arial" panose="020B0604020202020204" pitchFamily="34" charset="0"/>
                        </a:rPr>
                        <a:t>Events, n (%)</a:t>
                      </a:r>
                    </a:p>
                  </a:txBody>
                  <a:tcPr marL="55440" marR="55440" marT="61200" marB="61200"/>
                </a:tc>
                <a:tc>
                  <a:txBody>
                    <a:bodyPr/>
                    <a:lstStyle/>
                    <a:p>
                      <a:pPr algn="ctr">
                        <a:lnSpc>
                          <a:spcPct val="90000"/>
                        </a:lnSpc>
                      </a:pPr>
                      <a:r>
                        <a:rPr lang="en-GB" sz="900" dirty="0">
                          <a:latin typeface="Arial" panose="020B0604020202020204" pitchFamily="34" charset="0"/>
                          <a:cs typeface="Arial" panose="020B0604020202020204" pitchFamily="34" charset="0"/>
                        </a:rPr>
                        <a:t>280 (72.0)</a:t>
                      </a:r>
                    </a:p>
                  </a:txBody>
                  <a:tcPr marL="55440" marR="55440" marT="61200" marB="61200">
                    <a:lnT w="12700" cap="flat" cmpd="sng" algn="ctr">
                      <a:solidFill>
                        <a:schemeClr val="bg1"/>
                      </a:solidFill>
                      <a:prstDash val="solid"/>
                      <a:round/>
                      <a:headEnd type="none" w="med" len="med"/>
                      <a:tailEnd type="none" w="med" len="med"/>
                    </a:lnT>
                  </a:tcPr>
                </a:tc>
                <a:tc>
                  <a:txBody>
                    <a:bodyPr/>
                    <a:lstStyle/>
                    <a:p>
                      <a:pPr algn="ctr">
                        <a:lnSpc>
                          <a:spcPct val="90000"/>
                        </a:lnSpc>
                      </a:pPr>
                      <a:r>
                        <a:rPr lang="en-GB" sz="900" dirty="0">
                          <a:latin typeface="Arial" panose="020B0604020202020204" pitchFamily="34" charset="0"/>
                          <a:cs typeface="Arial" panose="020B0604020202020204" pitchFamily="34" charset="0"/>
                        </a:rPr>
                        <a:t>293 (75.3)</a:t>
                      </a:r>
                    </a:p>
                  </a:txBody>
                  <a:tcPr marL="55440" marR="55440" marT="61200" marB="6120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47124164"/>
                  </a:ext>
                </a:extLst>
              </a:tr>
              <a:tr h="0">
                <a:tc>
                  <a:txBody>
                    <a:bodyPr/>
                    <a:lstStyle/>
                    <a:p>
                      <a:pPr algn="r">
                        <a:lnSpc>
                          <a:spcPct val="90000"/>
                        </a:lnSpc>
                      </a:pPr>
                      <a:r>
                        <a:rPr lang="en-GB" sz="900" b="1" dirty="0">
                          <a:latin typeface="Arial" panose="020B0604020202020204" pitchFamily="34" charset="0"/>
                          <a:cs typeface="Arial" panose="020B0604020202020204" pitchFamily="34" charset="0"/>
                        </a:rPr>
                        <a:t>Median OS survival (95% CI), months</a:t>
                      </a:r>
                    </a:p>
                  </a:txBody>
                  <a:tcPr marL="55440" marR="55440" marT="61200" marB="61200"/>
                </a:tc>
                <a:tc>
                  <a:txBody>
                    <a:bodyPr/>
                    <a:lstStyle/>
                    <a:p>
                      <a:pPr algn="ctr">
                        <a:lnSpc>
                          <a:spcPct val="90000"/>
                        </a:lnSpc>
                      </a:pPr>
                      <a:r>
                        <a:rPr lang="en-GB" sz="900" dirty="0">
                          <a:latin typeface="Arial" panose="020B0604020202020204" pitchFamily="34" charset="0"/>
                          <a:cs typeface="Arial" panose="020B0604020202020204" pitchFamily="34" charset="0"/>
                        </a:rPr>
                        <a:t>16.56 (14.06-19.12)</a:t>
                      </a:r>
                    </a:p>
                  </a:txBody>
                  <a:tcPr marL="55440" marR="55440" marT="61200" marB="61200"/>
                </a:tc>
                <a:tc>
                  <a:txBody>
                    <a:bodyPr/>
                    <a:lstStyle/>
                    <a:p>
                      <a:pPr algn="ctr">
                        <a:lnSpc>
                          <a:spcPct val="90000"/>
                        </a:lnSpc>
                      </a:pPr>
                      <a:r>
                        <a:rPr lang="en-GB" sz="900" dirty="0">
                          <a:latin typeface="Arial" panose="020B0604020202020204" pitchFamily="34" charset="0"/>
                          <a:cs typeface="Arial" panose="020B0604020202020204" pitchFamily="34" charset="0"/>
                        </a:rPr>
                        <a:t>13.77 (12.25-16.13)</a:t>
                      </a:r>
                    </a:p>
                  </a:txBody>
                  <a:tcPr marL="55440" marR="55440" marT="61200" marB="61200"/>
                </a:tc>
                <a:extLst>
                  <a:ext uri="{0D108BD9-81ED-4DB2-BD59-A6C34878D82A}">
                    <a16:rowId xmlns:a16="http://schemas.microsoft.com/office/drawing/2014/main" val="1236129468"/>
                  </a:ext>
                </a:extLst>
              </a:tr>
              <a:tr h="0">
                <a:tc>
                  <a:txBody>
                    <a:bodyPr/>
                    <a:lstStyle/>
                    <a:p>
                      <a:pPr algn="r">
                        <a:lnSpc>
                          <a:spcPct val="90000"/>
                        </a:lnSpc>
                      </a:pPr>
                      <a:r>
                        <a:rPr lang="en-GB" sz="900" b="1" strike="noStrike" dirty="0">
                          <a:solidFill>
                            <a:schemeClr val="tx1"/>
                          </a:solidFill>
                          <a:latin typeface="Arial" panose="020B0604020202020204" pitchFamily="34" charset="0"/>
                          <a:cs typeface="Arial" panose="020B0604020202020204" pitchFamily="34" charset="0"/>
                        </a:rPr>
                        <a:t>HR (95.67% CI)</a:t>
                      </a:r>
                    </a:p>
                  </a:txBody>
                  <a:tcPr marL="55440" marR="55440" marT="61200" marB="61200"/>
                </a:tc>
                <a:tc gridSpan="2">
                  <a:txBody>
                    <a:bodyPr/>
                    <a:lstStyle/>
                    <a:p>
                      <a:pPr algn="ctr">
                        <a:lnSpc>
                          <a:spcPct val="90000"/>
                        </a:lnSpc>
                      </a:pPr>
                      <a:r>
                        <a:rPr lang="en-GB" sz="900" dirty="0">
                          <a:latin typeface="Arial" panose="020B0604020202020204" pitchFamily="34" charset="0"/>
                          <a:cs typeface="Arial" panose="020B0604020202020204" pitchFamily="34" charset="0"/>
                        </a:rPr>
                        <a:t>0.86 (0.73-1.03)</a:t>
                      </a:r>
                    </a:p>
                  </a:txBody>
                  <a:tcPr marL="55440" marR="55440" marT="61200" marB="61200"/>
                </a:tc>
                <a:tc hMerge="1">
                  <a:txBody>
                    <a:bodyPr/>
                    <a:lstStyle/>
                    <a:p>
                      <a:endParaRPr lang="en-GB" sz="900" dirty="0">
                        <a:latin typeface="Arial" panose="020B0604020202020204" pitchFamily="34" charset="0"/>
                        <a:cs typeface="Arial" panose="020B0604020202020204" pitchFamily="34" charset="0"/>
                      </a:endParaRPr>
                    </a:p>
                  </a:txBody>
                  <a:tcPr marL="19440" marR="19440" marT="25200" marB="25200"/>
                </a:tc>
                <a:extLst>
                  <a:ext uri="{0D108BD9-81ED-4DB2-BD59-A6C34878D82A}">
                    <a16:rowId xmlns:a16="http://schemas.microsoft.com/office/drawing/2014/main" val="667212637"/>
                  </a:ext>
                </a:extLst>
              </a:tr>
            </a:tbl>
          </a:graphicData>
        </a:graphic>
      </p:graphicFrame>
      <p:sp>
        <p:nvSpPr>
          <p:cNvPr id="18" name="TextBox 17">
            <a:extLst>
              <a:ext uri="{FF2B5EF4-FFF2-40B4-BE49-F238E27FC236}">
                <a16:creationId xmlns:a16="http://schemas.microsoft.com/office/drawing/2014/main" id="{50CE8C1D-3F10-F34D-AE01-F131FC440D66}"/>
              </a:ext>
            </a:extLst>
          </p:cNvPr>
          <p:cNvSpPr txBox="1"/>
          <p:nvPr/>
        </p:nvSpPr>
        <p:spPr>
          <a:xfrm>
            <a:off x="8334168" y="4250207"/>
            <a:ext cx="738985" cy="138499"/>
          </a:xfrm>
          <a:prstGeom prst="rect">
            <a:avLst/>
          </a:prstGeom>
          <a:noFill/>
        </p:spPr>
        <p:txBody>
          <a:bodyPr wrap="none" lIns="0" tIns="0" rIns="0" bIns="0" rtlCol="0">
            <a:spAutoFit/>
          </a:bodyPr>
          <a:lstStyle/>
          <a:p>
            <a:pPr>
              <a:lnSpc>
                <a:spcPct val="90000"/>
              </a:lnSpc>
            </a:pPr>
            <a:r>
              <a:rPr lang="en-GB" sz="1000" b="1" dirty="0">
                <a:solidFill>
                  <a:schemeClr val="tx2"/>
                </a:solidFill>
                <a:latin typeface="Arial" panose="020B0604020202020204" pitchFamily="34" charset="0"/>
                <a:cs typeface="Arial" panose="020B0604020202020204" pitchFamily="34" charset="0"/>
              </a:rPr>
              <a:t>Durvalumab</a:t>
            </a:r>
          </a:p>
        </p:txBody>
      </p:sp>
      <p:sp>
        <p:nvSpPr>
          <p:cNvPr id="19" name="TextBox 18">
            <a:extLst>
              <a:ext uri="{FF2B5EF4-FFF2-40B4-BE49-F238E27FC236}">
                <a16:creationId xmlns:a16="http://schemas.microsoft.com/office/drawing/2014/main" id="{CD254B94-8071-DA4A-83F3-15BC0ACB12FC}"/>
              </a:ext>
            </a:extLst>
          </p:cNvPr>
          <p:cNvSpPr txBox="1"/>
          <p:nvPr/>
        </p:nvSpPr>
        <p:spPr>
          <a:xfrm>
            <a:off x="4479656" y="3825506"/>
            <a:ext cx="589905" cy="138499"/>
          </a:xfrm>
          <a:prstGeom prst="rect">
            <a:avLst/>
          </a:prstGeom>
          <a:noFill/>
        </p:spPr>
        <p:txBody>
          <a:bodyPr wrap="none" lIns="0" tIns="0" rIns="0" bIns="0" rtlCol="0">
            <a:spAutoFit/>
          </a:bodyPr>
          <a:lstStyle/>
          <a:p>
            <a:pPr>
              <a:lnSpc>
                <a:spcPct val="90000"/>
              </a:lnSpc>
            </a:pPr>
            <a:r>
              <a:rPr lang="en-GB" sz="1000" b="1" dirty="0">
                <a:solidFill>
                  <a:schemeClr val="accent1"/>
                </a:solidFill>
                <a:latin typeface="Arial" panose="020B0604020202020204" pitchFamily="34" charset="0"/>
                <a:cs typeface="Arial" panose="020B0604020202020204" pitchFamily="34" charset="0"/>
              </a:rPr>
              <a:t>Sorafenib</a:t>
            </a:r>
          </a:p>
        </p:txBody>
      </p:sp>
      <p:sp>
        <p:nvSpPr>
          <p:cNvPr id="20" name="TextBox 19">
            <a:extLst>
              <a:ext uri="{FF2B5EF4-FFF2-40B4-BE49-F238E27FC236}">
                <a16:creationId xmlns:a16="http://schemas.microsoft.com/office/drawing/2014/main" id="{AA4F3271-A3C7-A64F-B1FC-3F109E0B3BB0}"/>
              </a:ext>
            </a:extLst>
          </p:cNvPr>
          <p:cNvSpPr txBox="1"/>
          <p:nvPr/>
        </p:nvSpPr>
        <p:spPr>
          <a:xfrm>
            <a:off x="4239260" y="5096837"/>
            <a:ext cx="2547620"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Time from randomisation (months)</a:t>
            </a:r>
            <a:endParaRPr lang="en-GB" sz="1200" b="1" dirty="0">
              <a:solidFill>
                <a:schemeClr val="accent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C22DF07-ECB9-C349-ADC8-D9F3E6D17C33}"/>
              </a:ext>
            </a:extLst>
          </p:cNvPr>
          <p:cNvSpPr txBox="1"/>
          <p:nvPr/>
        </p:nvSpPr>
        <p:spPr>
          <a:xfrm rot="16200000">
            <a:off x="753089" y="3262544"/>
            <a:ext cx="2148025" cy="166199"/>
          </a:xfrm>
          <a:prstGeom prst="rect">
            <a:avLst/>
          </a:prstGeom>
          <a:noFill/>
        </p:spPr>
        <p:txBody>
          <a:bodyPr wrap="square" lIns="0" tIns="0" rIns="0" bIns="0" rtlCol="0">
            <a:spAutoFit/>
          </a:bodyPr>
          <a:lstStyle/>
          <a:p>
            <a:pPr algn="ctr">
              <a:lnSpc>
                <a:spcPct val="90000"/>
              </a:lnSpc>
            </a:pPr>
            <a:r>
              <a:rPr lang="en-GB" sz="1200" b="1" dirty="0">
                <a:latin typeface="Arial" panose="020B0604020202020204" pitchFamily="34" charset="0"/>
                <a:cs typeface="Arial" panose="020B0604020202020204" pitchFamily="34" charset="0"/>
              </a:rPr>
              <a:t>OS probability</a:t>
            </a:r>
          </a:p>
        </p:txBody>
      </p:sp>
      <p:sp>
        <p:nvSpPr>
          <p:cNvPr id="22" name="TextBox 21">
            <a:extLst>
              <a:ext uri="{FF2B5EF4-FFF2-40B4-BE49-F238E27FC236}">
                <a16:creationId xmlns:a16="http://schemas.microsoft.com/office/drawing/2014/main" id="{7666B772-699B-C44C-BD28-440D0F43F4CD}"/>
              </a:ext>
            </a:extLst>
          </p:cNvPr>
          <p:cNvSpPr txBox="1"/>
          <p:nvPr/>
        </p:nvSpPr>
        <p:spPr>
          <a:xfrm>
            <a:off x="2324150" y="4738898"/>
            <a:ext cx="70532"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0</a:t>
            </a:r>
          </a:p>
        </p:txBody>
      </p:sp>
      <p:sp>
        <p:nvSpPr>
          <p:cNvPr id="23" name="TextBox 22">
            <a:extLst>
              <a:ext uri="{FF2B5EF4-FFF2-40B4-BE49-F238E27FC236}">
                <a16:creationId xmlns:a16="http://schemas.microsoft.com/office/drawing/2014/main" id="{F2EB2BAC-E31E-5447-A947-1AE206384AAA}"/>
              </a:ext>
            </a:extLst>
          </p:cNvPr>
          <p:cNvSpPr txBox="1"/>
          <p:nvPr/>
        </p:nvSpPr>
        <p:spPr>
          <a:xfrm>
            <a:off x="8454374"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48</a:t>
            </a:r>
          </a:p>
        </p:txBody>
      </p:sp>
      <p:sp>
        <p:nvSpPr>
          <p:cNvPr id="24" name="TextBox 23">
            <a:extLst>
              <a:ext uri="{FF2B5EF4-FFF2-40B4-BE49-F238E27FC236}">
                <a16:creationId xmlns:a16="http://schemas.microsoft.com/office/drawing/2014/main" id="{A480620B-F2EE-A548-852B-CE0637081515}"/>
              </a:ext>
            </a:extLst>
          </p:cNvPr>
          <p:cNvSpPr txBox="1"/>
          <p:nvPr/>
        </p:nvSpPr>
        <p:spPr>
          <a:xfrm>
            <a:off x="7707574"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42</a:t>
            </a:r>
          </a:p>
        </p:txBody>
      </p:sp>
      <p:sp>
        <p:nvSpPr>
          <p:cNvPr id="25" name="TextBox 24">
            <a:extLst>
              <a:ext uri="{FF2B5EF4-FFF2-40B4-BE49-F238E27FC236}">
                <a16:creationId xmlns:a16="http://schemas.microsoft.com/office/drawing/2014/main" id="{248A176C-E13A-E74D-AF94-5AC1C04B9A69}"/>
              </a:ext>
            </a:extLst>
          </p:cNvPr>
          <p:cNvSpPr txBox="1"/>
          <p:nvPr/>
        </p:nvSpPr>
        <p:spPr>
          <a:xfrm>
            <a:off x="6954874"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36</a:t>
            </a:r>
          </a:p>
        </p:txBody>
      </p:sp>
      <p:sp>
        <p:nvSpPr>
          <p:cNvPr id="26" name="TextBox 25">
            <a:extLst>
              <a:ext uri="{FF2B5EF4-FFF2-40B4-BE49-F238E27FC236}">
                <a16:creationId xmlns:a16="http://schemas.microsoft.com/office/drawing/2014/main" id="{BF4926D5-9D6A-3D46-80B8-3CF8DB770446}"/>
              </a:ext>
            </a:extLst>
          </p:cNvPr>
          <p:cNvSpPr txBox="1"/>
          <p:nvPr/>
        </p:nvSpPr>
        <p:spPr>
          <a:xfrm>
            <a:off x="6198098"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30</a:t>
            </a:r>
          </a:p>
        </p:txBody>
      </p:sp>
      <p:sp>
        <p:nvSpPr>
          <p:cNvPr id="27" name="TextBox 26">
            <a:extLst>
              <a:ext uri="{FF2B5EF4-FFF2-40B4-BE49-F238E27FC236}">
                <a16:creationId xmlns:a16="http://schemas.microsoft.com/office/drawing/2014/main" id="{4164297E-964F-1044-9919-1F63DD98C526}"/>
              </a:ext>
            </a:extLst>
          </p:cNvPr>
          <p:cNvSpPr txBox="1"/>
          <p:nvPr/>
        </p:nvSpPr>
        <p:spPr>
          <a:xfrm>
            <a:off x="5443123"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24</a:t>
            </a:r>
          </a:p>
        </p:txBody>
      </p:sp>
      <p:sp>
        <p:nvSpPr>
          <p:cNvPr id="28" name="TextBox 27">
            <a:extLst>
              <a:ext uri="{FF2B5EF4-FFF2-40B4-BE49-F238E27FC236}">
                <a16:creationId xmlns:a16="http://schemas.microsoft.com/office/drawing/2014/main" id="{075C3ED8-55E1-504B-A6CF-C289AE518322}"/>
              </a:ext>
            </a:extLst>
          </p:cNvPr>
          <p:cNvSpPr txBox="1"/>
          <p:nvPr/>
        </p:nvSpPr>
        <p:spPr>
          <a:xfrm>
            <a:off x="4684523"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18</a:t>
            </a:r>
          </a:p>
        </p:txBody>
      </p:sp>
      <p:sp>
        <p:nvSpPr>
          <p:cNvPr id="29" name="TextBox 28">
            <a:extLst>
              <a:ext uri="{FF2B5EF4-FFF2-40B4-BE49-F238E27FC236}">
                <a16:creationId xmlns:a16="http://schemas.microsoft.com/office/drawing/2014/main" id="{22F04535-6279-604E-A2B4-9B58D9B6BBE2}"/>
              </a:ext>
            </a:extLst>
          </p:cNvPr>
          <p:cNvSpPr txBox="1"/>
          <p:nvPr/>
        </p:nvSpPr>
        <p:spPr>
          <a:xfrm>
            <a:off x="3919575" y="4889003"/>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12</a:t>
            </a:r>
          </a:p>
        </p:txBody>
      </p:sp>
      <p:sp>
        <p:nvSpPr>
          <p:cNvPr id="30" name="TextBox 29">
            <a:extLst>
              <a:ext uri="{FF2B5EF4-FFF2-40B4-BE49-F238E27FC236}">
                <a16:creationId xmlns:a16="http://schemas.microsoft.com/office/drawing/2014/main" id="{A6A51221-444D-A241-A97A-E4A8DEF50C97}"/>
              </a:ext>
            </a:extLst>
          </p:cNvPr>
          <p:cNvSpPr txBox="1"/>
          <p:nvPr/>
        </p:nvSpPr>
        <p:spPr>
          <a:xfrm>
            <a:off x="3217564" y="4889003"/>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6</a:t>
            </a:r>
          </a:p>
        </p:txBody>
      </p:sp>
      <p:sp>
        <p:nvSpPr>
          <p:cNvPr id="33" name="TextBox 32">
            <a:extLst>
              <a:ext uri="{FF2B5EF4-FFF2-40B4-BE49-F238E27FC236}">
                <a16:creationId xmlns:a16="http://schemas.microsoft.com/office/drawing/2014/main" id="{D0C00ABA-C4A5-874A-A067-93C3985D5948}"/>
              </a:ext>
            </a:extLst>
          </p:cNvPr>
          <p:cNvSpPr txBox="1"/>
          <p:nvPr/>
        </p:nvSpPr>
        <p:spPr>
          <a:xfrm>
            <a:off x="2464249" y="4889003"/>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0</a:t>
            </a:r>
          </a:p>
        </p:txBody>
      </p:sp>
      <p:sp>
        <p:nvSpPr>
          <p:cNvPr id="44" name="TextBox 43">
            <a:extLst>
              <a:ext uri="{FF2B5EF4-FFF2-40B4-BE49-F238E27FC236}">
                <a16:creationId xmlns:a16="http://schemas.microsoft.com/office/drawing/2014/main" id="{15917AB2-EDD0-A34A-952F-1AC6B3779A0F}"/>
              </a:ext>
            </a:extLst>
          </p:cNvPr>
          <p:cNvSpPr txBox="1"/>
          <p:nvPr/>
        </p:nvSpPr>
        <p:spPr>
          <a:xfrm>
            <a:off x="2390184" y="5390612"/>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389</a:t>
            </a:r>
          </a:p>
          <a:p>
            <a:pPr algn="ctr">
              <a:lnSpc>
                <a:spcPct val="90000"/>
              </a:lnSpc>
            </a:pPr>
            <a:r>
              <a:rPr lang="en-GB" sz="1000" dirty="0">
                <a:latin typeface="Arial" panose="020B0604020202020204" pitchFamily="34" charset="0"/>
                <a:cs typeface="Arial" panose="020B0604020202020204" pitchFamily="34" charset="0"/>
              </a:rPr>
              <a:t>389</a:t>
            </a:r>
          </a:p>
        </p:txBody>
      </p:sp>
      <p:sp>
        <p:nvSpPr>
          <p:cNvPr id="46" name="TextBox 45">
            <a:extLst>
              <a:ext uri="{FF2B5EF4-FFF2-40B4-BE49-F238E27FC236}">
                <a16:creationId xmlns:a16="http://schemas.microsoft.com/office/drawing/2014/main" id="{0FE8B87F-AA78-A147-A1A4-197E71D96215}"/>
              </a:ext>
            </a:extLst>
          </p:cNvPr>
          <p:cNvSpPr txBox="1"/>
          <p:nvPr/>
        </p:nvSpPr>
        <p:spPr>
          <a:xfrm>
            <a:off x="2147820" y="4022544"/>
            <a:ext cx="246862" cy="153888"/>
          </a:xfrm>
          <a:prstGeom prst="rect">
            <a:avLst/>
          </a:prstGeom>
          <a:noFill/>
        </p:spPr>
        <p:txBody>
          <a:bodyPr wrap="none" lIns="0" tIns="0" rIns="0" bIns="0" rtlCol="0" anchor="ctr">
            <a:spAutoFit/>
          </a:bodyPr>
          <a:lstStyle/>
          <a:p>
            <a:pPr algn="r"/>
            <a:r>
              <a:rPr lang="en-GB" sz="1000" dirty="0">
                <a:latin typeface="Arial" panose="020B0604020202020204" pitchFamily="34" charset="0"/>
                <a:cs typeface="Arial" panose="020B0604020202020204" pitchFamily="34" charset="0"/>
              </a:rPr>
              <a:t>0.25</a:t>
            </a:r>
          </a:p>
        </p:txBody>
      </p:sp>
      <p:sp>
        <p:nvSpPr>
          <p:cNvPr id="48" name="TextBox 47">
            <a:extLst>
              <a:ext uri="{FF2B5EF4-FFF2-40B4-BE49-F238E27FC236}">
                <a16:creationId xmlns:a16="http://schemas.microsoft.com/office/drawing/2014/main" id="{8FBF1C53-E2A7-FB42-9815-4BDA0A9C3356}"/>
              </a:ext>
            </a:extLst>
          </p:cNvPr>
          <p:cNvSpPr txBox="1"/>
          <p:nvPr/>
        </p:nvSpPr>
        <p:spPr>
          <a:xfrm>
            <a:off x="2147820" y="3322648"/>
            <a:ext cx="246862" cy="153888"/>
          </a:xfrm>
          <a:prstGeom prst="rect">
            <a:avLst/>
          </a:prstGeom>
          <a:noFill/>
        </p:spPr>
        <p:txBody>
          <a:bodyPr wrap="none" lIns="0" tIns="0" rIns="0" bIns="0" rtlCol="0" anchor="ctr">
            <a:spAutoFit/>
          </a:bodyPr>
          <a:lstStyle/>
          <a:p>
            <a:pPr algn="r"/>
            <a:r>
              <a:rPr lang="en-GB" sz="1000" dirty="0">
                <a:latin typeface="Arial" panose="020B0604020202020204" pitchFamily="34" charset="0"/>
                <a:cs typeface="Arial" panose="020B0604020202020204" pitchFamily="34" charset="0"/>
              </a:rPr>
              <a:t>0.50</a:t>
            </a:r>
          </a:p>
        </p:txBody>
      </p:sp>
      <p:sp>
        <p:nvSpPr>
          <p:cNvPr id="49" name="TextBox 48">
            <a:extLst>
              <a:ext uri="{FF2B5EF4-FFF2-40B4-BE49-F238E27FC236}">
                <a16:creationId xmlns:a16="http://schemas.microsoft.com/office/drawing/2014/main" id="{E9300A06-D103-B34E-97AB-3A29AF9D5AEB}"/>
              </a:ext>
            </a:extLst>
          </p:cNvPr>
          <p:cNvSpPr txBox="1"/>
          <p:nvPr/>
        </p:nvSpPr>
        <p:spPr>
          <a:xfrm>
            <a:off x="2147820" y="2620048"/>
            <a:ext cx="246862" cy="153888"/>
          </a:xfrm>
          <a:prstGeom prst="rect">
            <a:avLst/>
          </a:prstGeom>
          <a:noFill/>
        </p:spPr>
        <p:txBody>
          <a:bodyPr wrap="none" lIns="0" tIns="0" rIns="0" bIns="0" rtlCol="0" anchor="ctr">
            <a:spAutoFit/>
          </a:bodyPr>
          <a:lstStyle/>
          <a:p>
            <a:pPr algn="r"/>
            <a:r>
              <a:rPr lang="en-GB" sz="1000" dirty="0">
                <a:latin typeface="Arial" panose="020B0604020202020204" pitchFamily="34" charset="0"/>
                <a:cs typeface="Arial" panose="020B0604020202020204" pitchFamily="34" charset="0"/>
              </a:rPr>
              <a:t>0.75</a:t>
            </a:r>
          </a:p>
        </p:txBody>
      </p:sp>
      <p:sp>
        <p:nvSpPr>
          <p:cNvPr id="50" name="TextBox 49">
            <a:extLst>
              <a:ext uri="{FF2B5EF4-FFF2-40B4-BE49-F238E27FC236}">
                <a16:creationId xmlns:a16="http://schemas.microsoft.com/office/drawing/2014/main" id="{07DB966B-B6C4-5240-879A-A86C6C4564F7}"/>
              </a:ext>
            </a:extLst>
          </p:cNvPr>
          <p:cNvSpPr txBox="1"/>
          <p:nvPr/>
        </p:nvSpPr>
        <p:spPr>
          <a:xfrm>
            <a:off x="2147819" y="1942603"/>
            <a:ext cx="246863" cy="1384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cs typeface="Arial" panose="020B0604020202020204" pitchFamily="34" charset="0"/>
              </a:rPr>
              <a:t>1.00</a:t>
            </a:r>
          </a:p>
        </p:txBody>
      </p:sp>
      <p:sp>
        <p:nvSpPr>
          <p:cNvPr id="51" name="TextBox 50">
            <a:extLst>
              <a:ext uri="{FF2B5EF4-FFF2-40B4-BE49-F238E27FC236}">
                <a16:creationId xmlns:a16="http://schemas.microsoft.com/office/drawing/2014/main" id="{1E876EBA-E93D-B24E-A78C-AD7A87A668A9}"/>
              </a:ext>
            </a:extLst>
          </p:cNvPr>
          <p:cNvSpPr txBox="1"/>
          <p:nvPr/>
        </p:nvSpPr>
        <p:spPr>
          <a:xfrm>
            <a:off x="1330507" y="5252113"/>
            <a:ext cx="894476" cy="415498"/>
          </a:xfrm>
          <a:prstGeom prst="rect">
            <a:avLst/>
          </a:prstGeom>
          <a:noFill/>
        </p:spPr>
        <p:txBody>
          <a:bodyPr wrap="none" lIns="0" tIns="0" rIns="0" bIns="0" rtlCol="0">
            <a:spAutoFit/>
          </a:bodyPr>
          <a:lstStyle/>
          <a:p>
            <a:pPr algn="r">
              <a:lnSpc>
                <a:spcPct val="90000"/>
              </a:lnSpc>
            </a:pPr>
            <a:r>
              <a:rPr lang="en-GB" sz="1000" b="1" dirty="0">
                <a:latin typeface="Arial" panose="020B0604020202020204" pitchFamily="34" charset="0"/>
                <a:cs typeface="Arial" panose="020B0604020202020204" pitchFamily="34" charset="0"/>
              </a:rPr>
              <a:t>Number at risk</a:t>
            </a:r>
          </a:p>
          <a:p>
            <a:pPr algn="r">
              <a:lnSpc>
                <a:spcPct val="90000"/>
              </a:lnSpc>
            </a:pPr>
            <a:r>
              <a:rPr lang="en-GB" sz="1000" b="1" dirty="0">
                <a:solidFill>
                  <a:schemeClr val="tx2"/>
                </a:solidFill>
                <a:latin typeface="Arial" panose="020B0604020202020204" pitchFamily="34" charset="0"/>
                <a:cs typeface="Arial" panose="020B0604020202020204" pitchFamily="34" charset="0"/>
              </a:rPr>
              <a:t>Durvalumab</a:t>
            </a:r>
          </a:p>
          <a:p>
            <a:pPr algn="r">
              <a:lnSpc>
                <a:spcPct val="90000"/>
              </a:lnSpc>
            </a:pPr>
            <a:r>
              <a:rPr lang="en-GB" sz="1000" b="1" dirty="0">
                <a:solidFill>
                  <a:schemeClr val="accent1"/>
                </a:solidFill>
                <a:latin typeface="Arial" panose="020B0604020202020204" pitchFamily="34" charset="0"/>
                <a:cs typeface="Arial" panose="020B0604020202020204" pitchFamily="34" charset="0"/>
              </a:rPr>
              <a:t>Sorafenib</a:t>
            </a:r>
          </a:p>
        </p:txBody>
      </p:sp>
      <p:sp>
        <p:nvSpPr>
          <p:cNvPr id="52" name="TextBox 51">
            <a:extLst>
              <a:ext uri="{FF2B5EF4-FFF2-40B4-BE49-F238E27FC236}">
                <a16:creationId xmlns:a16="http://schemas.microsoft.com/office/drawing/2014/main" id="{35604F4D-A6F7-CE4B-B461-67DAD5B24710}"/>
              </a:ext>
            </a:extLst>
          </p:cNvPr>
          <p:cNvSpPr txBox="1"/>
          <p:nvPr/>
        </p:nvSpPr>
        <p:spPr>
          <a:xfrm>
            <a:off x="3151201" y="5390612"/>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286</a:t>
            </a:r>
          </a:p>
          <a:p>
            <a:pPr algn="ctr">
              <a:lnSpc>
                <a:spcPct val="90000"/>
              </a:lnSpc>
            </a:pPr>
            <a:r>
              <a:rPr lang="en-GB" sz="1000" dirty="0">
                <a:latin typeface="Arial" panose="020B0604020202020204" pitchFamily="34" charset="0"/>
                <a:cs typeface="Arial" panose="020B0604020202020204" pitchFamily="34" charset="0"/>
              </a:rPr>
              <a:t>283</a:t>
            </a:r>
          </a:p>
        </p:txBody>
      </p:sp>
      <p:sp>
        <p:nvSpPr>
          <p:cNvPr id="53" name="TextBox 52">
            <a:extLst>
              <a:ext uri="{FF2B5EF4-FFF2-40B4-BE49-F238E27FC236}">
                <a16:creationId xmlns:a16="http://schemas.microsoft.com/office/drawing/2014/main" id="{59B71225-7404-434B-961A-EFAD14FDBD53}"/>
              </a:ext>
            </a:extLst>
          </p:cNvPr>
          <p:cNvSpPr txBox="1"/>
          <p:nvPr/>
        </p:nvSpPr>
        <p:spPr>
          <a:xfrm>
            <a:off x="3912218" y="5390612"/>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230</a:t>
            </a:r>
          </a:p>
          <a:p>
            <a:pPr algn="ctr">
              <a:lnSpc>
                <a:spcPct val="90000"/>
              </a:lnSpc>
            </a:pPr>
            <a:r>
              <a:rPr lang="en-GB" sz="1000" dirty="0">
                <a:latin typeface="Arial" panose="020B0604020202020204" pitchFamily="34" charset="0"/>
                <a:cs typeface="Arial" panose="020B0604020202020204" pitchFamily="34" charset="0"/>
              </a:rPr>
              <a:t>211</a:t>
            </a:r>
          </a:p>
        </p:txBody>
      </p:sp>
      <p:sp>
        <p:nvSpPr>
          <p:cNvPr id="54" name="TextBox 53">
            <a:extLst>
              <a:ext uri="{FF2B5EF4-FFF2-40B4-BE49-F238E27FC236}">
                <a16:creationId xmlns:a16="http://schemas.microsoft.com/office/drawing/2014/main" id="{12A46EC5-D48A-0348-BC12-3CFA36FD645E}"/>
              </a:ext>
            </a:extLst>
          </p:cNvPr>
          <p:cNvSpPr txBox="1"/>
          <p:nvPr/>
        </p:nvSpPr>
        <p:spPr>
          <a:xfrm>
            <a:off x="4685034" y="5390612"/>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183</a:t>
            </a:r>
          </a:p>
          <a:p>
            <a:pPr algn="ctr">
              <a:lnSpc>
                <a:spcPct val="90000"/>
              </a:lnSpc>
            </a:pPr>
            <a:r>
              <a:rPr lang="en-GB" sz="1000" dirty="0">
                <a:latin typeface="Arial" panose="020B0604020202020204" pitchFamily="34" charset="0"/>
                <a:cs typeface="Arial" panose="020B0604020202020204" pitchFamily="34" charset="0"/>
              </a:rPr>
              <a:t>155</a:t>
            </a:r>
          </a:p>
        </p:txBody>
      </p:sp>
      <p:sp>
        <p:nvSpPr>
          <p:cNvPr id="55" name="TextBox 54">
            <a:extLst>
              <a:ext uri="{FF2B5EF4-FFF2-40B4-BE49-F238E27FC236}">
                <a16:creationId xmlns:a16="http://schemas.microsoft.com/office/drawing/2014/main" id="{05C2C58D-D7F8-4E45-AFD9-2D326B638946}"/>
              </a:ext>
            </a:extLst>
          </p:cNvPr>
          <p:cNvSpPr txBox="1"/>
          <p:nvPr/>
        </p:nvSpPr>
        <p:spPr>
          <a:xfrm>
            <a:off x="5457850" y="5390612"/>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153</a:t>
            </a:r>
          </a:p>
          <a:p>
            <a:pPr algn="ctr">
              <a:lnSpc>
                <a:spcPct val="90000"/>
              </a:lnSpc>
            </a:pPr>
            <a:r>
              <a:rPr lang="en-GB" sz="1000" dirty="0">
                <a:latin typeface="Arial" panose="020B0604020202020204" pitchFamily="34" charset="0"/>
                <a:cs typeface="Arial" panose="020B0604020202020204" pitchFamily="34" charset="0"/>
              </a:rPr>
              <a:t>121</a:t>
            </a:r>
          </a:p>
        </p:txBody>
      </p:sp>
      <p:sp>
        <p:nvSpPr>
          <p:cNvPr id="56" name="TextBox 55">
            <a:extLst>
              <a:ext uri="{FF2B5EF4-FFF2-40B4-BE49-F238E27FC236}">
                <a16:creationId xmlns:a16="http://schemas.microsoft.com/office/drawing/2014/main" id="{ECD65F90-2F79-6145-97DB-E7B300149F57}"/>
              </a:ext>
            </a:extLst>
          </p:cNvPr>
          <p:cNvSpPr txBox="1"/>
          <p:nvPr/>
        </p:nvSpPr>
        <p:spPr>
          <a:xfrm>
            <a:off x="6212837" y="5390612"/>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87</a:t>
            </a:r>
          </a:p>
          <a:p>
            <a:pPr algn="ctr">
              <a:lnSpc>
                <a:spcPct val="90000"/>
              </a:lnSpc>
            </a:pPr>
            <a:r>
              <a:rPr lang="en-GB" sz="1000" dirty="0">
                <a:latin typeface="Arial" panose="020B0604020202020204" pitchFamily="34" charset="0"/>
                <a:cs typeface="Arial" panose="020B0604020202020204" pitchFamily="34" charset="0"/>
              </a:rPr>
              <a:t>62</a:t>
            </a:r>
          </a:p>
        </p:txBody>
      </p:sp>
      <p:sp>
        <p:nvSpPr>
          <p:cNvPr id="57" name="TextBox 56">
            <a:extLst>
              <a:ext uri="{FF2B5EF4-FFF2-40B4-BE49-F238E27FC236}">
                <a16:creationId xmlns:a16="http://schemas.microsoft.com/office/drawing/2014/main" id="{CFB039F9-45DE-4546-A69C-DF6B7BEC9053}"/>
              </a:ext>
            </a:extLst>
          </p:cNvPr>
          <p:cNvSpPr txBox="1"/>
          <p:nvPr/>
        </p:nvSpPr>
        <p:spPr>
          <a:xfrm>
            <a:off x="6962055" y="5390612"/>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27</a:t>
            </a:r>
          </a:p>
          <a:p>
            <a:pPr algn="ctr">
              <a:lnSpc>
                <a:spcPct val="90000"/>
              </a:lnSpc>
            </a:pPr>
            <a:r>
              <a:rPr lang="en-GB" sz="1000" dirty="0">
                <a:latin typeface="Arial" panose="020B0604020202020204" pitchFamily="34" charset="0"/>
                <a:cs typeface="Arial" panose="020B0604020202020204" pitchFamily="34" charset="0"/>
              </a:rPr>
              <a:t>21</a:t>
            </a:r>
          </a:p>
        </p:txBody>
      </p:sp>
      <p:sp>
        <p:nvSpPr>
          <p:cNvPr id="58" name="TextBox 57">
            <a:extLst>
              <a:ext uri="{FF2B5EF4-FFF2-40B4-BE49-F238E27FC236}">
                <a16:creationId xmlns:a16="http://schemas.microsoft.com/office/drawing/2014/main" id="{F1B43075-CE4A-2444-B100-41017A02D125}"/>
              </a:ext>
            </a:extLst>
          </p:cNvPr>
          <p:cNvSpPr txBox="1"/>
          <p:nvPr/>
        </p:nvSpPr>
        <p:spPr>
          <a:xfrm>
            <a:off x="7746539" y="5390612"/>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6</a:t>
            </a:r>
          </a:p>
          <a:p>
            <a:pPr algn="ctr">
              <a:lnSpc>
                <a:spcPct val="90000"/>
              </a:lnSpc>
            </a:pPr>
            <a:r>
              <a:rPr lang="en-GB" sz="1000" dirty="0">
                <a:latin typeface="Arial" panose="020B0604020202020204" pitchFamily="34" charset="0"/>
                <a:cs typeface="Arial" panose="020B0604020202020204" pitchFamily="34" charset="0"/>
              </a:rPr>
              <a:t>1</a:t>
            </a:r>
          </a:p>
        </p:txBody>
      </p:sp>
      <p:sp>
        <p:nvSpPr>
          <p:cNvPr id="59" name="TextBox 58">
            <a:extLst>
              <a:ext uri="{FF2B5EF4-FFF2-40B4-BE49-F238E27FC236}">
                <a16:creationId xmlns:a16="http://schemas.microsoft.com/office/drawing/2014/main" id="{0C2F546B-7032-5D44-889C-99E1343771F8}"/>
              </a:ext>
            </a:extLst>
          </p:cNvPr>
          <p:cNvSpPr txBox="1"/>
          <p:nvPr/>
        </p:nvSpPr>
        <p:spPr>
          <a:xfrm>
            <a:off x="8483958" y="5390612"/>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cs typeface="Arial" panose="020B0604020202020204" pitchFamily="34" charset="0"/>
              </a:rPr>
              <a:t>0</a:t>
            </a:r>
          </a:p>
          <a:p>
            <a:pPr algn="ctr">
              <a:lnSpc>
                <a:spcPct val="90000"/>
              </a:lnSpc>
            </a:pPr>
            <a:r>
              <a:rPr lang="en-GB" sz="1000" dirty="0">
                <a:latin typeface="Arial" panose="020B0604020202020204" pitchFamily="34" charset="0"/>
                <a:cs typeface="Arial" panose="020B0604020202020204" pitchFamily="34" charset="0"/>
              </a:rPr>
              <a:t>0</a:t>
            </a:r>
          </a:p>
        </p:txBody>
      </p:sp>
      <p:sp>
        <p:nvSpPr>
          <p:cNvPr id="4" name="Content Placeholder 10">
            <a:extLst>
              <a:ext uri="{FF2B5EF4-FFF2-40B4-BE49-F238E27FC236}">
                <a16:creationId xmlns:a16="http://schemas.microsoft.com/office/drawing/2014/main" id="{3AD3A4DE-2299-F91A-0407-60832014C60D}"/>
              </a:ext>
            </a:extLst>
          </p:cNvPr>
          <p:cNvSpPr txBox="1">
            <a:spLocks/>
          </p:cNvSpPr>
          <p:nvPr/>
        </p:nvSpPr>
        <p:spPr>
          <a:xfrm>
            <a:off x="620183" y="6285359"/>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Figure adapted from </a:t>
            </a:r>
            <a:r>
              <a:rPr lang="es-ES" dirty="0"/>
              <a:t>Abou-Alfa GK, et al. 2022</a:t>
            </a:r>
            <a:br>
              <a:rPr lang="en-GB" dirty="0"/>
            </a:br>
            <a:r>
              <a:rPr lang="en-US" dirty="0"/>
              <a:t>CI, confidence interval; HCC, hepatocellular carcinoma; HR, hazard ratio; IO, immunotherapy; OS, overall survival</a:t>
            </a:r>
          </a:p>
          <a:p>
            <a:r>
              <a:rPr lang="en-US" dirty="0"/>
              <a:t>Abou-Alfa GK, et al. J Clin Oncol. 2022;4 suppl:379</a:t>
            </a:r>
          </a:p>
        </p:txBody>
      </p:sp>
    </p:spTree>
    <p:extLst>
      <p:ext uri="{BB962C8B-B14F-4D97-AF65-F5344CB8AC3E}">
        <p14:creationId xmlns:p14="http://schemas.microsoft.com/office/powerpoint/2010/main" val="27857806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5960F2-C89B-92FC-41FA-3E47116D6440}"/>
              </a:ext>
            </a:extLst>
          </p:cNvPr>
          <p:cNvSpPr/>
          <p:nvPr/>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95339659-F552-6D48-B53C-D37E3E696FAD}"/>
              </a:ext>
            </a:extLst>
          </p:cNvPr>
          <p:cNvSpPr>
            <a:spLocks noGrp="1"/>
          </p:cNvSpPr>
          <p:nvPr>
            <p:ph type="title"/>
          </p:nvPr>
        </p:nvSpPr>
        <p:spPr/>
        <p:txBody>
          <a:bodyPr/>
          <a:lstStyle/>
          <a:p>
            <a:r>
              <a:rPr lang="en-GB" dirty="0"/>
              <a:t>1</a:t>
            </a:r>
            <a:r>
              <a:rPr lang="en-GB" baseline="30000" dirty="0"/>
              <a:t>st</a:t>
            </a:r>
            <a:r>
              <a:rPr lang="en-GB" dirty="0"/>
              <a:t> line io-based combination treatments:</a:t>
            </a:r>
            <a:br>
              <a:rPr lang="en-GB" dirty="0"/>
            </a:br>
            <a:r>
              <a:rPr lang="en-GB" dirty="0"/>
              <a:t>Efficacy and safety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2" name="Content Placeholder 10">
            <a:extLst>
              <a:ext uri="{FF2B5EF4-FFF2-40B4-BE49-F238E27FC236}">
                <a16:creationId xmlns:a16="http://schemas.microsoft.com/office/drawing/2014/main" id="{61274FB2-BF78-D9EB-DC95-5FFA52C8A4C7}"/>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IO, immunotherapy</a:t>
            </a:r>
          </a:p>
        </p:txBody>
      </p:sp>
    </p:spTree>
    <p:extLst>
      <p:ext uri="{BB962C8B-B14F-4D97-AF65-F5344CB8AC3E}">
        <p14:creationId xmlns:p14="http://schemas.microsoft.com/office/powerpoint/2010/main" val="33964471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Atezolizumab + bevacizumab</a:t>
            </a:r>
            <a:br>
              <a:rPr lang="en-GB" dirty="0"/>
            </a:br>
            <a:r>
              <a:rPr lang="en-GB" sz="2000" dirty="0">
                <a:solidFill>
                  <a:schemeClr val="accent1"/>
                </a:solidFill>
              </a:rPr>
              <a:t>immune checkpoint inhibitor (anti-Pd-l1) + anti-</a:t>
            </a:r>
            <a:r>
              <a:rPr lang="en-GB" sz="2000" dirty="0" err="1">
                <a:solidFill>
                  <a:schemeClr val="accent1"/>
                </a:solidFill>
              </a:rPr>
              <a:t>VEGf</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2" name="Content Placeholder 1">
            <a:extLst>
              <a:ext uri="{FF2B5EF4-FFF2-40B4-BE49-F238E27FC236}">
                <a16:creationId xmlns:a16="http://schemas.microsoft.com/office/drawing/2014/main" id="{492DBFFE-7D27-B94D-BC83-9EBAC2298324}"/>
              </a:ext>
            </a:extLst>
          </p:cNvPr>
          <p:cNvSpPr>
            <a:spLocks noGrp="1"/>
          </p:cNvSpPr>
          <p:nvPr>
            <p:ph sz="quarter" idx="15"/>
          </p:nvPr>
        </p:nvSpPr>
        <p:spPr>
          <a:xfrm>
            <a:off x="620183" y="6390215"/>
            <a:ext cx="10180339" cy="365125"/>
          </a:xfrm>
          <a:noFill/>
        </p:spPr>
        <p:txBody>
          <a:bodyPr anchor="b" anchorCtr="0"/>
          <a:lstStyle/>
          <a:p>
            <a:r>
              <a:rPr lang="en-GB" dirty="0"/>
              <a:t>DC, dendritic cell; PD-L1, programmed death-ligand 1; TC, </a:t>
            </a:r>
            <a:r>
              <a:rPr lang="en-GB"/>
              <a:t>T cell; </a:t>
            </a:r>
            <a:r>
              <a:rPr lang="en-GB" dirty="0"/>
              <a:t>T</a:t>
            </a:r>
            <a:r>
              <a:rPr lang="en-GB" baseline="-25000" dirty="0"/>
              <a:t>reg</a:t>
            </a:r>
            <a:r>
              <a:rPr lang="en-GB" dirty="0"/>
              <a:t>, regulatory T cell; VEGF, vascular endothelial growth factor</a:t>
            </a:r>
          </a:p>
          <a:p>
            <a:r>
              <a:rPr lang="en-GB" dirty="0"/>
              <a:t>1. Chen DS, Mellman I. Immunity. 2013;39:1-10; 2. Hegde PS, et al. Semin Cancer Biol. 2018;52:117-24; 3. Wallin JJ, et al. Nat Commun. 2016;7:12624; 4. Goel S, et al. Physiol Rev. 2011;91:1071-121; 5. Motz GT, et al. Nat Med. 2014;20:607-15; 6. Hodi FS, et al. Cancer Immunol Res. 2014;2:632-42; 7. Gabrilovich DI, Nagaraj S. Nat Rev Immunol. 2009;9:162-74; 8. Roland CL, et al. PLoS One. 2009;4:e7669; 9. Facciabene A, et al. Nature. 2011;13;475:226-30; 10. Voron T, et al. J Exp Med. 2015;212:139-48; 11. Gabrilovich DI, et al. Nat Med. 1996;2:1096-103; 12. Oyama T, et al. J Immunol. 1998;160:1224-32</a:t>
            </a:r>
          </a:p>
        </p:txBody>
      </p:sp>
      <p:sp>
        <p:nvSpPr>
          <p:cNvPr id="6" name="Content Placeholder 1">
            <a:extLst>
              <a:ext uri="{FF2B5EF4-FFF2-40B4-BE49-F238E27FC236}">
                <a16:creationId xmlns:a16="http://schemas.microsoft.com/office/drawing/2014/main" id="{7243A0D3-8A43-F56C-6A88-81BA2BBDABA1}"/>
              </a:ext>
            </a:extLst>
          </p:cNvPr>
          <p:cNvSpPr txBox="1">
            <a:spLocks/>
          </p:cNvSpPr>
          <p:nvPr/>
        </p:nvSpPr>
        <p:spPr>
          <a:xfrm>
            <a:off x="8446042" y="1327407"/>
            <a:ext cx="3390137" cy="4318384"/>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41194" indent="-241194"/>
            <a:r>
              <a:rPr lang="en-GB" sz="1600" dirty="0"/>
              <a:t>Bevacizumab (anti-VEGF) is an antiangiogenic agent with additional immunomodulatory effects</a:t>
            </a:r>
          </a:p>
          <a:p>
            <a:pPr marL="241194" indent="-241194"/>
            <a:r>
              <a:rPr lang="en-GB" sz="1600" dirty="0"/>
              <a:t>In </a:t>
            </a:r>
            <a:r>
              <a:rPr lang="en-GB" sz="1600" dirty="0">
                <a:solidFill>
                  <a:schemeClr val="tx2"/>
                </a:solidFill>
              </a:rPr>
              <a:t>combination, bevacizumab may enhance the efficacy of atezolizumab by reversing </a:t>
            </a:r>
            <a:r>
              <a:rPr lang="en-GB" sz="1600" dirty="0"/>
              <a:t>VEGF-mediated immunosuppression to promote anticancer T-cell activity</a:t>
            </a:r>
          </a:p>
        </p:txBody>
      </p:sp>
      <p:pic>
        <p:nvPicPr>
          <p:cNvPr id="8" name="Picture 7">
            <a:extLst>
              <a:ext uri="{FF2B5EF4-FFF2-40B4-BE49-F238E27FC236}">
                <a16:creationId xmlns:a16="http://schemas.microsoft.com/office/drawing/2014/main" id="{D29E8716-4212-596A-EFC4-C95EF6D5E9FE}"/>
              </a:ext>
            </a:extLst>
          </p:cNvPr>
          <p:cNvPicPr>
            <a:picLocks noChangeAspect="1"/>
          </p:cNvPicPr>
          <p:nvPr/>
        </p:nvPicPr>
        <p:blipFill>
          <a:blip r:embed="rId3">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rcRect/>
          <a:stretch/>
        </p:blipFill>
        <p:spPr>
          <a:xfrm>
            <a:off x="1806677" y="1124744"/>
            <a:ext cx="4274296" cy="4244885"/>
          </a:xfrm>
          <a:prstGeom prst="rect">
            <a:avLst/>
          </a:prstGeom>
          <a:effectLst/>
        </p:spPr>
      </p:pic>
      <p:graphicFrame>
        <p:nvGraphicFramePr>
          <p:cNvPr id="9" name="Table 8">
            <a:extLst>
              <a:ext uri="{FF2B5EF4-FFF2-40B4-BE49-F238E27FC236}">
                <a16:creationId xmlns:a16="http://schemas.microsoft.com/office/drawing/2014/main" id="{9F6E3F6B-EEC7-0EB2-5003-DB31FE61CF03}"/>
              </a:ext>
            </a:extLst>
          </p:cNvPr>
          <p:cNvGraphicFramePr>
            <a:graphicFrameLocks noGrp="1"/>
          </p:cNvGraphicFramePr>
          <p:nvPr>
            <p:extLst>
              <p:ext uri="{D42A27DB-BD31-4B8C-83A1-F6EECF244321}">
                <p14:modId xmlns:p14="http://schemas.microsoft.com/office/powerpoint/2010/main" val="3727047348"/>
              </p:ext>
            </p:extLst>
          </p:nvPr>
        </p:nvGraphicFramePr>
        <p:xfrm>
          <a:off x="107496" y="1327407"/>
          <a:ext cx="2243328" cy="700995"/>
        </p:xfrm>
        <a:graphic>
          <a:graphicData uri="http://schemas.openxmlformats.org/drawingml/2006/table">
            <a:tbl>
              <a:tblPr firstRow="1" bandRow="1">
                <a:tableStyleId>{2D5ABB26-0587-4C30-8999-92F81FD0307C}</a:tableStyleId>
              </a:tblPr>
              <a:tblGrid>
                <a:gridCol w="2243328">
                  <a:extLst>
                    <a:ext uri="{9D8B030D-6E8A-4147-A177-3AD203B41FA5}">
                      <a16:colId xmlns:a16="http://schemas.microsoft.com/office/drawing/2014/main" val="3028327240"/>
                    </a:ext>
                  </a:extLst>
                </a:gridCol>
              </a:tblGrid>
              <a:tr h="243840">
                <a:tc>
                  <a:txBody>
                    <a:bodyPr/>
                    <a:lstStyle/>
                    <a:p>
                      <a:pPr algn="r"/>
                      <a:r>
                        <a:rPr lang="en-US" sz="1600" b="1" dirty="0">
                          <a:solidFill>
                            <a:schemeClr val="accent1"/>
                          </a:solidFill>
                          <a:latin typeface="Arial" panose="020B0604020202020204" pitchFamily="34" charset="0"/>
                          <a:cs typeface="Arial" panose="020B0604020202020204" pitchFamily="34" charset="0"/>
                        </a:rPr>
                        <a:t>Atezolizumab</a:t>
                      </a:r>
                      <a:endParaRPr lang="en-US" sz="1900" b="1" dirty="0">
                        <a:solidFill>
                          <a:schemeClr val="accent1"/>
                        </a:solidFill>
                        <a:latin typeface="Arial" panose="020B0604020202020204" pitchFamily="34" charset="0"/>
                        <a:cs typeface="Arial" panose="020B0604020202020204" pitchFamily="34" charset="0"/>
                      </a:endParaRPr>
                    </a:p>
                  </a:txBody>
                  <a:tcPr marL="91461" marR="91461" marT="0" marB="0"/>
                </a:tc>
                <a:extLst>
                  <a:ext uri="{0D108BD9-81ED-4DB2-BD59-A6C34878D82A}">
                    <a16:rowId xmlns:a16="http://schemas.microsoft.com/office/drawing/2014/main" val="454831840"/>
                  </a:ext>
                </a:extLst>
              </a:tr>
              <a:tr h="457155">
                <a:tc>
                  <a:txBody>
                    <a:bodyPr/>
                    <a:lstStyle/>
                    <a:p>
                      <a:pPr algn="r"/>
                      <a:r>
                        <a:rPr lang="en-US" sz="1200" dirty="0">
                          <a:latin typeface="Arial" panose="020B0604020202020204" pitchFamily="34" charset="0"/>
                          <a:cs typeface="Arial" panose="020B0604020202020204" pitchFamily="34" charset="0"/>
                        </a:rPr>
                        <a:t>Promotes T-cell activation by allowing B7.1 co-stimulation</a:t>
                      </a:r>
                      <a:r>
                        <a:rPr lang="en-US" sz="1200" baseline="30000" dirty="0">
                          <a:latin typeface="Arial" panose="020B0604020202020204" pitchFamily="34" charset="0"/>
                          <a:cs typeface="Arial" panose="020B0604020202020204" pitchFamily="34" charset="0"/>
                        </a:rPr>
                        <a:t>1</a:t>
                      </a:r>
                    </a:p>
                  </a:txBody>
                  <a:tcPr marL="0" marR="91461" marT="45697" marB="45697"/>
                </a:tc>
                <a:extLst>
                  <a:ext uri="{0D108BD9-81ED-4DB2-BD59-A6C34878D82A}">
                    <a16:rowId xmlns:a16="http://schemas.microsoft.com/office/drawing/2014/main" val="343998565"/>
                  </a:ext>
                </a:extLst>
              </a:tr>
            </a:tbl>
          </a:graphicData>
        </a:graphic>
      </p:graphicFrame>
      <p:graphicFrame>
        <p:nvGraphicFramePr>
          <p:cNvPr id="10" name="Table 9">
            <a:extLst>
              <a:ext uri="{FF2B5EF4-FFF2-40B4-BE49-F238E27FC236}">
                <a16:creationId xmlns:a16="http://schemas.microsoft.com/office/drawing/2014/main" id="{24C5BEF1-D240-D362-BC41-E95387A83ED5}"/>
              </a:ext>
            </a:extLst>
          </p:cNvPr>
          <p:cNvGraphicFramePr>
            <a:graphicFrameLocks noGrp="1"/>
          </p:cNvGraphicFramePr>
          <p:nvPr>
            <p:extLst>
              <p:ext uri="{D42A27DB-BD31-4B8C-83A1-F6EECF244321}">
                <p14:modId xmlns:p14="http://schemas.microsoft.com/office/powerpoint/2010/main" val="4084968536"/>
              </p:ext>
            </p:extLst>
          </p:nvPr>
        </p:nvGraphicFramePr>
        <p:xfrm>
          <a:off x="209091" y="4579457"/>
          <a:ext cx="2243328" cy="557567"/>
        </p:xfrm>
        <a:graphic>
          <a:graphicData uri="http://schemas.openxmlformats.org/drawingml/2006/table">
            <a:tbl>
              <a:tblPr firstRow="1" bandRow="1">
                <a:tableStyleId>{2D5ABB26-0587-4C30-8999-92F81FD0307C}</a:tableStyleId>
              </a:tblPr>
              <a:tblGrid>
                <a:gridCol w="2243328">
                  <a:extLst>
                    <a:ext uri="{9D8B030D-6E8A-4147-A177-3AD203B41FA5}">
                      <a16:colId xmlns:a16="http://schemas.microsoft.com/office/drawing/2014/main" val="3028327240"/>
                    </a:ext>
                  </a:extLst>
                </a:gridCol>
              </a:tblGrid>
              <a:tr h="243840">
                <a:tc>
                  <a:txBody>
                    <a:bodyPr/>
                    <a:lstStyle/>
                    <a:p>
                      <a:pPr algn="r"/>
                      <a:r>
                        <a:rPr lang="en-US" sz="1600" b="1" dirty="0">
                          <a:solidFill>
                            <a:schemeClr val="accent1"/>
                          </a:solidFill>
                          <a:latin typeface="Arial" panose="020B0604020202020204" pitchFamily="34" charset="0"/>
                          <a:cs typeface="Arial" panose="020B0604020202020204" pitchFamily="34" charset="0"/>
                        </a:rPr>
                        <a:t>Bevacizumab</a:t>
                      </a:r>
                      <a:endParaRPr lang="en-US" sz="1900" b="1" dirty="0">
                        <a:solidFill>
                          <a:schemeClr val="accent1"/>
                        </a:solidFill>
                        <a:latin typeface="Arial" panose="020B0604020202020204" pitchFamily="34" charset="0"/>
                        <a:cs typeface="Arial" panose="020B0604020202020204" pitchFamily="34" charset="0"/>
                      </a:endParaRPr>
                    </a:p>
                  </a:txBody>
                  <a:tcPr marL="91461" marR="91461" marT="0" marB="0"/>
                </a:tc>
                <a:extLst>
                  <a:ext uri="{0D108BD9-81ED-4DB2-BD59-A6C34878D82A}">
                    <a16:rowId xmlns:a16="http://schemas.microsoft.com/office/drawing/2014/main" val="454831840"/>
                  </a:ext>
                </a:extLst>
              </a:tr>
              <a:tr h="313727">
                <a:tc>
                  <a:txBody>
                    <a:bodyPr/>
                    <a:lstStyle/>
                    <a:p>
                      <a:pPr algn="r"/>
                      <a:r>
                        <a:rPr lang="en-US" sz="1200" dirty="0">
                          <a:latin typeface="Arial" panose="020B0604020202020204" pitchFamily="34" charset="0"/>
                          <a:cs typeface="Arial" panose="020B0604020202020204" pitchFamily="34" charset="0"/>
                        </a:rPr>
                        <a:t>Promotes DC maturation</a:t>
                      </a:r>
                      <a:r>
                        <a:rPr lang="en-US" sz="1200" baseline="30000" dirty="0">
                          <a:latin typeface="Arial" panose="020B0604020202020204" pitchFamily="34" charset="0"/>
                          <a:cs typeface="Arial" panose="020B0604020202020204" pitchFamily="34" charset="0"/>
                        </a:rPr>
                        <a:t>2,11,12</a:t>
                      </a:r>
                    </a:p>
                  </a:txBody>
                  <a:tcPr marL="0" marR="91461" marT="45712" marB="45712"/>
                </a:tc>
                <a:extLst>
                  <a:ext uri="{0D108BD9-81ED-4DB2-BD59-A6C34878D82A}">
                    <a16:rowId xmlns:a16="http://schemas.microsoft.com/office/drawing/2014/main" val="343998565"/>
                  </a:ext>
                </a:extLst>
              </a:tr>
            </a:tbl>
          </a:graphicData>
        </a:graphic>
      </p:graphicFrame>
      <p:graphicFrame>
        <p:nvGraphicFramePr>
          <p:cNvPr id="12" name="Table 11">
            <a:extLst>
              <a:ext uri="{FF2B5EF4-FFF2-40B4-BE49-F238E27FC236}">
                <a16:creationId xmlns:a16="http://schemas.microsoft.com/office/drawing/2014/main" id="{7E450DBA-791F-4532-A9CB-37CF4638359C}"/>
              </a:ext>
            </a:extLst>
          </p:cNvPr>
          <p:cNvGraphicFramePr>
            <a:graphicFrameLocks noGrp="1"/>
          </p:cNvGraphicFramePr>
          <p:nvPr>
            <p:extLst>
              <p:ext uri="{D42A27DB-BD31-4B8C-83A1-F6EECF244321}">
                <p14:modId xmlns:p14="http://schemas.microsoft.com/office/powerpoint/2010/main" val="752529262"/>
              </p:ext>
            </p:extLst>
          </p:nvPr>
        </p:nvGraphicFramePr>
        <p:xfrm>
          <a:off x="6118768" y="2131933"/>
          <a:ext cx="2327275" cy="883875"/>
        </p:xfrm>
        <a:graphic>
          <a:graphicData uri="http://schemas.openxmlformats.org/drawingml/2006/table">
            <a:tbl>
              <a:tblPr firstRow="1" bandRow="1">
                <a:tableStyleId>{2D5ABB26-0587-4C30-8999-92F81FD0307C}</a:tableStyleId>
              </a:tblPr>
              <a:tblGrid>
                <a:gridCol w="2327275">
                  <a:extLst>
                    <a:ext uri="{9D8B030D-6E8A-4147-A177-3AD203B41FA5}">
                      <a16:colId xmlns:a16="http://schemas.microsoft.com/office/drawing/2014/main" val="3028327240"/>
                    </a:ext>
                  </a:extLst>
                </a:gridCol>
              </a:tblGrid>
              <a:tr h="243840">
                <a:tc>
                  <a:txBody>
                    <a:bodyPr/>
                    <a:lstStyle/>
                    <a:p>
                      <a:pPr algn="l"/>
                      <a:r>
                        <a:rPr lang="en-US" sz="1600" b="1" dirty="0">
                          <a:solidFill>
                            <a:schemeClr val="accent1"/>
                          </a:solidFill>
                          <a:latin typeface="Arial" panose="020B0604020202020204" pitchFamily="34" charset="0"/>
                          <a:cs typeface="Arial" panose="020B0604020202020204" pitchFamily="34" charset="0"/>
                        </a:rPr>
                        <a:t>Bevacizumab</a:t>
                      </a:r>
                      <a:endParaRPr lang="en-US" sz="1900" b="1" dirty="0">
                        <a:solidFill>
                          <a:schemeClr val="accent1"/>
                        </a:solidFill>
                        <a:latin typeface="Arial" panose="020B0604020202020204" pitchFamily="34" charset="0"/>
                        <a:cs typeface="Arial" panose="020B0604020202020204" pitchFamily="34" charset="0"/>
                      </a:endParaRPr>
                    </a:p>
                  </a:txBody>
                  <a:tcPr marL="91461" marR="91461" marT="0" marB="0"/>
                </a:tc>
                <a:extLst>
                  <a:ext uri="{0D108BD9-81ED-4DB2-BD59-A6C34878D82A}">
                    <a16:rowId xmlns:a16="http://schemas.microsoft.com/office/drawing/2014/main" val="454831840"/>
                  </a:ext>
                </a:extLst>
              </a:tr>
              <a:tr h="640035">
                <a:tc>
                  <a:txBody>
                    <a:bodyPr/>
                    <a:lstStyle/>
                    <a:p>
                      <a:pPr algn="l"/>
                      <a:r>
                        <a:rPr lang="en-GB" sz="1200" noProof="0" dirty="0">
                          <a:latin typeface="Arial" panose="020B0604020202020204" pitchFamily="34" charset="0"/>
                          <a:cs typeface="Arial" panose="020B0604020202020204" pitchFamily="34" charset="0"/>
                        </a:rPr>
                        <a:t>Normalises tumour vasculature, increasing T-cell infiltration</a:t>
                      </a:r>
                      <a:r>
                        <a:rPr lang="en-GB" sz="1200" baseline="30000" noProof="0" dirty="0">
                          <a:latin typeface="Arial" panose="020B0604020202020204" pitchFamily="34" charset="0"/>
                          <a:cs typeface="Arial" panose="020B0604020202020204" pitchFamily="34" charset="0"/>
                        </a:rPr>
                        <a:t>2-6</a:t>
                      </a:r>
                    </a:p>
                  </a:txBody>
                  <a:tcPr marL="91461" marR="91461" marT="45697" marB="45697"/>
                </a:tc>
                <a:extLst>
                  <a:ext uri="{0D108BD9-81ED-4DB2-BD59-A6C34878D82A}">
                    <a16:rowId xmlns:a16="http://schemas.microsoft.com/office/drawing/2014/main" val="343998565"/>
                  </a:ext>
                </a:extLst>
              </a:tr>
            </a:tbl>
          </a:graphicData>
        </a:graphic>
      </p:graphicFrame>
      <p:graphicFrame>
        <p:nvGraphicFramePr>
          <p:cNvPr id="13" name="Table 12">
            <a:extLst>
              <a:ext uri="{FF2B5EF4-FFF2-40B4-BE49-F238E27FC236}">
                <a16:creationId xmlns:a16="http://schemas.microsoft.com/office/drawing/2014/main" id="{F74665F0-7492-C7C8-2134-0144D8474031}"/>
              </a:ext>
            </a:extLst>
          </p:cNvPr>
          <p:cNvGraphicFramePr>
            <a:graphicFrameLocks noGrp="1"/>
          </p:cNvGraphicFramePr>
          <p:nvPr>
            <p:extLst>
              <p:ext uri="{D42A27DB-BD31-4B8C-83A1-F6EECF244321}">
                <p14:modId xmlns:p14="http://schemas.microsoft.com/office/powerpoint/2010/main" val="862752715"/>
              </p:ext>
            </p:extLst>
          </p:nvPr>
        </p:nvGraphicFramePr>
        <p:xfrm>
          <a:off x="6139256" y="3450509"/>
          <a:ext cx="2325688" cy="1066838"/>
        </p:xfrm>
        <a:graphic>
          <a:graphicData uri="http://schemas.openxmlformats.org/drawingml/2006/table">
            <a:tbl>
              <a:tblPr firstRow="1" bandRow="1">
                <a:tableStyleId>{2D5ABB26-0587-4C30-8999-92F81FD0307C}</a:tableStyleId>
              </a:tblPr>
              <a:tblGrid>
                <a:gridCol w="2325688">
                  <a:extLst>
                    <a:ext uri="{9D8B030D-6E8A-4147-A177-3AD203B41FA5}">
                      <a16:colId xmlns:a16="http://schemas.microsoft.com/office/drawing/2014/main" val="3028327240"/>
                    </a:ext>
                  </a:extLst>
                </a:gridCol>
              </a:tblGrid>
              <a:tr h="243840">
                <a:tc>
                  <a:txBody>
                    <a:bodyPr/>
                    <a:lstStyle/>
                    <a:p>
                      <a:pPr algn="l"/>
                      <a:r>
                        <a:rPr lang="en-US" sz="1600" b="1" dirty="0">
                          <a:solidFill>
                            <a:schemeClr val="accent1"/>
                          </a:solidFill>
                          <a:latin typeface="Arial" panose="020B0604020202020204" pitchFamily="34" charset="0"/>
                          <a:cs typeface="Arial" panose="020B0604020202020204" pitchFamily="34" charset="0"/>
                        </a:rPr>
                        <a:t>Bevacizumab</a:t>
                      </a:r>
                    </a:p>
                  </a:txBody>
                  <a:tcPr marL="91399" marR="91399" marT="0" marB="0"/>
                </a:tc>
                <a:extLst>
                  <a:ext uri="{0D108BD9-81ED-4DB2-BD59-A6C34878D82A}">
                    <a16:rowId xmlns:a16="http://schemas.microsoft.com/office/drawing/2014/main" val="454831840"/>
                  </a:ext>
                </a:extLst>
              </a:tr>
              <a:tr h="640119">
                <a:tc>
                  <a:txBody>
                    <a:bodyPr/>
                    <a:lstStyle/>
                    <a:p>
                      <a:pPr algn="l"/>
                      <a:r>
                        <a:rPr lang="en-US" sz="1200" dirty="0">
                          <a:latin typeface="Arial" panose="020B0604020202020204" pitchFamily="34" charset="0"/>
                          <a:cs typeface="Arial" panose="020B0604020202020204" pitchFamily="34" charset="0"/>
                        </a:rPr>
                        <a:t>Decreases the activity of immunosuppressive cells (myeloid-derived suppressor cells and T</a:t>
                      </a:r>
                      <a:r>
                        <a:rPr lang="en-US" sz="1200" baseline="-25000" dirty="0">
                          <a:latin typeface="Arial" panose="020B0604020202020204" pitchFamily="34" charset="0"/>
                          <a:cs typeface="Arial" panose="020B0604020202020204" pitchFamily="34" charset="0"/>
                        </a:rPr>
                        <a:t>regs</a:t>
                      </a:r>
                      <a:r>
                        <a:rPr lang="en-US" sz="1200" dirty="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2,3,7-10</a:t>
                      </a:r>
                    </a:p>
                  </a:txBody>
                  <a:tcPr marL="91399" marR="91399" marT="45739" marB="45739"/>
                </a:tc>
                <a:extLst>
                  <a:ext uri="{0D108BD9-81ED-4DB2-BD59-A6C34878D82A}">
                    <a16:rowId xmlns:a16="http://schemas.microsoft.com/office/drawing/2014/main" val="343998565"/>
                  </a:ext>
                </a:extLst>
              </a:tr>
            </a:tbl>
          </a:graphicData>
        </a:graphic>
      </p:graphicFrame>
      <p:graphicFrame>
        <p:nvGraphicFramePr>
          <p:cNvPr id="14" name="Table 13">
            <a:extLst>
              <a:ext uri="{FF2B5EF4-FFF2-40B4-BE49-F238E27FC236}">
                <a16:creationId xmlns:a16="http://schemas.microsoft.com/office/drawing/2014/main" id="{E851B782-0E12-CC74-08D5-7AC72F218788}"/>
              </a:ext>
            </a:extLst>
          </p:cNvPr>
          <p:cNvGraphicFramePr>
            <a:graphicFrameLocks noGrp="1"/>
          </p:cNvGraphicFramePr>
          <p:nvPr>
            <p:extLst>
              <p:ext uri="{D42A27DB-BD31-4B8C-83A1-F6EECF244321}">
                <p14:modId xmlns:p14="http://schemas.microsoft.com/office/powerpoint/2010/main" val="4143105230"/>
              </p:ext>
            </p:extLst>
          </p:nvPr>
        </p:nvGraphicFramePr>
        <p:xfrm>
          <a:off x="6139257" y="4579455"/>
          <a:ext cx="2327275" cy="518103"/>
        </p:xfrm>
        <a:graphic>
          <a:graphicData uri="http://schemas.openxmlformats.org/drawingml/2006/table">
            <a:tbl>
              <a:tblPr firstRow="1" bandRow="1">
                <a:tableStyleId>{2D5ABB26-0587-4C30-8999-92F81FD0307C}</a:tableStyleId>
              </a:tblPr>
              <a:tblGrid>
                <a:gridCol w="2327275">
                  <a:extLst>
                    <a:ext uri="{9D8B030D-6E8A-4147-A177-3AD203B41FA5}">
                      <a16:colId xmlns:a16="http://schemas.microsoft.com/office/drawing/2014/main" val="3028327240"/>
                    </a:ext>
                  </a:extLst>
                </a:gridCol>
              </a:tblGrid>
              <a:tr h="243840">
                <a:tc>
                  <a:txBody>
                    <a:bodyPr/>
                    <a:lstStyle/>
                    <a:p>
                      <a:pPr algn="l"/>
                      <a:r>
                        <a:rPr lang="en-US" sz="1600" b="1" dirty="0">
                          <a:solidFill>
                            <a:schemeClr val="accent1"/>
                          </a:solidFill>
                          <a:latin typeface="Arial" panose="020B0604020202020204" pitchFamily="34" charset="0"/>
                          <a:cs typeface="Arial" panose="020B0604020202020204" pitchFamily="34" charset="0"/>
                        </a:rPr>
                        <a:t>Atezolizumab</a:t>
                      </a:r>
                    </a:p>
                  </a:txBody>
                  <a:tcPr marL="91461" marR="91461" marT="0" marB="0"/>
                </a:tc>
                <a:extLst>
                  <a:ext uri="{0D108BD9-81ED-4DB2-BD59-A6C34878D82A}">
                    <a16:rowId xmlns:a16="http://schemas.microsoft.com/office/drawing/2014/main" val="454831840"/>
                  </a:ext>
                </a:extLst>
              </a:tr>
              <a:tr h="274263">
                <a:tc>
                  <a:txBody>
                    <a:bodyPr/>
                    <a:lstStyle/>
                    <a:p>
                      <a:pPr algn="l"/>
                      <a:r>
                        <a:rPr lang="en-US" sz="1200" dirty="0">
                          <a:latin typeface="Arial" panose="020B0604020202020204" pitchFamily="34" charset="0"/>
                          <a:cs typeface="Arial" panose="020B0604020202020204" pitchFamily="34" charset="0"/>
                        </a:rPr>
                        <a:t>Restores anticancer immunity</a:t>
                      </a:r>
                      <a:r>
                        <a:rPr lang="en-US" sz="1200" baseline="30000" dirty="0">
                          <a:latin typeface="Arial" panose="020B0604020202020204" pitchFamily="34" charset="0"/>
                          <a:cs typeface="Arial" panose="020B0604020202020204" pitchFamily="34" charset="0"/>
                        </a:rPr>
                        <a:t>1</a:t>
                      </a:r>
                      <a:endParaRPr lang="en-US" sz="1200" baseline="0" dirty="0">
                        <a:latin typeface="Arial" panose="020B0604020202020204" pitchFamily="34" charset="0"/>
                        <a:cs typeface="Arial" panose="020B0604020202020204" pitchFamily="34" charset="0"/>
                      </a:endParaRPr>
                    </a:p>
                  </a:txBody>
                  <a:tcPr marL="91461" marR="91461" marT="45691" marB="45691"/>
                </a:tc>
                <a:extLst>
                  <a:ext uri="{0D108BD9-81ED-4DB2-BD59-A6C34878D82A}">
                    <a16:rowId xmlns:a16="http://schemas.microsoft.com/office/drawing/2014/main" val="343998565"/>
                  </a:ext>
                </a:extLst>
              </a:tr>
            </a:tbl>
          </a:graphicData>
        </a:graphic>
      </p:graphicFrame>
      <p:sp>
        <p:nvSpPr>
          <p:cNvPr id="15" name="TextBox 58">
            <a:extLst>
              <a:ext uri="{FF2B5EF4-FFF2-40B4-BE49-F238E27FC236}">
                <a16:creationId xmlns:a16="http://schemas.microsoft.com/office/drawing/2014/main" id="{C4DC4375-2173-4BE5-041F-FA8429649CBE}"/>
              </a:ext>
            </a:extLst>
          </p:cNvPr>
          <p:cNvSpPr txBox="1">
            <a:spLocks noChangeArrowheads="1"/>
          </p:cNvSpPr>
          <p:nvPr/>
        </p:nvSpPr>
        <p:spPr bwMode="auto">
          <a:xfrm>
            <a:off x="3823304" y="1865194"/>
            <a:ext cx="886781"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377">
              <a:defRPr/>
            </a:pPr>
            <a:r>
              <a:rPr lang="en-GB" altLang="en-US" sz="1333" dirty="0"/>
              <a:t>Activated</a:t>
            </a:r>
          </a:p>
          <a:p>
            <a:pPr algn="ctr" defTabSz="914377">
              <a:defRPr/>
            </a:pPr>
            <a:r>
              <a:rPr lang="en-GB" altLang="en-US" sz="1333" dirty="0"/>
              <a:t>TCs</a:t>
            </a:r>
          </a:p>
        </p:txBody>
      </p:sp>
      <p:sp>
        <p:nvSpPr>
          <p:cNvPr id="16" name="TextBox 59">
            <a:extLst>
              <a:ext uri="{FF2B5EF4-FFF2-40B4-BE49-F238E27FC236}">
                <a16:creationId xmlns:a16="http://schemas.microsoft.com/office/drawing/2014/main" id="{4570ECBE-DC71-F759-3704-B437ABB50A43}"/>
              </a:ext>
            </a:extLst>
          </p:cNvPr>
          <p:cNvSpPr txBox="1">
            <a:spLocks noChangeArrowheads="1"/>
          </p:cNvSpPr>
          <p:nvPr/>
        </p:nvSpPr>
        <p:spPr bwMode="auto">
          <a:xfrm>
            <a:off x="2866003" y="2914166"/>
            <a:ext cx="516487"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377">
              <a:defRPr/>
            </a:pPr>
            <a:r>
              <a:rPr lang="en-GB" altLang="en-US" sz="1333" dirty="0"/>
              <a:t>DCs</a:t>
            </a:r>
          </a:p>
        </p:txBody>
      </p:sp>
      <p:sp>
        <p:nvSpPr>
          <p:cNvPr id="17" name="TextBox 61">
            <a:extLst>
              <a:ext uri="{FF2B5EF4-FFF2-40B4-BE49-F238E27FC236}">
                <a16:creationId xmlns:a16="http://schemas.microsoft.com/office/drawing/2014/main" id="{445CB31F-7F74-EAD2-B62B-683D7D4D1006}"/>
              </a:ext>
            </a:extLst>
          </p:cNvPr>
          <p:cNvSpPr txBox="1">
            <a:spLocks noChangeArrowheads="1"/>
          </p:cNvSpPr>
          <p:nvPr/>
        </p:nvSpPr>
        <p:spPr bwMode="auto">
          <a:xfrm>
            <a:off x="4490637" y="3359008"/>
            <a:ext cx="497251"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377">
              <a:defRPr/>
            </a:pPr>
            <a:r>
              <a:rPr lang="en-GB" altLang="en-US" sz="1333" dirty="0"/>
              <a:t>TCs</a:t>
            </a:r>
          </a:p>
        </p:txBody>
      </p:sp>
      <p:cxnSp>
        <p:nvCxnSpPr>
          <p:cNvPr id="18" name="Straight Connector 17">
            <a:extLst>
              <a:ext uri="{FF2B5EF4-FFF2-40B4-BE49-F238E27FC236}">
                <a16:creationId xmlns:a16="http://schemas.microsoft.com/office/drawing/2014/main" id="{A82EEF5D-F7D3-9240-045F-CC0A5C5D8D67}"/>
              </a:ext>
            </a:extLst>
          </p:cNvPr>
          <p:cNvCxnSpPr>
            <a:cxnSpLocks/>
            <a:stCxn id="9" idx="3"/>
          </p:cNvCxnSpPr>
          <p:nvPr/>
        </p:nvCxnSpPr>
        <p:spPr>
          <a:xfrm>
            <a:off x="2350824" y="1677904"/>
            <a:ext cx="243840" cy="0"/>
          </a:xfrm>
          <a:prstGeom prst="line">
            <a:avLst/>
          </a:prstGeom>
          <a:ln>
            <a:solidFill>
              <a:schemeClr val="tx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A163F4A-FF24-E8F9-9A67-D62C2D5A69C8}"/>
              </a:ext>
            </a:extLst>
          </p:cNvPr>
          <p:cNvCxnSpPr>
            <a:cxnSpLocks/>
          </p:cNvCxnSpPr>
          <p:nvPr/>
        </p:nvCxnSpPr>
        <p:spPr>
          <a:xfrm flipH="1">
            <a:off x="5946644" y="2573873"/>
            <a:ext cx="182880" cy="1"/>
          </a:xfrm>
          <a:prstGeom prst="line">
            <a:avLst/>
          </a:prstGeom>
          <a:ln>
            <a:solidFill>
              <a:schemeClr val="tx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00B437E-7FD3-8DD9-7313-BB9D7AA64982}"/>
              </a:ext>
            </a:extLst>
          </p:cNvPr>
          <p:cNvCxnSpPr>
            <a:cxnSpLocks/>
          </p:cNvCxnSpPr>
          <p:nvPr/>
        </p:nvCxnSpPr>
        <p:spPr>
          <a:xfrm flipH="1">
            <a:off x="5903956" y="3904060"/>
            <a:ext cx="243840" cy="1"/>
          </a:xfrm>
          <a:prstGeom prst="line">
            <a:avLst/>
          </a:prstGeom>
          <a:ln>
            <a:solidFill>
              <a:schemeClr val="tx1"/>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ED6697C9-7E61-9474-A8DC-5B72A0D881CE}"/>
              </a:ext>
            </a:extLst>
          </p:cNvPr>
          <p:cNvCxnSpPr>
            <a:cxnSpLocks/>
            <a:endCxn id="14" idx="1"/>
          </p:cNvCxnSpPr>
          <p:nvPr/>
        </p:nvCxnSpPr>
        <p:spPr>
          <a:xfrm>
            <a:off x="5024417" y="4537570"/>
            <a:ext cx="1114840" cy="300937"/>
          </a:xfrm>
          <a:prstGeom prst="bentConnector3">
            <a:avLst>
              <a:gd name="adj1" fmla="val 50000"/>
            </a:avLst>
          </a:prstGeom>
          <a:ln>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22C18A0C-0F7A-30A2-38AA-C60B7DC08898}"/>
              </a:ext>
            </a:extLst>
          </p:cNvPr>
          <p:cNvCxnSpPr>
            <a:cxnSpLocks/>
            <a:stCxn id="10" idx="0"/>
          </p:cNvCxnSpPr>
          <p:nvPr/>
        </p:nvCxnSpPr>
        <p:spPr>
          <a:xfrm rot="5400000" flipH="1" flipV="1">
            <a:off x="842354" y="3529268"/>
            <a:ext cx="1538591" cy="561784"/>
          </a:xfrm>
          <a:prstGeom prst="bentConnector3">
            <a:avLst>
              <a:gd name="adj1" fmla="val 99944"/>
            </a:avLst>
          </a:prstGeom>
          <a:ln>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4" name="TextBox 60">
            <a:extLst>
              <a:ext uri="{FF2B5EF4-FFF2-40B4-BE49-F238E27FC236}">
                <a16:creationId xmlns:a16="http://schemas.microsoft.com/office/drawing/2014/main" id="{271037F5-618C-2893-B940-999699026B8E}"/>
              </a:ext>
            </a:extLst>
          </p:cNvPr>
          <p:cNvSpPr txBox="1">
            <a:spLocks noChangeArrowheads="1"/>
          </p:cNvSpPr>
          <p:nvPr/>
        </p:nvSpPr>
        <p:spPr bwMode="auto">
          <a:xfrm>
            <a:off x="3408768" y="3388030"/>
            <a:ext cx="82907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377">
              <a:defRPr/>
            </a:pPr>
            <a:r>
              <a:rPr lang="en-GB" altLang="en-US" sz="1333" dirty="0"/>
              <a:t>Tumour</a:t>
            </a:r>
          </a:p>
          <a:p>
            <a:pPr algn="ctr" defTabSz="914377">
              <a:defRPr/>
            </a:pPr>
            <a:r>
              <a:rPr lang="en-GB" altLang="en-US" sz="1333" dirty="0"/>
              <a:t>antigens</a:t>
            </a:r>
          </a:p>
        </p:txBody>
      </p:sp>
    </p:spTree>
    <p:extLst>
      <p:ext uri="{BB962C8B-B14F-4D97-AF65-F5344CB8AC3E}">
        <p14:creationId xmlns:p14="http://schemas.microsoft.com/office/powerpoint/2010/main" val="25886278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Atezolizumab + bevacizumab (Im</a:t>
            </a:r>
            <a:r>
              <a:rPr lang="en-GB" cap="none" dirty="0"/>
              <a:t>brave</a:t>
            </a:r>
            <a:r>
              <a:rPr lang="en-GB" dirty="0"/>
              <a:t>150)</a:t>
            </a:r>
            <a:br>
              <a:rPr lang="en-GB" dirty="0"/>
            </a:br>
            <a:r>
              <a:rPr lang="en-GB" sz="2000" dirty="0">
                <a:solidFill>
                  <a:schemeClr val="accent1"/>
                </a:solidFill>
              </a:rPr>
              <a:t>Updated analysis: OS benefit versus sorafenib</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27" name="Content Placeholder 26">
            <a:extLst>
              <a:ext uri="{FF2B5EF4-FFF2-40B4-BE49-F238E27FC236}">
                <a16:creationId xmlns:a16="http://schemas.microsoft.com/office/drawing/2014/main" id="{2B4DFEAB-186C-A84B-89BE-39E7C0423904}"/>
              </a:ext>
            </a:extLst>
          </p:cNvPr>
          <p:cNvSpPr>
            <a:spLocks noGrp="1"/>
          </p:cNvSpPr>
          <p:nvPr>
            <p:ph sz="quarter" idx="15"/>
          </p:nvPr>
        </p:nvSpPr>
        <p:spPr>
          <a:xfrm>
            <a:off x="648596" y="6190702"/>
            <a:ext cx="10594752" cy="365125"/>
          </a:xfrm>
        </p:spPr>
        <p:txBody>
          <a:bodyPr/>
          <a:lstStyle/>
          <a:p>
            <a:r>
              <a:rPr lang="en-GB" sz="1050" baseline="30000" dirty="0">
                <a:solidFill>
                  <a:schemeClr val="tx2"/>
                </a:solidFill>
              </a:rPr>
              <a:t>a</a:t>
            </a:r>
            <a:r>
              <a:rPr lang="en-GB" sz="1050" dirty="0">
                <a:solidFill>
                  <a:schemeClr val="tx2"/>
                </a:solidFill>
              </a:rPr>
              <a:t> Stratification factors included are geographic region (Asia excluding Japan vs RoW), AFP level (&lt;400 ng/mL vs ≥400 ng/mL) at baseline, and MVI and/or EHS (yes vs no) per IxRS; </a:t>
            </a:r>
            <a:br>
              <a:rPr lang="en-GB" sz="1050" dirty="0">
                <a:solidFill>
                  <a:schemeClr val="tx2"/>
                </a:solidFill>
              </a:rPr>
            </a:br>
            <a:r>
              <a:rPr lang="en-GB" sz="1050" dirty="0">
                <a:solidFill>
                  <a:schemeClr val="tx2"/>
                </a:solidFill>
              </a:rPr>
              <a:t>*</a:t>
            </a:r>
            <a:r>
              <a:rPr lang="en-GB" sz="1050" baseline="30000" dirty="0">
                <a:solidFill>
                  <a:schemeClr val="tx2"/>
                </a:solidFill>
              </a:rPr>
              <a:t> </a:t>
            </a:r>
            <a:r>
              <a:rPr lang="en-GB" sz="1050" dirty="0">
                <a:solidFill>
                  <a:schemeClr val="tx2"/>
                </a:solidFill>
              </a:rPr>
              <a:t>p value for descriptive purposes only</a:t>
            </a:r>
            <a:br>
              <a:rPr lang="en-GB" sz="1050" baseline="30000" dirty="0">
                <a:solidFill>
                  <a:schemeClr val="tx2"/>
                </a:solidFill>
              </a:rPr>
            </a:br>
            <a:r>
              <a:rPr lang="en-GB" sz="1050" dirty="0"/>
              <a:t>AFP, alpha fetoprotein; Atezo, atezolizumab; Bev, bevacizumab; CI, confidence interval; EHS, extrahepatic spread; EMA, European Medicines Agency; FDA, U.S. Food and Drug Administration; HR, hazard ratio; IxRS, interactive voice/web response system; MVI, macrovascular invasion; OS, overall survival; RoW, rest of world; VEGF, vascular endothelial growth factor</a:t>
            </a:r>
            <a:br>
              <a:rPr lang="en-GB" sz="1050" dirty="0"/>
            </a:br>
            <a:r>
              <a:rPr lang="en-GB" sz="1050" dirty="0"/>
              <a:t>Cheng A-L, et al. J Hepatol. 2022;76:862-73</a:t>
            </a:r>
          </a:p>
        </p:txBody>
      </p:sp>
      <p:sp>
        <p:nvSpPr>
          <p:cNvPr id="2" name="Rectangle 1">
            <a:extLst>
              <a:ext uri="{FF2B5EF4-FFF2-40B4-BE49-F238E27FC236}">
                <a16:creationId xmlns:a16="http://schemas.microsoft.com/office/drawing/2014/main" id="{35823568-A0B6-3825-4BB4-48F7DFF149D8}"/>
              </a:ext>
            </a:extLst>
          </p:cNvPr>
          <p:cNvSpPr/>
          <p:nvPr/>
        </p:nvSpPr>
        <p:spPr>
          <a:xfrm>
            <a:off x="8158242" y="5038511"/>
            <a:ext cx="532517" cy="307777"/>
          </a:xfrm>
          <a:prstGeom prst="rect">
            <a:avLst/>
          </a:prstGeom>
        </p:spPr>
        <p:txBody>
          <a:bodyPr wrap="none">
            <a:spAutoFit/>
          </a:bodyPr>
          <a:lstStyle/>
          <a:p>
            <a:pPr algn="ctr" defTabSz="914377">
              <a:buClr>
                <a:srgbClr val="595959"/>
              </a:buClr>
              <a:buSzPts val="1200"/>
            </a:pPr>
            <a:r>
              <a:rPr lang="en-GB" sz="1400" b="1" kern="0" dirty="0">
                <a:solidFill>
                  <a:schemeClr val="tx2"/>
                </a:solidFill>
                <a:latin typeface="Arial"/>
                <a:cs typeface="Arial"/>
                <a:sym typeface="Arial"/>
              </a:rPr>
              <a:t>19.2</a:t>
            </a:r>
          </a:p>
        </p:txBody>
      </p:sp>
      <p:cxnSp>
        <p:nvCxnSpPr>
          <p:cNvPr id="6" name="Straight Connector 5">
            <a:extLst>
              <a:ext uri="{FF2B5EF4-FFF2-40B4-BE49-F238E27FC236}">
                <a16:creationId xmlns:a16="http://schemas.microsoft.com/office/drawing/2014/main" id="{75F1AE5C-D2A2-C658-E8ED-CC8DB41234C9}"/>
              </a:ext>
            </a:extLst>
          </p:cNvPr>
          <p:cNvCxnSpPr>
            <a:cxnSpLocks/>
          </p:cNvCxnSpPr>
          <p:nvPr/>
        </p:nvCxnSpPr>
        <p:spPr>
          <a:xfrm>
            <a:off x="6151664" y="3408066"/>
            <a:ext cx="0" cy="194400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6EC0C0-61EC-591E-8C71-0578589FEFBA}"/>
              </a:ext>
            </a:extLst>
          </p:cNvPr>
          <p:cNvCxnSpPr>
            <a:cxnSpLocks/>
          </p:cNvCxnSpPr>
          <p:nvPr/>
        </p:nvCxnSpPr>
        <p:spPr>
          <a:xfrm>
            <a:off x="8137407" y="3408066"/>
            <a:ext cx="0" cy="198000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0EB364-0B79-DA84-D35A-8532FF1130B1}"/>
              </a:ext>
            </a:extLst>
          </p:cNvPr>
          <p:cNvCxnSpPr>
            <a:cxnSpLocks/>
          </p:cNvCxnSpPr>
          <p:nvPr/>
        </p:nvCxnSpPr>
        <p:spPr>
          <a:xfrm flipH="1">
            <a:off x="1576296" y="3408066"/>
            <a:ext cx="666000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E72E59B-EBB3-92D1-2DFA-EADD7CAE4270}"/>
              </a:ext>
            </a:extLst>
          </p:cNvPr>
          <p:cNvSpPr/>
          <p:nvPr/>
        </p:nvSpPr>
        <p:spPr>
          <a:xfrm>
            <a:off x="5612293" y="5038511"/>
            <a:ext cx="532518" cy="307777"/>
          </a:xfrm>
          <a:prstGeom prst="rect">
            <a:avLst/>
          </a:prstGeom>
        </p:spPr>
        <p:txBody>
          <a:bodyPr wrap="none">
            <a:spAutoFit/>
          </a:bodyPr>
          <a:lstStyle/>
          <a:p>
            <a:pPr defTabSz="914377">
              <a:buClr>
                <a:srgbClr val="000000"/>
              </a:buClr>
            </a:pPr>
            <a:r>
              <a:rPr lang="en-GB" sz="1400" b="1" kern="0" dirty="0">
                <a:solidFill>
                  <a:schemeClr val="accent1"/>
                </a:solidFill>
                <a:latin typeface="Arial"/>
                <a:cs typeface="Arial"/>
                <a:sym typeface="Arial"/>
              </a:rPr>
              <a:t>13.4</a:t>
            </a:r>
            <a:endParaRPr lang="en-GB" sz="1400" kern="0" dirty="0">
              <a:solidFill>
                <a:schemeClr val="accent1"/>
              </a:solidFill>
              <a:latin typeface="Arial"/>
              <a:cs typeface="Arial"/>
              <a:sym typeface="Arial"/>
            </a:endParaRPr>
          </a:p>
        </p:txBody>
      </p:sp>
      <p:sp>
        <p:nvSpPr>
          <p:cNvPr id="12" name="Google Shape;1167;p199">
            <a:extLst>
              <a:ext uri="{FF2B5EF4-FFF2-40B4-BE49-F238E27FC236}">
                <a16:creationId xmlns:a16="http://schemas.microsoft.com/office/drawing/2014/main" id="{48B0E79F-CE7F-7533-2D42-6DDE88CB11D3}"/>
              </a:ext>
            </a:extLst>
          </p:cNvPr>
          <p:cNvSpPr/>
          <p:nvPr/>
        </p:nvSpPr>
        <p:spPr>
          <a:xfrm>
            <a:off x="1589040" y="1368266"/>
            <a:ext cx="12709" cy="95359"/>
          </a:xfrm>
          <a:custGeom>
            <a:avLst/>
            <a:gdLst/>
            <a:ahLst/>
            <a:cxnLst/>
            <a:rect l="l" t="t" r="r" b="b"/>
            <a:pathLst>
              <a:path w="12709" h="95358" extrusionOk="0">
                <a:moveTo>
                  <a:pt x="0" y="0"/>
                </a:moveTo>
                <a:lnTo>
                  <a:pt x="0" y="95359"/>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 name="Google Shape;1168;p199">
            <a:extLst>
              <a:ext uri="{FF2B5EF4-FFF2-40B4-BE49-F238E27FC236}">
                <a16:creationId xmlns:a16="http://schemas.microsoft.com/office/drawing/2014/main" id="{B0A02470-9750-B17F-0FB6-3EC738E7949F}"/>
              </a:ext>
            </a:extLst>
          </p:cNvPr>
          <p:cNvSpPr/>
          <p:nvPr/>
        </p:nvSpPr>
        <p:spPr>
          <a:xfrm>
            <a:off x="1541510" y="1415946"/>
            <a:ext cx="95063" cy="12748"/>
          </a:xfrm>
          <a:custGeom>
            <a:avLst/>
            <a:gdLst/>
            <a:ahLst/>
            <a:cxnLst/>
            <a:rect l="l" t="t" r="r" b="b"/>
            <a:pathLst>
              <a:path w="95063" h="12748" extrusionOk="0">
                <a:moveTo>
                  <a:pt x="95064" y="0"/>
                </a:moveTo>
                <a:lnTo>
                  <a:pt x="0" y="0"/>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 name="Google Shape;1169;p199">
            <a:extLst>
              <a:ext uri="{FF2B5EF4-FFF2-40B4-BE49-F238E27FC236}">
                <a16:creationId xmlns:a16="http://schemas.microsoft.com/office/drawing/2014/main" id="{E71CE8CE-D26A-C96C-A9E1-E0F9F597C0D9}"/>
              </a:ext>
            </a:extLst>
          </p:cNvPr>
          <p:cNvSpPr/>
          <p:nvPr/>
        </p:nvSpPr>
        <p:spPr>
          <a:xfrm>
            <a:off x="1763916" y="137757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 name="Google Shape;1170;p199">
            <a:extLst>
              <a:ext uri="{FF2B5EF4-FFF2-40B4-BE49-F238E27FC236}">
                <a16:creationId xmlns:a16="http://schemas.microsoft.com/office/drawing/2014/main" id="{454E7AB6-9E63-93CF-2736-ADB761D68C5E}"/>
              </a:ext>
            </a:extLst>
          </p:cNvPr>
          <p:cNvSpPr/>
          <p:nvPr/>
        </p:nvSpPr>
        <p:spPr>
          <a:xfrm>
            <a:off x="1716385" y="1425252"/>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 name="Google Shape;1171;p199">
            <a:extLst>
              <a:ext uri="{FF2B5EF4-FFF2-40B4-BE49-F238E27FC236}">
                <a16:creationId xmlns:a16="http://schemas.microsoft.com/office/drawing/2014/main" id="{6A67142A-A6CE-60D8-9F95-E19D87F23A59}"/>
              </a:ext>
            </a:extLst>
          </p:cNvPr>
          <p:cNvSpPr/>
          <p:nvPr/>
        </p:nvSpPr>
        <p:spPr>
          <a:xfrm>
            <a:off x="1899776" y="13867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 name="Google Shape;1172;p199">
            <a:extLst>
              <a:ext uri="{FF2B5EF4-FFF2-40B4-BE49-F238E27FC236}">
                <a16:creationId xmlns:a16="http://schemas.microsoft.com/office/drawing/2014/main" id="{440CCC96-2149-FDB1-AECB-8EABBB27822E}"/>
              </a:ext>
            </a:extLst>
          </p:cNvPr>
          <p:cNvSpPr/>
          <p:nvPr/>
        </p:nvSpPr>
        <p:spPr>
          <a:xfrm>
            <a:off x="1852246" y="14344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 name="Google Shape;1173;p199">
            <a:extLst>
              <a:ext uri="{FF2B5EF4-FFF2-40B4-BE49-F238E27FC236}">
                <a16:creationId xmlns:a16="http://schemas.microsoft.com/office/drawing/2014/main" id="{DECCEC24-CEF1-7AE6-F7D2-993F696EE18B}"/>
              </a:ext>
            </a:extLst>
          </p:cNvPr>
          <p:cNvSpPr/>
          <p:nvPr/>
        </p:nvSpPr>
        <p:spPr>
          <a:xfrm>
            <a:off x="2035510" y="143443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 name="Google Shape;1174;p199">
            <a:extLst>
              <a:ext uri="{FF2B5EF4-FFF2-40B4-BE49-F238E27FC236}">
                <a16:creationId xmlns:a16="http://schemas.microsoft.com/office/drawing/2014/main" id="{41EE7A17-8536-8ECE-4080-F50A258757BD}"/>
              </a:ext>
            </a:extLst>
          </p:cNvPr>
          <p:cNvSpPr/>
          <p:nvPr/>
        </p:nvSpPr>
        <p:spPr>
          <a:xfrm>
            <a:off x="1987978" y="148211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 name="Google Shape;1175;p199">
            <a:extLst>
              <a:ext uri="{FF2B5EF4-FFF2-40B4-BE49-F238E27FC236}">
                <a16:creationId xmlns:a16="http://schemas.microsoft.com/office/drawing/2014/main" id="{AEEB7CAE-466C-7431-3046-98ABC58A7BCE}"/>
              </a:ext>
            </a:extLst>
          </p:cNvPr>
          <p:cNvSpPr/>
          <p:nvPr/>
        </p:nvSpPr>
        <p:spPr>
          <a:xfrm>
            <a:off x="2999872" y="177303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 name="Google Shape;1176;p199">
            <a:extLst>
              <a:ext uri="{FF2B5EF4-FFF2-40B4-BE49-F238E27FC236}">
                <a16:creationId xmlns:a16="http://schemas.microsoft.com/office/drawing/2014/main" id="{45E31546-F2E5-0DCE-6D30-9C86030F7607}"/>
              </a:ext>
            </a:extLst>
          </p:cNvPr>
          <p:cNvSpPr/>
          <p:nvPr/>
        </p:nvSpPr>
        <p:spPr>
          <a:xfrm>
            <a:off x="2952342" y="1820838"/>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 name="Google Shape;1177;p199">
            <a:extLst>
              <a:ext uri="{FF2B5EF4-FFF2-40B4-BE49-F238E27FC236}">
                <a16:creationId xmlns:a16="http://schemas.microsoft.com/office/drawing/2014/main" id="{61116C14-A5AA-83DD-5B9C-678847C5FA52}"/>
              </a:ext>
            </a:extLst>
          </p:cNvPr>
          <p:cNvSpPr/>
          <p:nvPr/>
        </p:nvSpPr>
        <p:spPr>
          <a:xfrm>
            <a:off x="3036728" y="178386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 name="Google Shape;1178;p199">
            <a:extLst>
              <a:ext uri="{FF2B5EF4-FFF2-40B4-BE49-F238E27FC236}">
                <a16:creationId xmlns:a16="http://schemas.microsoft.com/office/drawing/2014/main" id="{9F630E67-0304-1776-F6CA-60C1B7D5F37A}"/>
              </a:ext>
            </a:extLst>
          </p:cNvPr>
          <p:cNvSpPr/>
          <p:nvPr/>
        </p:nvSpPr>
        <p:spPr>
          <a:xfrm>
            <a:off x="2989198" y="183154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 name="Google Shape;1179;p199">
            <a:extLst>
              <a:ext uri="{FF2B5EF4-FFF2-40B4-BE49-F238E27FC236}">
                <a16:creationId xmlns:a16="http://schemas.microsoft.com/office/drawing/2014/main" id="{75ED6EF6-BD24-2D41-CBB2-80919BB121C1}"/>
              </a:ext>
            </a:extLst>
          </p:cNvPr>
          <p:cNvSpPr/>
          <p:nvPr/>
        </p:nvSpPr>
        <p:spPr>
          <a:xfrm>
            <a:off x="3276040" y="18485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 name="Google Shape;1180;p199">
            <a:extLst>
              <a:ext uri="{FF2B5EF4-FFF2-40B4-BE49-F238E27FC236}">
                <a16:creationId xmlns:a16="http://schemas.microsoft.com/office/drawing/2014/main" id="{17BF0489-E2BC-8ADF-34EE-1360C021324F}"/>
              </a:ext>
            </a:extLst>
          </p:cNvPr>
          <p:cNvSpPr/>
          <p:nvPr/>
        </p:nvSpPr>
        <p:spPr>
          <a:xfrm>
            <a:off x="3228510" y="189618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 name="Google Shape;1181;p199">
            <a:extLst>
              <a:ext uri="{FF2B5EF4-FFF2-40B4-BE49-F238E27FC236}">
                <a16:creationId xmlns:a16="http://schemas.microsoft.com/office/drawing/2014/main" id="{28A05225-EE5A-A0AC-5706-F7201213BAF8}"/>
              </a:ext>
            </a:extLst>
          </p:cNvPr>
          <p:cNvSpPr/>
          <p:nvPr/>
        </p:nvSpPr>
        <p:spPr>
          <a:xfrm>
            <a:off x="3538482" y="195699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 name="Google Shape;1182;p199">
            <a:extLst>
              <a:ext uri="{FF2B5EF4-FFF2-40B4-BE49-F238E27FC236}">
                <a16:creationId xmlns:a16="http://schemas.microsoft.com/office/drawing/2014/main" id="{007780BB-5504-9F2F-687C-D7A8D7AB90C0}"/>
              </a:ext>
            </a:extLst>
          </p:cNvPr>
          <p:cNvSpPr/>
          <p:nvPr/>
        </p:nvSpPr>
        <p:spPr>
          <a:xfrm>
            <a:off x="3490951" y="20046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 name="Google Shape;1183;p199">
            <a:extLst>
              <a:ext uri="{FF2B5EF4-FFF2-40B4-BE49-F238E27FC236}">
                <a16:creationId xmlns:a16="http://schemas.microsoft.com/office/drawing/2014/main" id="{093545D7-F43F-99D7-4E77-AAD18B7D2C32}"/>
              </a:ext>
            </a:extLst>
          </p:cNvPr>
          <p:cNvSpPr/>
          <p:nvPr/>
        </p:nvSpPr>
        <p:spPr>
          <a:xfrm>
            <a:off x="3931955" y="211634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1" name="Google Shape;1184;p199">
            <a:extLst>
              <a:ext uri="{FF2B5EF4-FFF2-40B4-BE49-F238E27FC236}">
                <a16:creationId xmlns:a16="http://schemas.microsoft.com/office/drawing/2014/main" id="{2F38E02D-CF45-5E6D-EF74-636306A80083}"/>
              </a:ext>
            </a:extLst>
          </p:cNvPr>
          <p:cNvSpPr/>
          <p:nvPr/>
        </p:nvSpPr>
        <p:spPr>
          <a:xfrm>
            <a:off x="3884422" y="216402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2" name="Google Shape;1185;p199">
            <a:extLst>
              <a:ext uri="{FF2B5EF4-FFF2-40B4-BE49-F238E27FC236}">
                <a16:creationId xmlns:a16="http://schemas.microsoft.com/office/drawing/2014/main" id="{495671E2-2BFF-37E1-248C-6E409B679EA4}"/>
              </a:ext>
            </a:extLst>
          </p:cNvPr>
          <p:cNvSpPr/>
          <p:nvPr/>
        </p:nvSpPr>
        <p:spPr>
          <a:xfrm>
            <a:off x="4861876" y="245341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3" name="Google Shape;1186;p199">
            <a:extLst>
              <a:ext uri="{FF2B5EF4-FFF2-40B4-BE49-F238E27FC236}">
                <a16:creationId xmlns:a16="http://schemas.microsoft.com/office/drawing/2014/main" id="{FB36FD43-7859-892C-A4BA-84BB97CA76D7}"/>
              </a:ext>
            </a:extLst>
          </p:cNvPr>
          <p:cNvSpPr/>
          <p:nvPr/>
        </p:nvSpPr>
        <p:spPr>
          <a:xfrm>
            <a:off x="4814218" y="250109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 name="Google Shape;1187;p199">
            <a:extLst>
              <a:ext uri="{FF2B5EF4-FFF2-40B4-BE49-F238E27FC236}">
                <a16:creationId xmlns:a16="http://schemas.microsoft.com/office/drawing/2014/main" id="{F4EF382E-447E-7F8A-9431-6B8308686D96}"/>
              </a:ext>
            </a:extLst>
          </p:cNvPr>
          <p:cNvSpPr/>
          <p:nvPr/>
        </p:nvSpPr>
        <p:spPr>
          <a:xfrm>
            <a:off x="5110339" y="251104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 name="Google Shape;1188;p199">
            <a:extLst>
              <a:ext uri="{FF2B5EF4-FFF2-40B4-BE49-F238E27FC236}">
                <a16:creationId xmlns:a16="http://schemas.microsoft.com/office/drawing/2014/main" id="{DEB6ABD4-B47A-3BE8-C377-44197C87C1B9}"/>
              </a:ext>
            </a:extLst>
          </p:cNvPr>
          <p:cNvSpPr/>
          <p:nvPr/>
        </p:nvSpPr>
        <p:spPr>
          <a:xfrm>
            <a:off x="5062807" y="255872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 name="Google Shape;1189;p199">
            <a:extLst>
              <a:ext uri="{FF2B5EF4-FFF2-40B4-BE49-F238E27FC236}">
                <a16:creationId xmlns:a16="http://schemas.microsoft.com/office/drawing/2014/main" id="{688D8169-D04F-CF11-693B-CA103C833DB3}"/>
              </a:ext>
            </a:extLst>
          </p:cNvPr>
          <p:cNvSpPr/>
          <p:nvPr/>
        </p:nvSpPr>
        <p:spPr>
          <a:xfrm>
            <a:off x="5637383" y="268187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 name="Google Shape;1190;p199">
            <a:extLst>
              <a:ext uri="{FF2B5EF4-FFF2-40B4-BE49-F238E27FC236}">
                <a16:creationId xmlns:a16="http://schemas.microsoft.com/office/drawing/2014/main" id="{76BA642F-13A3-9F0F-6CC1-6E6E3499A41F}"/>
              </a:ext>
            </a:extLst>
          </p:cNvPr>
          <p:cNvSpPr/>
          <p:nvPr/>
        </p:nvSpPr>
        <p:spPr>
          <a:xfrm>
            <a:off x="5589850" y="272955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 name="Google Shape;1191;p199">
            <a:extLst>
              <a:ext uri="{FF2B5EF4-FFF2-40B4-BE49-F238E27FC236}">
                <a16:creationId xmlns:a16="http://schemas.microsoft.com/office/drawing/2014/main" id="{B95CC604-3C8B-2250-6DEE-B8EFE530397C}"/>
              </a:ext>
            </a:extLst>
          </p:cNvPr>
          <p:cNvSpPr/>
          <p:nvPr/>
        </p:nvSpPr>
        <p:spPr>
          <a:xfrm>
            <a:off x="5777818" y="268187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 name="Google Shape;1192;p199">
            <a:extLst>
              <a:ext uri="{FF2B5EF4-FFF2-40B4-BE49-F238E27FC236}">
                <a16:creationId xmlns:a16="http://schemas.microsoft.com/office/drawing/2014/main" id="{29C7EEB4-EC7B-1F15-DB5B-B216C0308A01}"/>
              </a:ext>
            </a:extLst>
          </p:cNvPr>
          <p:cNvSpPr/>
          <p:nvPr/>
        </p:nvSpPr>
        <p:spPr>
          <a:xfrm>
            <a:off x="5730286" y="272955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 name="Google Shape;1193;p199">
            <a:extLst>
              <a:ext uri="{FF2B5EF4-FFF2-40B4-BE49-F238E27FC236}">
                <a16:creationId xmlns:a16="http://schemas.microsoft.com/office/drawing/2014/main" id="{2A22645B-F34F-6B4E-A7C0-49370890B4F6}"/>
              </a:ext>
            </a:extLst>
          </p:cNvPr>
          <p:cNvSpPr/>
          <p:nvPr/>
        </p:nvSpPr>
        <p:spPr>
          <a:xfrm>
            <a:off x="6157564" y="275351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 name="Google Shape;1194;p199">
            <a:extLst>
              <a:ext uri="{FF2B5EF4-FFF2-40B4-BE49-F238E27FC236}">
                <a16:creationId xmlns:a16="http://schemas.microsoft.com/office/drawing/2014/main" id="{CB05326B-3B50-4206-12A9-E1E06814D2D4}"/>
              </a:ext>
            </a:extLst>
          </p:cNvPr>
          <p:cNvSpPr/>
          <p:nvPr/>
        </p:nvSpPr>
        <p:spPr>
          <a:xfrm>
            <a:off x="6110034" y="280119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 name="Google Shape;1195;p199">
            <a:extLst>
              <a:ext uri="{FF2B5EF4-FFF2-40B4-BE49-F238E27FC236}">
                <a16:creationId xmlns:a16="http://schemas.microsoft.com/office/drawing/2014/main" id="{C5DDD459-A644-8485-0C6F-3186B4DAEAF6}"/>
              </a:ext>
            </a:extLst>
          </p:cNvPr>
          <p:cNvSpPr/>
          <p:nvPr/>
        </p:nvSpPr>
        <p:spPr>
          <a:xfrm>
            <a:off x="6735191" y="292434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 name="Google Shape;1196;p199">
            <a:extLst>
              <a:ext uri="{FF2B5EF4-FFF2-40B4-BE49-F238E27FC236}">
                <a16:creationId xmlns:a16="http://schemas.microsoft.com/office/drawing/2014/main" id="{C33AE0EF-B987-9D49-1E55-3FFB72AE4CB8}"/>
              </a:ext>
            </a:extLst>
          </p:cNvPr>
          <p:cNvSpPr/>
          <p:nvPr/>
        </p:nvSpPr>
        <p:spPr>
          <a:xfrm>
            <a:off x="6687658" y="297202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4" name="Google Shape;1197;p199">
            <a:extLst>
              <a:ext uri="{FF2B5EF4-FFF2-40B4-BE49-F238E27FC236}">
                <a16:creationId xmlns:a16="http://schemas.microsoft.com/office/drawing/2014/main" id="{9582354B-184B-A312-69A6-3564F8FA8960}"/>
              </a:ext>
            </a:extLst>
          </p:cNvPr>
          <p:cNvSpPr/>
          <p:nvPr/>
        </p:nvSpPr>
        <p:spPr>
          <a:xfrm>
            <a:off x="7697267" y="3270596"/>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5" name="Google Shape;1198;p199">
            <a:extLst>
              <a:ext uri="{FF2B5EF4-FFF2-40B4-BE49-F238E27FC236}">
                <a16:creationId xmlns:a16="http://schemas.microsoft.com/office/drawing/2014/main" id="{66B90401-BC3C-81E6-06DD-4535A6E844E2}"/>
              </a:ext>
            </a:extLst>
          </p:cNvPr>
          <p:cNvSpPr/>
          <p:nvPr/>
        </p:nvSpPr>
        <p:spPr>
          <a:xfrm>
            <a:off x="7649735" y="3318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6" name="Google Shape;1199;p199">
            <a:extLst>
              <a:ext uri="{FF2B5EF4-FFF2-40B4-BE49-F238E27FC236}">
                <a16:creationId xmlns:a16="http://schemas.microsoft.com/office/drawing/2014/main" id="{09000CA1-A084-914B-9B4F-92A1BF463252}"/>
              </a:ext>
            </a:extLst>
          </p:cNvPr>
          <p:cNvSpPr/>
          <p:nvPr/>
        </p:nvSpPr>
        <p:spPr>
          <a:xfrm>
            <a:off x="7896164" y="32756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7" name="Google Shape;1200;p199">
            <a:extLst>
              <a:ext uri="{FF2B5EF4-FFF2-40B4-BE49-F238E27FC236}">
                <a16:creationId xmlns:a16="http://schemas.microsoft.com/office/drawing/2014/main" id="{568726B5-003B-446B-DA73-6E343E211BB0}"/>
              </a:ext>
            </a:extLst>
          </p:cNvPr>
          <p:cNvSpPr/>
          <p:nvPr/>
        </p:nvSpPr>
        <p:spPr>
          <a:xfrm>
            <a:off x="7848633" y="332337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8" name="Google Shape;1201;p199">
            <a:extLst>
              <a:ext uri="{FF2B5EF4-FFF2-40B4-BE49-F238E27FC236}">
                <a16:creationId xmlns:a16="http://schemas.microsoft.com/office/drawing/2014/main" id="{0F0A1A37-8063-0E30-D500-5CFCF8C6544A}"/>
              </a:ext>
            </a:extLst>
          </p:cNvPr>
          <p:cNvSpPr/>
          <p:nvPr/>
        </p:nvSpPr>
        <p:spPr>
          <a:xfrm>
            <a:off x="7959708" y="3293925"/>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9" name="Google Shape;1202;p199">
            <a:extLst>
              <a:ext uri="{FF2B5EF4-FFF2-40B4-BE49-F238E27FC236}">
                <a16:creationId xmlns:a16="http://schemas.microsoft.com/office/drawing/2014/main" id="{1C3C405E-7F08-3D71-999D-0624F70B2F98}"/>
              </a:ext>
            </a:extLst>
          </p:cNvPr>
          <p:cNvSpPr/>
          <p:nvPr/>
        </p:nvSpPr>
        <p:spPr>
          <a:xfrm>
            <a:off x="7912050" y="3341733"/>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0" name="Google Shape;1203;p199">
            <a:extLst>
              <a:ext uri="{FF2B5EF4-FFF2-40B4-BE49-F238E27FC236}">
                <a16:creationId xmlns:a16="http://schemas.microsoft.com/office/drawing/2014/main" id="{0E3BEF72-2B18-90C6-CC73-72369695D3BA}"/>
              </a:ext>
            </a:extLst>
          </p:cNvPr>
          <p:cNvSpPr/>
          <p:nvPr/>
        </p:nvSpPr>
        <p:spPr>
          <a:xfrm>
            <a:off x="8017154" y="329902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1" name="Google Shape;1204;p199">
            <a:extLst>
              <a:ext uri="{FF2B5EF4-FFF2-40B4-BE49-F238E27FC236}">
                <a16:creationId xmlns:a16="http://schemas.microsoft.com/office/drawing/2014/main" id="{E27DD575-AC1F-6554-123E-88170916F88A}"/>
              </a:ext>
            </a:extLst>
          </p:cNvPr>
          <p:cNvSpPr/>
          <p:nvPr/>
        </p:nvSpPr>
        <p:spPr>
          <a:xfrm>
            <a:off x="7969622" y="3346705"/>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2" name="Google Shape;1205;p199">
            <a:extLst>
              <a:ext uri="{FF2B5EF4-FFF2-40B4-BE49-F238E27FC236}">
                <a16:creationId xmlns:a16="http://schemas.microsoft.com/office/drawing/2014/main" id="{896751DA-C0FE-6F91-DD9D-644CCCE36D34}"/>
              </a:ext>
            </a:extLst>
          </p:cNvPr>
          <p:cNvSpPr/>
          <p:nvPr/>
        </p:nvSpPr>
        <p:spPr>
          <a:xfrm>
            <a:off x="8075488" y="33580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3" name="Google Shape;1206;p199">
            <a:extLst>
              <a:ext uri="{FF2B5EF4-FFF2-40B4-BE49-F238E27FC236}">
                <a16:creationId xmlns:a16="http://schemas.microsoft.com/office/drawing/2014/main" id="{7C3513CC-0B71-CB68-8EBF-04DF265E9FDF}"/>
              </a:ext>
            </a:extLst>
          </p:cNvPr>
          <p:cNvSpPr/>
          <p:nvPr/>
        </p:nvSpPr>
        <p:spPr>
          <a:xfrm>
            <a:off x="8027957" y="34057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4" name="Google Shape;1207;p199">
            <a:extLst>
              <a:ext uri="{FF2B5EF4-FFF2-40B4-BE49-F238E27FC236}">
                <a16:creationId xmlns:a16="http://schemas.microsoft.com/office/drawing/2014/main" id="{47F4FC0F-5506-E716-A571-0DF71FD39215}"/>
              </a:ext>
            </a:extLst>
          </p:cNvPr>
          <p:cNvSpPr/>
          <p:nvPr/>
        </p:nvSpPr>
        <p:spPr>
          <a:xfrm>
            <a:off x="8126832"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5" name="Google Shape;1208;p199">
            <a:extLst>
              <a:ext uri="{FF2B5EF4-FFF2-40B4-BE49-F238E27FC236}">
                <a16:creationId xmlns:a16="http://schemas.microsoft.com/office/drawing/2014/main" id="{233FA791-CA35-F63B-F8E5-373D7E8FB053}"/>
              </a:ext>
            </a:extLst>
          </p:cNvPr>
          <p:cNvSpPr/>
          <p:nvPr/>
        </p:nvSpPr>
        <p:spPr>
          <a:xfrm>
            <a:off x="8079302" y="3416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6" name="Google Shape;1209;p199">
            <a:extLst>
              <a:ext uri="{FF2B5EF4-FFF2-40B4-BE49-F238E27FC236}">
                <a16:creationId xmlns:a16="http://schemas.microsoft.com/office/drawing/2014/main" id="{BA503670-D42E-0EAC-24DB-B77FEF2FBC1F}"/>
              </a:ext>
            </a:extLst>
          </p:cNvPr>
          <p:cNvSpPr/>
          <p:nvPr/>
        </p:nvSpPr>
        <p:spPr>
          <a:xfrm>
            <a:off x="8140176"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7" name="Google Shape;1210;p199">
            <a:extLst>
              <a:ext uri="{FF2B5EF4-FFF2-40B4-BE49-F238E27FC236}">
                <a16:creationId xmlns:a16="http://schemas.microsoft.com/office/drawing/2014/main" id="{D160AF94-C676-DF18-8CD8-A8B14AF98AEB}"/>
              </a:ext>
            </a:extLst>
          </p:cNvPr>
          <p:cNvSpPr/>
          <p:nvPr/>
        </p:nvSpPr>
        <p:spPr>
          <a:xfrm>
            <a:off x="8092646" y="341605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8" name="Google Shape;1211;p199">
            <a:extLst>
              <a:ext uri="{FF2B5EF4-FFF2-40B4-BE49-F238E27FC236}">
                <a16:creationId xmlns:a16="http://schemas.microsoft.com/office/drawing/2014/main" id="{4C7CA9BF-8185-E60B-126D-2252540894CF}"/>
              </a:ext>
            </a:extLst>
          </p:cNvPr>
          <p:cNvSpPr/>
          <p:nvPr/>
        </p:nvSpPr>
        <p:spPr>
          <a:xfrm>
            <a:off x="8154284"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59" name="Google Shape;1212;p199">
            <a:extLst>
              <a:ext uri="{FF2B5EF4-FFF2-40B4-BE49-F238E27FC236}">
                <a16:creationId xmlns:a16="http://schemas.microsoft.com/office/drawing/2014/main" id="{6271CBD5-4D03-DC76-FE6C-9598BDCCFC5E}"/>
              </a:ext>
            </a:extLst>
          </p:cNvPr>
          <p:cNvSpPr/>
          <p:nvPr/>
        </p:nvSpPr>
        <p:spPr>
          <a:xfrm>
            <a:off x="8106754" y="3416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0" name="Google Shape;1213;p199">
            <a:extLst>
              <a:ext uri="{FF2B5EF4-FFF2-40B4-BE49-F238E27FC236}">
                <a16:creationId xmlns:a16="http://schemas.microsoft.com/office/drawing/2014/main" id="{C29978B0-87FC-93A9-280C-570BA4D45A1B}"/>
              </a:ext>
            </a:extLst>
          </p:cNvPr>
          <p:cNvSpPr/>
          <p:nvPr/>
        </p:nvSpPr>
        <p:spPr>
          <a:xfrm>
            <a:off x="8191395"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1" name="Google Shape;1214;p199">
            <a:extLst>
              <a:ext uri="{FF2B5EF4-FFF2-40B4-BE49-F238E27FC236}">
                <a16:creationId xmlns:a16="http://schemas.microsoft.com/office/drawing/2014/main" id="{7AAABAE9-6EDB-7C6E-8738-829509DFA6D5}"/>
              </a:ext>
            </a:extLst>
          </p:cNvPr>
          <p:cNvSpPr/>
          <p:nvPr/>
        </p:nvSpPr>
        <p:spPr>
          <a:xfrm>
            <a:off x="8143863" y="3416057"/>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2" name="Google Shape;1215;p199">
            <a:extLst>
              <a:ext uri="{FF2B5EF4-FFF2-40B4-BE49-F238E27FC236}">
                <a16:creationId xmlns:a16="http://schemas.microsoft.com/office/drawing/2014/main" id="{1049DFFD-95E3-8D27-A7CD-B9F62D5D8C1F}"/>
              </a:ext>
            </a:extLst>
          </p:cNvPr>
          <p:cNvSpPr/>
          <p:nvPr/>
        </p:nvSpPr>
        <p:spPr>
          <a:xfrm>
            <a:off x="8206646"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3" name="Google Shape;1216;p199">
            <a:extLst>
              <a:ext uri="{FF2B5EF4-FFF2-40B4-BE49-F238E27FC236}">
                <a16:creationId xmlns:a16="http://schemas.microsoft.com/office/drawing/2014/main" id="{A0684449-B5EC-985D-5304-431571AA6A83}"/>
              </a:ext>
            </a:extLst>
          </p:cNvPr>
          <p:cNvSpPr/>
          <p:nvPr/>
        </p:nvSpPr>
        <p:spPr>
          <a:xfrm>
            <a:off x="8159114" y="3416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4" name="Google Shape;1217;p199">
            <a:extLst>
              <a:ext uri="{FF2B5EF4-FFF2-40B4-BE49-F238E27FC236}">
                <a16:creationId xmlns:a16="http://schemas.microsoft.com/office/drawing/2014/main" id="{EDA42CB2-F462-DBDE-5B93-2F38A44A6B77}"/>
              </a:ext>
            </a:extLst>
          </p:cNvPr>
          <p:cNvSpPr/>
          <p:nvPr/>
        </p:nvSpPr>
        <p:spPr>
          <a:xfrm>
            <a:off x="8242612"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5" name="Google Shape;1218;p199">
            <a:extLst>
              <a:ext uri="{FF2B5EF4-FFF2-40B4-BE49-F238E27FC236}">
                <a16:creationId xmlns:a16="http://schemas.microsoft.com/office/drawing/2014/main" id="{94378C05-08FC-623E-830C-C2BF937704E0}"/>
              </a:ext>
            </a:extLst>
          </p:cNvPr>
          <p:cNvSpPr/>
          <p:nvPr/>
        </p:nvSpPr>
        <p:spPr>
          <a:xfrm>
            <a:off x="8195081" y="341605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6" name="Google Shape;1219;p199">
            <a:extLst>
              <a:ext uri="{FF2B5EF4-FFF2-40B4-BE49-F238E27FC236}">
                <a16:creationId xmlns:a16="http://schemas.microsoft.com/office/drawing/2014/main" id="{CEB70B1A-178A-139B-8C4A-B08D05055BDC}"/>
              </a:ext>
            </a:extLst>
          </p:cNvPr>
          <p:cNvSpPr/>
          <p:nvPr/>
        </p:nvSpPr>
        <p:spPr>
          <a:xfrm>
            <a:off x="8232191"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7" name="Google Shape;1220;p199">
            <a:extLst>
              <a:ext uri="{FF2B5EF4-FFF2-40B4-BE49-F238E27FC236}">
                <a16:creationId xmlns:a16="http://schemas.microsoft.com/office/drawing/2014/main" id="{B767FBA4-467F-500C-79B6-16E2246814CB}"/>
              </a:ext>
            </a:extLst>
          </p:cNvPr>
          <p:cNvSpPr/>
          <p:nvPr/>
        </p:nvSpPr>
        <p:spPr>
          <a:xfrm>
            <a:off x="8184659" y="3416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8" name="Google Shape;1221;p199">
            <a:extLst>
              <a:ext uri="{FF2B5EF4-FFF2-40B4-BE49-F238E27FC236}">
                <a16:creationId xmlns:a16="http://schemas.microsoft.com/office/drawing/2014/main" id="{E185CE5D-B289-286B-8F13-F8868DB12C01}"/>
              </a:ext>
            </a:extLst>
          </p:cNvPr>
          <p:cNvSpPr/>
          <p:nvPr/>
        </p:nvSpPr>
        <p:spPr>
          <a:xfrm>
            <a:off x="8221896" y="3368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69" name="Google Shape;1222;p199">
            <a:extLst>
              <a:ext uri="{FF2B5EF4-FFF2-40B4-BE49-F238E27FC236}">
                <a16:creationId xmlns:a16="http://schemas.microsoft.com/office/drawing/2014/main" id="{5A107F04-E2BF-5FB2-726B-94C5FC186C2D}"/>
              </a:ext>
            </a:extLst>
          </p:cNvPr>
          <p:cNvSpPr/>
          <p:nvPr/>
        </p:nvSpPr>
        <p:spPr>
          <a:xfrm>
            <a:off x="8174366" y="3416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0" name="Google Shape;1223;p199">
            <a:extLst>
              <a:ext uri="{FF2B5EF4-FFF2-40B4-BE49-F238E27FC236}">
                <a16:creationId xmlns:a16="http://schemas.microsoft.com/office/drawing/2014/main" id="{8246FEB8-551C-F9DD-318F-DAA11AF58521}"/>
              </a:ext>
            </a:extLst>
          </p:cNvPr>
          <p:cNvSpPr/>
          <p:nvPr/>
        </p:nvSpPr>
        <p:spPr>
          <a:xfrm>
            <a:off x="8321536" y="338189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1" name="Google Shape;1224;p199">
            <a:extLst>
              <a:ext uri="{FF2B5EF4-FFF2-40B4-BE49-F238E27FC236}">
                <a16:creationId xmlns:a16="http://schemas.microsoft.com/office/drawing/2014/main" id="{9624EF05-EFBE-243D-E657-B262259A1952}"/>
              </a:ext>
            </a:extLst>
          </p:cNvPr>
          <p:cNvSpPr/>
          <p:nvPr/>
        </p:nvSpPr>
        <p:spPr>
          <a:xfrm>
            <a:off x="8274005" y="3429697"/>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2" name="Google Shape;1225;p199">
            <a:extLst>
              <a:ext uri="{FF2B5EF4-FFF2-40B4-BE49-F238E27FC236}">
                <a16:creationId xmlns:a16="http://schemas.microsoft.com/office/drawing/2014/main" id="{CD0F6F54-E78C-CD38-2209-322F074C216D}"/>
              </a:ext>
            </a:extLst>
          </p:cNvPr>
          <p:cNvSpPr/>
          <p:nvPr/>
        </p:nvSpPr>
        <p:spPr>
          <a:xfrm>
            <a:off x="8310352" y="338189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3" name="Google Shape;1226;p199">
            <a:extLst>
              <a:ext uri="{FF2B5EF4-FFF2-40B4-BE49-F238E27FC236}">
                <a16:creationId xmlns:a16="http://schemas.microsoft.com/office/drawing/2014/main" id="{8B73B217-1302-D570-7DD6-61A00AF8229D}"/>
              </a:ext>
            </a:extLst>
          </p:cNvPr>
          <p:cNvSpPr/>
          <p:nvPr/>
        </p:nvSpPr>
        <p:spPr>
          <a:xfrm>
            <a:off x="8262693" y="342969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4" name="Google Shape;1227;p199">
            <a:extLst>
              <a:ext uri="{FF2B5EF4-FFF2-40B4-BE49-F238E27FC236}">
                <a16:creationId xmlns:a16="http://schemas.microsoft.com/office/drawing/2014/main" id="{86576882-27DD-C9FA-1E18-5907443CBC06}"/>
              </a:ext>
            </a:extLst>
          </p:cNvPr>
          <p:cNvSpPr/>
          <p:nvPr/>
        </p:nvSpPr>
        <p:spPr>
          <a:xfrm>
            <a:off x="8344284" y="34024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5" name="Google Shape;1228;p199">
            <a:extLst>
              <a:ext uri="{FF2B5EF4-FFF2-40B4-BE49-F238E27FC236}">
                <a16:creationId xmlns:a16="http://schemas.microsoft.com/office/drawing/2014/main" id="{64EDFECB-9EFD-49D2-F690-EAADEACABE80}"/>
              </a:ext>
            </a:extLst>
          </p:cNvPr>
          <p:cNvSpPr/>
          <p:nvPr/>
        </p:nvSpPr>
        <p:spPr>
          <a:xfrm>
            <a:off x="8296754" y="345009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6" name="Google Shape;1229;p199">
            <a:extLst>
              <a:ext uri="{FF2B5EF4-FFF2-40B4-BE49-F238E27FC236}">
                <a16:creationId xmlns:a16="http://schemas.microsoft.com/office/drawing/2014/main" id="{7901BA12-51EF-2D3E-8C49-BBAEC603AF0B}"/>
              </a:ext>
            </a:extLst>
          </p:cNvPr>
          <p:cNvSpPr/>
          <p:nvPr/>
        </p:nvSpPr>
        <p:spPr>
          <a:xfrm>
            <a:off x="8337803" y="34024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7" name="Google Shape;1230;p199">
            <a:extLst>
              <a:ext uri="{FF2B5EF4-FFF2-40B4-BE49-F238E27FC236}">
                <a16:creationId xmlns:a16="http://schemas.microsoft.com/office/drawing/2014/main" id="{CEDE0BD8-21D6-E5B5-CB09-8868ED03F0BF}"/>
              </a:ext>
            </a:extLst>
          </p:cNvPr>
          <p:cNvSpPr/>
          <p:nvPr/>
        </p:nvSpPr>
        <p:spPr>
          <a:xfrm>
            <a:off x="8290270" y="3450094"/>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8" name="Google Shape;1231;p199">
            <a:extLst>
              <a:ext uri="{FF2B5EF4-FFF2-40B4-BE49-F238E27FC236}">
                <a16:creationId xmlns:a16="http://schemas.microsoft.com/office/drawing/2014/main" id="{741DAAD3-0F65-AF1C-C52C-F72E38FA9BE2}"/>
              </a:ext>
            </a:extLst>
          </p:cNvPr>
          <p:cNvSpPr/>
          <p:nvPr/>
        </p:nvSpPr>
        <p:spPr>
          <a:xfrm>
            <a:off x="8395756" y="34024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79" name="Google Shape;1232;p199">
            <a:extLst>
              <a:ext uri="{FF2B5EF4-FFF2-40B4-BE49-F238E27FC236}">
                <a16:creationId xmlns:a16="http://schemas.microsoft.com/office/drawing/2014/main" id="{AFC07931-F931-5EF3-8978-636A7526AD3F}"/>
              </a:ext>
            </a:extLst>
          </p:cNvPr>
          <p:cNvSpPr/>
          <p:nvPr/>
        </p:nvSpPr>
        <p:spPr>
          <a:xfrm>
            <a:off x="8348226" y="345009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0" name="Google Shape;1233;p199">
            <a:extLst>
              <a:ext uri="{FF2B5EF4-FFF2-40B4-BE49-F238E27FC236}">
                <a16:creationId xmlns:a16="http://schemas.microsoft.com/office/drawing/2014/main" id="{DAEB49D3-BA30-CCA0-9AEC-FFA62DC0ED20}"/>
              </a:ext>
            </a:extLst>
          </p:cNvPr>
          <p:cNvSpPr/>
          <p:nvPr/>
        </p:nvSpPr>
        <p:spPr>
          <a:xfrm>
            <a:off x="8387876" y="34024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1" name="Google Shape;1234;p199">
            <a:extLst>
              <a:ext uri="{FF2B5EF4-FFF2-40B4-BE49-F238E27FC236}">
                <a16:creationId xmlns:a16="http://schemas.microsoft.com/office/drawing/2014/main" id="{4821A7A1-0D55-991B-D925-7D30AFF79DED}"/>
              </a:ext>
            </a:extLst>
          </p:cNvPr>
          <p:cNvSpPr/>
          <p:nvPr/>
        </p:nvSpPr>
        <p:spPr>
          <a:xfrm>
            <a:off x="8340218" y="3450094"/>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2" name="Google Shape;1235;p199">
            <a:extLst>
              <a:ext uri="{FF2B5EF4-FFF2-40B4-BE49-F238E27FC236}">
                <a16:creationId xmlns:a16="http://schemas.microsoft.com/office/drawing/2014/main" id="{1AF11C96-86AE-EFB3-21F8-C9E76B2D9F5D}"/>
              </a:ext>
            </a:extLst>
          </p:cNvPr>
          <p:cNvSpPr/>
          <p:nvPr/>
        </p:nvSpPr>
        <p:spPr>
          <a:xfrm>
            <a:off x="8376184" y="34024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3" name="Google Shape;1236;p199">
            <a:extLst>
              <a:ext uri="{FF2B5EF4-FFF2-40B4-BE49-F238E27FC236}">
                <a16:creationId xmlns:a16="http://schemas.microsoft.com/office/drawing/2014/main" id="{8BBF7E4A-3B9B-FCA0-362A-61507A41C4FA}"/>
              </a:ext>
            </a:extLst>
          </p:cNvPr>
          <p:cNvSpPr/>
          <p:nvPr/>
        </p:nvSpPr>
        <p:spPr>
          <a:xfrm>
            <a:off x="8328654" y="345009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4" name="Google Shape;1237;p199">
            <a:extLst>
              <a:ext uri="{FF2B5EF4-FFF2-40B4-BE49-F238E27FC236}">
                <a16:creationId xmlns:a16="http://schemas.microsoft.com/office/drawing/2014/main" id="{7D3E4732-8E30-9F28-159E-AF43E30E9FF2}"/>
              </a:ext>
            </a:extLst>
          </p:cNvPr>
          <p:cNvSpPr/>
          <p:nvPr/>
        </p:nvSpPr>
        <p:spPr>
          <a:xfrm>
            <a:off x="8467816"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5" name="Google Shape;1238;p199">
            <a:extLst>
              <a:ext uri="{FF2B5EF4-FFF2-40B4-BE49-F238E27FC236}">
                <a16:creationId xmlns:a16="http://schemas.microsoft.com/office/drawing/2014/main" id="{9FD4A10A-53B8-35E5-318C-615182AC652D}"/>
              </a:ext>
            </a:extLst>
          </p:cNvPr>
          <p:cNvSpPr/>
          <p:nvPr/>
        </p:nvSpPr>
        <p:spPr>
          <a:xfrm>
            <a:off x="8420286" y="346603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6" name="Google Shape;1239;p199">
            <a:extLst>
              <a:ext uri="{FF2B5EF4-FFF2-40B4-BE49-F238E27FC236}">
                <a16:creationId xmlns:a16="http://schemas.microsoft.com/office/drawing/2014/main" id="{654B23C6-CA88-B412-BF11-1E02BDF973E3}"/>
              </a:ext>
            </a:extLst>
          </p:cNvPr>
          <p:cNvSpPr/>
          <p:nvPr/>
        </p:nvSpPr>
        <p:spPr>
          <a:xfrm>
            <a:off x="8454727"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7" name="Google Shape;1240;p199">
            <a:extLst>
              <a:ext uri="{FF2B5EF4-FFF2-40B4-BE49-F238E27FC236}">
                <a16:creationId xmlns:a16="http://schemas.microsoft.com/office/drawing/2014/main" id="{B56E33F9-6D00-CA0F-286F-78FBE6901D54}"/>
              </a:ext>
            </a:extLst>
          </p:cNvPr>
          <p:cNvSpPr/>
          <p:nvPr/>
        </p:nvSpPr>
        <p:spPr>
          <a:xfrm>
            <a:off x="8407195" y="34660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8" name="Google Shape;1241;p199">
            <a:extLst>
              <a:ext uri="{FF2B5EF4-FFF2-40B4-BE49-F238E27FC236}">
                <a16:creationId xmlns:a16="http://schemas.microsoft.com/office/drawing/2014/main" id="{2CFB9714-542C-77AA-605E-93A39231373A}"/>
              </a:ext>
            </a:extLst>
          </p:cNvPr>
          <p:cNvSpPr/>
          <p:nvPr/>
        </p:nvSpPr>
        <p:spPr>
          <a:xfrm>
            <a:off x="8439348"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89" name="Google Shape;1242;p199">
            <a:extLst>
              <a:ext uri="{FF2B5EF4-FFF2-40B4-BE49-F238E27FC236}">
                <a16:creationId xmlns:a16="http://schemas.microsoft.com/office/drawing/2014/main" id="{49577242-002F-F84B-88CA-7AC3BA42EAB2}"/>
              </a:ext>
            </a:extLst>
          </p:cNvPr>
          <p:cNvSpPr/>
          <p:nvPr/>
        </p:nvSpPr>
        <p:spPr>
          <a:xfrm>
            <a:off x="8391818" y="34660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0" name="Google Shape;1243;p199">
            <a:extLst>
              <a:ext uri="{FF2B5EF4-FFF2-40B4-BE49-F238E27FC236}">
                <a16:creationId xmlns:a16="http://schemas.microsoft.com/office/drawing/2014/main" id="{D830B80D-E644-80D5-7F2E-1B6BDB3267CF}"/>
              </a:ext>
            </a:extLst>
          </p:cNvPr>
          <p:cNvSpPr/>
          <p:nvPr/>
        </p:nvSpPr>
        <p:spPr>
          <a:xfrm>
            <a:off x="8531235"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1" name="Google Shape;1244;p199">
            <a:extLst>
              <a:ext uri="{FF2B5EF4-FFF2-40B4-BE49-F238E27FC236}">
                <a16:creationId xmlns:a16="http://schemas.microsoft.com/office/drawing/2014/main" id="{59D19C55-E914-3975-955E-0582BAE0F051}"/>
              </a:ext>
            </a:extLst>
          </p:cNvPr>
          <p:cNvSpPr/>
          <p:nvPr/>
        </p:nvSpPr>
        <p:spPr>
          <a:xfrm>
            <a:off x="8483703" y="346603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2" name="Google Shape;1245;p199">
            <a:extLst>
              <a:ext uri="{FF2B5EF4-FFF2-40B4-BE49-F238E27FC236}">
                <a16:creationId xmlns:a16="http://schemas.microsoft.com/office/drawing/2014/main" id="{83C19A09-FCC4-3CF9-957D-6C2AD9A4365A}"/>
              </a:ext>
            </a:extLst>
          </p:cNvPr>
          <p:cNvSpPr/>
          <p:nvPr/>
        </p:nvSpPr>
        <p:spPr>
          <a:xfrm>
            <a:off x="8521068"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3" name="Google Shape;1246;p199">
            <a:extLst>
              <a:ext uri="{FF2B5EF4-FFF2-40B4-BE49-F238E27FC236}">
                <a16:creationId xmlns:a16="http://schemas.microsoft.com/office/drawing/2014/main" id="{F56A2B98-2A5A-CF05-2875-9DD188A01EA8}"/>
              </a:ext>
            </a:extLst>
          </p:cNvPr>
          <p:cNvSpPr/>
          <p:nvPr/>
        </p:nvSpPr>
        <p:spPr>
          <a:xfrm>
            <a:off x="8473537" y="34660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4" name="Google Shape;1247;p199">
            <a:extLst>
              <a:ext uri="{FF2B5EF4-FFF2-40B4-BE49-F238E27FC236}">
                <a16:creationId xmlns:a16="http://schemas.microsoft.com/office/drawing/2014/main" id="{2B312DDF-E748-DD23-2B5F-8050F50FC9DE}"/>
              </a:ext>
            </a:extLst>
          </p:cNvPr>
          <p:cNvSpPr/>
          <p:nvPr/>
        </p:nvSpPr>
        <p:spPr>
          <a:xfrm>
            <a:off x="8507723"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5" name="Google Shape;1248;p199">
            <a:extLst>
              <a:ext uri="{FF2B5EF4-FFF2-40B4-BE49-F238E27FC236}">
                <a16:creationId xmlns:a16="http://schemas.microsoft.com/office/drawing/2014/main" id="{C942EF67-2BF3-B1FA-AFE5-F83D68EEDE3A}"/>
              </a:ext>
            </a:extLst>
          </p:cNvPr>
          <p:cNvSpPr/>
          <p:nvPr/>
        </p:nvSpPr>
        <p:spPr>
          <a:xfrm>
            <a:off x="8460191" y="34660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6" name="Google Shape;1249;p199">
            <a:extLst>
              <a:ext uri="{FF2B5EF4-FFF2-40B4-BE49-F238E27FC236}">
                <a16:creationId xmlns:a16="http://schemas.microsoft.com/office/drawing/2014/main" id="{9E8B171C-F61D-D0EF-0876-BB3547F74554}"/>
              </a:ext>
            </a:extLst>
          </p:cNvPr>
          <p:cNvSpPr/>
          <p:nvPr/>
        </p:nvSpPr>
        <p:spPr>
          <a:xfrm>
            <a:off x="8494887" y="341835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7" name="Google Shape;1250;p199">
            <a:extLst>
              <a:ext uri="{FF2B5EF4-FFF2-40B4-BE49-F238E27FC236}">
                <a16:creationId xmlns:a16="http://schemas.microsoft.com/office/drawing/2014/main" id="{7D8B8025-8370-6FE9-A543-FD9CD3EEE977}"/>
              </a:ext>
            </a:extLst>
          </p:cNvPr>
          <p:cNvSpPr/>
          <p:nvPr/>
        </p:nvSpPr>
        <p:spPr>
          <a:xfrm>
            <a:off x="8447355" y="34660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8" name="Google Shape;1251;p199">
            <a:extLst>
              <a:ext uri="{FF2B5EF4-FFF2-40B4-BE49-F238E27FC236}">
                <a16:creationId xmlns:a16="http://schemas.microsoft.com/office/drawing/2014/main" id="{01365C3C-F46D-97BA-E0AC-936DDB0CD0FC}"/>
              </a:ext>
            </a:extLst>
          </p:cNvPr>
          <p:cNvSpPr/>
          <p:nvPr/>
        </p:nvSpPr>
        <p:spPr>
          <a:xfrm>
            <a:off x="8542419" y="344308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99" name="Google Shape;1252;p199">
            <a:extLst>
              <a:ext uri="{FF2B5EF4-FFF2-40B4-BE49-F238E27FC236}">
                <a16:creationId xmlns:a16="http://schemas.microsoft.com/office/drawing/2014/main" id="{17BB5D0B-EA72-E8C0-CD5D-A6E15F87C8BB}"/>
              </a:ext>
            </a:extLst>
          </p:cNvPr>
          <p:cNvSpPr/>
          <p:nvPr/>
        </p:nvSpPr>
        <p:spPr>
          <a:xfrm>
            <a:off x="8494887" y="3490762"/>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0" name="Google Shape;1253;p199">
            <a:extLst>
              <a:ext uri="{FF2B5EF4-FFF2-40B4-BE49-F238E27FC236}">
                <a16:creationId xmlns:a16="http://schemas.microsoft.com/office/drawing/2014/main" id="{A402548C-FBF0-9CC7-7289-C17DC6EB00B0}"/>
              </a:ext>
            </a:extLst>
          </p:cNvPr>
          <p:cNvSpPr/>
          <p:nvPr/>
        </p:nvSpPr>
        <p:spPr>
          <a:xfrm>
            <a:off x="8558814" y="344308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1" name="Google Shape;1254;p199">
            <a:extLst>
              <a:ext uri="{FF2B5EF4-FFF2-40B4-BE49-F238E27FC236}">
                <a16:creationId xmlns:a16="http://schemas.microsoft.com/office/drawing/2014/main" id="{A8B9F681-40C9-54F2-5E8F-0410F27CAB9E}"/>
              </a:ext>
            </a:extLst>
          </p:cNvPr>
          <p:cNvSpPr/>
          <p:nvPr/>
        </p:nvSpPr>
        <p:spPr>
          <a:xfrm>
            <a:off x="8511282" y="349076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2" name="Google Shape;1255;p199">
            <a:extLst>
              <a:ext uri="{FF2B5EF4-FFF2-40B4-BE49-F238E27FC236}">
                <a16:creationId xmlns:a16="http://schemas.microsoft.com/office/drawing/2014/main" id="{DF8F31E3-9E94-3706-EF87-003121214310}"/>
              </a:ext>
            </a:extLst>
          </p:cNvPr>
          <p:cNvSpPr/>
          <p:nvPr/>
        </p:nvSpPr>
        <p:spPr>
          <a:xfrm>
            <a:off x="8578767" y="344308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3" name="Google Shape;1256;p199">
            <a:extLst>
              <a:ext uri="{FF2B5EF4-FFF2-40B4-BE49-F238E27FC236}">
                <a16:creationId xmlns:a16="http://schemas.microsoft.com/office/drawing/2014/main" id="{995F9428-93B9-2F6F-A923-35A8B22BFF4D}"/>
              </a:ext>
            </a:extLst>
          </p:cNvPr>
          <p:cNvSpPr/>
          <p:nvPr/>
        </p:nvSpPr>
        <p:spPr>
          <a:xfrm>
            <a:off x="8531235" y="349076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4" name="Google Shape;1257;p199">
            <a:extLst>
              <a:ext uri="{FF2B5EF4-FFF2-40B4-BE49-F238E27FC236}">
                <a16:creationId xmlns:a16="http://schemas.microsoft.com/office/drawing/2014/main" id="{05649322-F8A5-DA59-78D4-36DDC0D4D38D}"/>
              </a:ext>
            </a:extLst>
          </p:cNvPr>
          <p:cNvSpPr/>
          <p:nvPr/>
        </p:nvSpPr>
        <p:spPr>
          <a:xfrm>
            <a:off x="8650319" y="3445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5" name="Google Shape;1258;p199">
            <a:extLst>
              <a:ext uri="{FF2B5EF4-FFF2-40B4-BE49-F238E27FC236}">
                <a16:creationId xmlns:a16="http://schemas.microsoft.com/office/drawing/2014/main" id="{91F49CD2-96BC-51CF-389B-1D964C65A5BE}"/>
              </a:ext>
            </a:extLst>
          </p:cNvPr>
          <p:cNvSpPr/>
          <p:nvPr/>
        </p:nvSpPr>
        <p:spPr>
          <a:xfrm>
            <a:off x="8602786" y="349305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6" name="Google Shape;1259;p199">
            <a:extLst>
              <a:ext uri="{FF2B5EF4-FFF2-40B4-BE49-F238E27FC236}">
                <a16:creationId xmlns:a16="http://schemas.microsoft.com/office/drawing/2014/main" id="{24083FD3-9865-B7CE-1550-702DDF65E8A9}"/>
              </a:ext>
            </a:extLst>
          </p:cNvPr>
          <p:cNvSpPr/>
          <p:nvPr/>
        </p:nvSpPr>
        <p:spPr>
          <a:xfrm>
            <a:off x="8611938" y="344308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7" name="Google Shape;1260;p199">
            <a:extLst>
              <a:ext uri="{FF2B5EF4-FFF2-40B4-BE49-F238E27FC236}">
                <a16:creationId xmlns:a16="http://schemas.microsoft.com/office/drawing/2014/main" id="{2B4CE9CB-9674-DA4C-BABD-87C0B0746E1C}"/>
              </a:ext>
            </a:extLst>
          </p:cNvPr>
          <p:cNvSpPr/>
          <p:nvPr/>
        </p:nvSpPr>
        <p:spPr>
          <a:xfrm>
            <a:off x="8564406" y="349076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8" name="Google Shape;1261;p199">
            <a:extLst>
              <a:ext uri="{FF2B5EF4-FFF2-40B4-BE49-F238E27FC236}">
                <a16:creationId xmlns:a16="http://schemas.microsoft.com/office/drawing/2014/main" id="{E93ADBC7-5A5F-5581-6E0E-C58E824B9911}"/>
              </a:ext>
            </a:extLst>
          </p:cNvPr>
          <p:cNvSpPr/>
          <p:nvPr/>
        </p:nvSpPr>
        <p:spPr>
          <a:xfrm>
            <a:off x="8595924" y="344308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09" name="Google Shape;1262;p199">
            <a:extLst>
              <a:ext uri="{FF2B5EF4-FFF2-40B4-BE49-F238E27FC236}">
                <a16:creationId xmlns:a16="http://schemas.microsoft.com/office/drawing/2014/main" id="{40E17E83-627E-4756-53FF-854A12140EC2}"/>
              </a:ext>
            </a:extLst>
          </p:cNvPr>
          <p:cNvSpPr/>
          <p:nvPr/>
        </p:nvSpPr>
        <p:spPr>
          <a:xfrm>
            <a:off x="8548393" y="349076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0" name="Google Shape;1263;p199">
            <a:extLst>
              <a:ext uri="{FF2B5EF4-FFF2-40B4-BE49-F238E27FC236}">
                <a16:creationId xmlns:a16="http://schemas.microsoft.com/office/drawing/2014/main" id="{6BD70954-C038-0CAA-C127-6165F27F25CD}"/>
              </a:ext>
            </a:extLst>
          </p:cNvPr>
          <p:cNvSpPr/>
          <p:nvPr/>
        </p:nvSpPr>
        <p:spPr>
          <a:xfrm>
            <a:off x="8670908" y="3445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1" name="Google Shape;1264;p199">
            <a:extLst>
              <a:ext uri="{FF2B5EF4-FFF2-40B4-BE49-F238E27FC236}">
                <a16:creationId xmlns:a16="http://schemas.microsoft.com/office/drawing/2014/main" id="{C2978FE5-514B-E1BD-9A56-9AAA71993EE0}"/>
              </a:ext>
            </a:extLst>
          </p:cNvPr>
          <p:cNvSpPr/>
          <p:nvPr/>
        </p:nvSpPr>
        <p:spPr>
          <a:xfrm>
            <a:off x="8623377" y="3493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2" name="Google Shape;1265;p199">
            <a:extLst>
              <a:ext uri="{FF2B5EF4-FFF2-40B4-BE49-F238E27FC236}">
                <a16:creationId xmlns:a16="http://schemas.microsoft.com/office/drawing/2014/main" id="{7AABEAB8-92A3-F54E-7993-CB659FBE10F0}"/>
              </a:ext>
            </a:extLst>
          </p:cNvPr>
          <p:cNvSpPr/>
          <p:nvPr/>
        </p:nvSpPr>
        <p:spPr>
          <a:xfrm>
            <a:off x="8684888" y="3445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3" name="Google Shape;1266;p199">
            <a:extLst>
              <a:ext uri="{FF2B5EF4-FFF2-40B4-BE49-F238E27FC236}">
                <a16:creationId xmlns:a16="http://schemas.microsoft.com/office/drawing/2014/main" id="{A8914F77-A3ED-DF94-E4FB-FF835B27A581}"/>
              </a:ext>
            </a:extLst>
          </p:cNvPr>
          <p:cNvSpPr/>
          <p:nvPr/>
        </p:nvSpPr>
        <p:spPr>
          <a:xfrm>
            <a:off x="8637357" y="3493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4" name="Google Shape;1267;p199">
            <a:extLst>
              <a:ext uri="{FF2B5EF4-FFF2-40B4-BE49-F238E27FC236}">
                <a16:creationId xmlns:a16="http://schemas.microsoft.com/office/drawing/2014/main" id="{7E7C6E88-D6CA-19C9-9C06-052643575916}"/>
              </a:ext>
            </a:extLst>
          </p:cNvPr>
          <p:cNvSpPr/>
          <p:nvPr/>
        </p:nvSpPr>
        <p:spPr>
          <a:xfrm>
            <a:off x="8696960" y="344537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5" name="Google Shape;1268;p199">
            <a:extLst>
              <a:ext uri="{FF2B5EF4-FFF2-40B4-BE49-F238E27FC236}">
                <a16:creationId xmlns:a16="http://schemas.microsoft.com/office/drawing/2014/main" id="{22D073D3-DF6A-360E-C8C9-C47B4D7D8B5B}"/>
              </a:ext>
            </a:extLst>
          </p:cNvPr>
          <p:cNvSpPr/>
          <p:nvPr/>
        </p:nvSpPr>
        <p:spPr>
          <a:xfrm>
            <a:off x="8649302" y="349305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6" name="Google Shape;1269;p199">
            <a:extLst>
              <a:ext uri="{FF2B5EF4-FFF2-40B4-BE49-F238E27FC236}">
                <a16:creationId xmlns:a16="http://schemas.microsoft.com/office/drawing/2014/main" id="{D84B9B54-49FF-8AEE-0CF9-98E53F0FFB6E}"/>
              </a:ext>
            </a:extLst>
          </p:cNvPr>
          <p:cNvSpPr/>
          <p:nvPr/>
        </p:nvSpPr>
        <p:spPr>
          <a:xfrm>
            <a:off x="8716024"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7" name="Google Shape;1270;p199">
            <a:extLst>
              <a:ext uri="{FF2B5EF4-FFF2-40B4-BE49-F238E27FC236}">
                <a16:creationId xmlns:a16="http://schemas.microsoft.com/office/drawing/2014/main" id="{83A8D354-CA02-A396-992E-7938CB5E68DF}"/>
              </a:ext>
            </a:extLst>
          </p:cNvPr>
          <p:cNvSpPr/>
          <p:nvPr/>
        </p:nvSpPr>
        <p:spPr>
          <a:xfrm>
            <a:off x="8668493"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8" name="Google Shape;1271;p199">
            <a:extLst>
              <a:ext uri="{FF2B5EF4-FFF2-40B4-BE49-F238E27FC236}">
                <a16:creationId xmlns:a16="http://schemas.microsoft.com/office/drawing/2014/main" id="{D7F83EC2-8B9E-24D0-1312-863536F798F0}"/>
              </a:ext>
            </a:extLst>
          </p:cNvPr>
          <p:cNvSpPr/>
          <p:nvPr/>
        </p:nvSpPr>
        <p:spPr>
          <a:xfrm>
            <a:off x="8763684"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19" name="Google Shape;1272;p199">
            <a:extLst>
              <a:ext uri="{FF2B5EF4-FFF2-40B4-BE49-F238E27FC236}">
                <a16:creationId xmlns:a16="http://schemas.microsoft.com/office/drawing/2014/main" id="{C89BA4D8-A77D-63DB-6D48-EE9295167FD6}"/>
              </a:ext>
            </a:extLst>
          </p:cNvPr>
          <p:cNvSpPr/>
          <p:nvPr/>
        </p:nvSpPr>
        <p:spPr>
          <a:xfrm>
            <a:off x="8716025"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0" name="Google Shape;1273;p199">
            <a:extLst>
              <a:ext uri="{FF2B5EF4-FFF2-40B4-BE49-F238E27FC236}">
                <a16:creationId xmlns:a16="http://schemas.microsoft.com/office/drawing/2014/main" id="{5730062F-6BF2-2F04-C819-C87752F4D45D}"/>
              </a:ext>
            </a:extLst>
          </p:cNvPr>
          <p:cNvSpPr/>
          <p:nvPr/>
        </p:nvSpPr>
        <p:spPr>
          <a:xfrm>
            <a:off x="8748687"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1" name="Google Shape;1274;p199">
            <a:extLst>
              <a:ext uri="{FF2B5EF4-FFF2-40B4-BE49-F238E27FC236}">
                <a16:creationId xmlns:a16="http://schemas.microsoft.com/office/drawing/2014/main" id="{26BCD64A-740B-DB2D-2ABC-A78FA1E0DA9F}"/>
              </a:ext>
            </a:extLst>
          </p:cNvPr>
          <p:cNvSpPr/>
          <p:nvPr/>
        </p:nvSpPr>
        <p:spPr>
          <a:xfrm>
            <a:off x="8701155"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2" name="Google Shape;1275;p199">
            <a:extLst>
              <a:ext uri="{FF2B5EF4-FFF2-40B4-BE49-F238E27FC236}">
                <a16:creationId xmlns:a16="http://schemas.microsoft.com/office/drawing/2014/main" id="{5C35ADFE-B51D-D91D-11C9-E9C061E3B951}"/>
              </a:ext>
            </a:extLst>
          </p:cNvPr>
          <p:cNvSpPr/>
          <p:nvPr/>
        </p:nvSpPr>
        <p:spPr>
          <a:xfrm>
            <a:off x="8735215"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3" name="Google Shape;1276;p199">
            <a:extLst>
              <a:ext uri="{FF2B5EF4-FFF2-40B4-BE49-F238E27FC236}">
                <a16:creationId xmlns:a16="http://schemas.microsoft.com/office/drawing/2014/main" id="{D7EDFA6B-D5E9-905E-F747-23F8DD82CE9E}"/>
              </a:ext>
            </a:extLst>
          </p:cNvPr>
          <p:cNvSpPr/>
          <p:nvPr/>
        </p:nvSpPr>
        <p:spPr>
          <a:xfrm>
            <a:off x="8687685"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4" name="Google Shape;1277;p199">
            <a:extLst>
              <a:ext uri="{FF2B5EF4-FFF2-40B4-BE49-F238E27FC236}">
                <a16:creationId xmlns:a16="http://schemas.microsoft.com/office/drawing/2014/main" id="{F9448536-C763-71EF-7235-99106B65800A}"/>
              </a:ext>
            </a:extLst>
          </p:cNvPr>
          <p:cNvSpPr/>
          <p:nvPr/>
        </p:nvSpPr>
        <p:spPr>
          <a:xfrm>
            <a:off x="8782747"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5" name="Google Shape;1278;p199">
            <a:extLst>
              <a:ext uri="{FF2B5EF4-FFF2-40B4-BE49-F238E27FC236}">
                <a16:creationId xmlns:a16="http://schemas.microsoft.com/office/drawing/2014/main" id="{478D55A7-5A02-A027-B9A6-9CC3E5CE49CA}"/>
              </a:ext>
            </a:extLst>
          </p:cNvPr>
          <p:cNvSpPr/>
          <p:nvPr/>
        </p:nvSpPr>
        <p:spPr>
          <a:xfrm>
            <a:off x="8735215"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6" name="Google Shape;1279;p199">
            <a:extLst>
              <a:ext uri="{FF2B5EF4-FFF2-40B4-BE49-F238E27FC236}">
                <a16:creationId xmlns:a16="http://schemas.microsoft.com/office/drawing/2014/main" id="{0727C6D5-B343-8706-145A-9219B05191AA}"/>
              </a:ext>
            </a:extLst>
          </p:cNvPr>
          <p:cNvSpPr/>
          <p:nvPr/>
        </p:nvSpPr>
        <p:spPr>
          <a:xfrm>
            <a:off x="8853791"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7" name="Google Shape;1280;p199">
            <a:extLst>
              <a:ext uri="{FF2B5EF4-FFF2-40B4-BE49-F238E27FC236}">
                <a16:creationId xmlns:a16="http://schemas.microsoft.com/office/drawing/2014/main" id="{35103E33-3625-83D2-5C53-6139E1F412BC}"/>
              </a:ext>
            </a:extLst>
          </p:cNvPr>
          <p:cNvSpPr/>
          <p:nvPr/>
        </p:nvSpPr>
        <p:spPr>
          <a:xfrm>
            <a:off x="8806259" y="350657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8" name="Google Shape;1281;p199">
            <a:extLst>
              <a:ext uri="{FF2B5EF4-FFF2-40B4-BE49-F238E27FC236}">
                <a16:creationId xmlns:a16="http://schemas.microsoft.com/office/drawing/2014/main" id="{730F74DB-5655-4614-0C93-574E0A04D3AE}"/>
              </a:ext>
            </a:extLst>
          </p:cNvPr>
          <p:cNvSpPr/>
          <p:nvPr/>
        </p:nvSpPr>
        <p:spPr>
          <a:xfrm>
            <a:off x="8847055"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29" name="Google Shape;1282;p199">
            <a:extLst>
              <a:ext uri="{FF2B5EF4-FFF2-40B4-BE49-F238E27FC236}">
                <a16:creationId xmlns:a16="http://schemas.microsoft.com/office/drawing/2014/main" id="{205ACF0A-DDB1-72B4-E032-F346FDD41FB0}"/>
              </a:ext>
            </a:extLst>
          </p:cNvPr>
          <p:cNvSpPr/>
          <p:nvPr/>
        </p:nvSpPr>
        <p:spPr>
          <a:xfrm>
            <a:off x="8799523"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0" name="Google Shape;1283;p199">
            <a:extLst>
              <a:ext uri="{FF2B5EF4-FFF2-40B4-BE49-F238E27FC236}">
                <a16:creationId xmlns:a16="http://schemas.microsoft.com/office/drawing/2014/main" id="{A166CE8B-5A75-FD19-0F6A-C25BA18E3E70}"/>
              </a:ext>
            </a:extLst>
          </p:cNvPr>
          <p:cNvSpPr/>
          <p:nvPr/>
        </p:nvSpPr>
        <p:spPr>
          <a:xfrm>
            <a:off x="8830279"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1" name="Google Shape;1284;p199">
            <a:extLst>
              <a:ext uri="{FF2B5EF4-FFF2-40B4-BE49-F238E27FC236}">
                <a16:creationId xmlns:a16="http://schemas.microsoft.com/office/drawing/2014/main" id="{ECC907F5-040A-29BF-F3DC-69D987AB0F77}"/>
              </a:ext>
            </a:extLst>
          </p:cNvPr>
          <p:cNvSpPr/>
          <p:nvPr/>
        </p:nvSpPr>
        <p:spPr>
          <a:xfrm>
            <a:off x="8782746"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2" name="Google Shape;1285;p199">
            <a:extLst>
              <a:ext uri="{FF2B5EF4-FFF2-40B4-BE49-F238E27FC236}">
                <a16:creationId xmlns:a16="http://schemas.microsoft.com/office/drawing/2014/main" id="{C7DB6B13-6E4C-82DE-2A17-ED6616670453}"/>
              </a:ext>
            </a:extLst>
          </p:cNvPr>
          <p:cNvSpPr/>
          <p:nvPr/>
        </p:nvSpPr>
        <p:spPr>
          <a:xfrm>
            <a:off x="8819858"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3" name="Google Shape;1286;p199">
            <a:extLst>
              <a:ext uri="{FF2B5EF4-FFF2-40B4-BE49-F238E27FC236}">
                <a16:creationId xmlns:a16="http://schemas.microsoft.com/office/drawing/2014/main" id="{8F5252A6-D265-009D-B0D8-03249FD1E191}"/>
              </a:ext>
            </a:extLst>
          </p:cNvPr>
          <p:cNvSpPr/>
          <p:nvPr/>
        </p:nvSpPr>
        <p:spPr>
          <a:xfrm>
            <a:off x="8772326"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4" name="Google Shape;1287;p199">
            <a:extLst>
              <a:ext uri="{FF2B5EF4-FFF2-40B4-BE49-F238E27FC236}">
                <a16:creationId xmlns:a16="http://schemas.microsoft.com/office/drawing/2014/main" id="{6BE6C9AA-DDF8-B0B4-1806-DEBD8B7E4BA1}"/>
              </a:ext>
            </a:extLst>
          </p:cNvPr>
          <p:cNvSpPr/>
          <p:nvPr/>
        </p:nvSpPr>
        <p:spPr>
          <a:xfrm>
            <a:off x="8801175"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5" name="Google Shape;1288;p199">
            <a:extLst>
              <a:ext uri="{FF2B5EF4-FFF2-40B4-BE49-F238E27FC236}">
                <a16:creationId xmlns:a16="http://schemas.microsoft.com/office/drawing/2014/main" id="{293FD310-1F2F-7813-AA21-6EAD0827643C}"/>
              </a:ext>
            </a:extLst>
          </p:cNvPr>
          <p:cNvSpPr/>
          <p:nvPr/>
        </p:nvSpPr>
        <p:spPr>
          <a:xfrm>
            <a:off x="8753643" y="3506570"/>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6" name="Google Shape;1289;p199">
            <a:extLst>
              <a:ext uri="{FF2B5EF4-FFF2-40B4-BE49-F238E27FC236}">
                <a16:creationId xmlns:a16="http://schemas.microsoft.com/office/drawing/2014/main" id="{2A32DAC6-39C3-979E-36EC-359294A64CF9}"/>
              </a:ext>
            </a:extLst>
          </p:cNvPr>
          <p:cNvSpPr/>
          <p:nvPr/>
        </p:nvSpPr>
        <p:spPr>
          <a:xfrm>
            <a:off x="8791135"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7" name="Google Shape;1290;p199">
            <a:extLst>
              <a:ext uri="{FF2B5EF4-FFF2-40B4-BE49-F238E27FC236}">
                <a16:creationId xmlns:a16="http://schemas.microsoft.com/office/drawing/2014/main" id="{9A4D7D7B-321C-6C9E-0F7D-86D0F11FB7E9}"/>
              </a:ext>
            </a:extLst>
          </p:cNvPr>
          <p:cNvSpPr/>
          <p:nvPr/>
        </p:nvSpPr>
        <p:spPr>
          <a:xfrm>
            <a:off x="8743603"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8" name="Google Shape;1291;p199">
            <a:extLst>
              <a:ext uri="{FF2B5EF4-FFF2-40B4-BE49-F238E27FC236}">
                <a16:creationId xmlns:a16="http://schemas.microsoft.com/office/drawing/2014/main" id="{DB227B32-27BF-20E7-48A8-D006D3A800F9}"/>
              </a:ext>
            </a:extLst>
          </p:cNvPr>
          <p:cNvSpPr/>
          <p:nvPr/>
        </p:nvSpPr>
        <p:spPr>
          <a:xfrm>
            <a:off x="8872600"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39" name="Google Shape;1292;p199">
            <a:extLst>
              <a:ext uri="{FF2B5EF4-FFF2-40B4-BE49-F238E27FC236}">
                <a16:creationId xmlns:a16="http://schemas.microsoft.com/office/drawing/2014/main" id="{4BCF79FF-20EC-28BA-1268-ACCF44E80820}"/>
              </a:ext>
            </a:extLst>
          </p:cNvPr>
          <p:cNvSpPr/>
          <p:nvPr/>
        </p:nvSpPr>
        <p:spPr>
          <a:xfrm>
            <a:off x="8825067"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0" name="Google Shape;1293;p199">
            <a:extLst>
              <a:ext uri="{FF2B5EF4-FFF2-40B4-BE49-F238E27FC236}">
                <a16:creationId xmlns:a16="http://schemas.microsoft.com/office/drawing/2014/main" id="{939A4BB5-78E0-7ED7-0842-38C0347EA78F}"/>
              </a:ext>
            </a:extLst>
          </p:cNvPr>
          <p:cNvSpPr/>
          <p:nvPr/>
        </p:nvSpPr>
        <p:spPr>
          <a:xfrm>
            <a:off x="8881496"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1" name="Google Shape;1294;p199">
            <a:extLst>
              <a:ext uri="{FF2B5EF4-FFF2-40B4-BE49-F238E27FC236}">
                <a16:creationId xmlns:a16="http://schemas.microsoft.com/office/drawing/2014/main" id="{8955BB23-7EC2-E2DF-9A05-17A8507EBBD6}"/>
              </a:ext>
            </a:extLst>
          </p:cNvPr>
          <p:cNvSpPr/>
          <p:nvPr/>
        </p:nvSpPr>
        <p:spPr>
          <a:xfrm>
            <a:off x="8833966"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2" name="Google Shape;1295;p199">
            <a:extLst>
              <a:ext uri="{FF2B5EF4-FFF2-40B4-BE49-F238E27FC236}">
                <a16:creationId xmlns:a16="http://schemas.microsoft.com/office/drawing/2014/main" id="{200E3F91-67CC-A104-C1EE-1A12759511F9}"/>
              </a:ext>
            </a:extLst>
          </p:cNvPr>
          <p:cNvSpPr/>
          <p:nvPr/>
        </p:nvSpPr>
        <p:spPr>
          <a:xfrm>
            <a:off x="8894587"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3" name="Google Shape;1296;p199">
            <a:extLst>
              <a:ext uri="{FF2B5EF4-FFF2-40B4-BE49-F238E27FC236}">
                <a16:creationId xmlns:a16="http://schemas.microsoft.com/office/drawing/2014/main" id="{7FAB79B4-1999-E17E-C388-EFDFAEEFA43D}"/>
              </a:ext>
            </a:extLst>
          </p:cNvPr>
          <p:cNvSpPr/>
          <p:nvPr/>
        </p:nvSpPr>
        <p:spPr>
          <a:xfrm>
            <a:off x="8847055"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4" name="Google Shape;1297;p199">
            <a:extLst>
              <a:ext uri="{FF2B5EF4-FFF2-40B4-BE49-F238E27FC236}">
                <a16:creationId xmlns:a16="http://schemas.microsoft.com/office/drawing/2014/main" id="{BDF5E4B9-F098-93F6-0592-796E32F115ED}"/>
              </a:ext>
            </a:extLst>
          </p:cNvPr>
          <p:cNvSpPr/>
          <p:nvPr/>
        </p:nvSpPr>
        <p:spPr>
          <a:xfrm>
            <a:off x="8904119"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5" name="Google Shape;1298;p199">
            <a:extLst>
              <a:ext uri="{FF2B5EF4-FFF2-40B4-BE49-F238E27FC236}">
                <a16:creationId xmlns:a16="http://schemas.microsoft.com/office/drawing/2014/main" id="{84A94917-6AA3-B932-C4D4-9F5D1F4B0B7B}"/>
              </a:ext>
            </a:extLst>
          </p:cNvPr>
          <p:cNvSpPr/>
          <p:nvPr/>
        </p:nvSpPr>
        <p:spPr>
          <a:xfrm>
            <a:off x="8856459"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6" name="Google Shape;1299;p199">
            <a:extLst>
              <a:ext uri="{FF2B5EF4-FFF2-40B4-BE49-F238E27FC236}">
                <a16:creationId xmlns:a16="http://schemas.microsoft.com/office/drawing/2014/main" id="{D62C888F-326C-1C24-6AE1-E00C49F3BFA7}"/>
              </a:ext>
            </a:extLst>
          </p:cNvPr>
          <p:cNvSpPr/>
          <p:nvPr/>
        </p:nvSpPr>
        <p:spPr>
          <a:xfrm>
            <a:off x="8939323"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7" name="Google Shape;1300;p199">
            <a:extLst>
              <a:ext uri="{FF2B5EF4-FFF2-40B4-BE49-F238E27FC236}">
                <a16:creationId xmlns:a16="http://schemas.microsoft.com/office/drawing/2014/main" id="{4AD94CCB-06F2-4895-517F-841C88C7F54C}"/>
              </a:ext>
            </a:extLst>
          </p:cNvPr>
          <p:cNvSpPr/>
          <p:nvPr/>
        </p:nvSpPr>
        <p:spPr>
          <a:xfrm>
            <a:off x="8891791"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8" name="Google Shape;1301;p199">
            <a:extLst>
              <a:ext uri="{FF2B5EF4-FFF2-40B4-BE49-F238E27FC236}">
                <a16:creationId xmlns:a16="http://schemas.microsoft.com/office/drawing/2014/main" id="{63D17D41-D252-00E8-9BCA-3153F2510A38}"/>
              </a:ext>
            </a:extLst>
          </p:cNvPr>
          <p:cNvSpPr/>
          <p:nvPr/>
        </p:nvSpPr>
        <p:spPr>
          <a:xfrm>
            <a:off x="8947330"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49" name="Google Shape;1302;p199">
            <a:extLst>
              <a:ext uri="{FF2B5EF4-FFF2-40B4-BE49-F238E27FC236}">
                <a16:creationId xmlns:a16="http://schemas.microsoft.com/office/drawing/2014/main" id="{E5A89A85-D992-B10C-37BA-7F2647A0A0C1}"/>
              </a:ext>
            </a:extLst>
          </p:cNvPr>
          <p:cNvSpPr/>
          <p:nvPr/>
        </p:nvSpPr>
        <p:spPr>
          <a:xfrm>
            <a:off x="8899798" y="3506570"/>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0" name="Google Shape;1303;p199">
            <a:extLst>
              <a:ext uri="{FF2B5EF4-FFF2-40B4-BE49-F238E27FC236}">
                <a16:creationId xmlns:a16="http://schemas.microsoft.com/office/drawing/2014/main" id="{74EEE934-2112-1086-DDC8-035BE6D26207}"/>
              </a:ext>
            </a:extLst>
          </p:cNvPr>
          <p:cNvSpPr/>
          <p:nvPr/>
        </p:nvSpPr>
        <p:spPr>
          <a:xfrm>
            <a:off x="8953938"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1" name="Google Shape;1304;p199">
            <a:extLst>
              <a:ext uri="{FF2B5EF4-FFF2-40B4-BE49-F238E27FC236}">
                <a16:creationId xmlns:a16="http://schemas.microsoft.com/office/drawing/2014/main" id="{2AF7285F-52B8-2DE8-EAFE-DF92345DC709}"/>
              </a:ext>
            </a:extLst>
          </p:cNvPr>
          <p:cNvSpPr/>
          <p:nvPr/>
        </p:nvSpPr>
        <p:spPr>
          <a:xfrm>
            <a:off x="8906406" y="350657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2" name="Google Shape;1305;p199">
            <a:extLst>
              <a:ext uri="{FF2B5EF4-FFF2-40B4-BE49-F238E27FC236}">
                <a16:creationId xmlns:a16="http://schemas.microsoft.com/office/drawing/2014/main" id="{F988278D-FD7D-B76D-4B0B-CD9FD5FC7707}"/>
              </a:ext>
            </a:extLst>
          </p:cNvPr>
          <p:cNvSpPr/>
          <p:nvPr/>
        </p:nvSpPr>
        <p:spPr>
          <a:xfrm>
            <a:off x="8999183"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3" name="Google Shape;1306;p199">
            <a:extLst>
              <a:ext uri="{FF2B5EF4-FFF2-40B4-BE49-F238E27FC236}">
                <a16:creationId xmlns:a16="http://schemas.microsoft.com/office/drawing/2014/main" id="{E8265CE9-58BA-D79B-0578-2AC3C841B9A5}"/>
              </a:ext>
            </a:extLst>
          </p:cNvPr>
          <p:cNvSpPr/>
          <p:nvPr/>
        </p:nvSpPr>
        <p:spPr>
          <a:xfrm>
            <a:off x="8951651" y="350657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4" name="Google Shape;1307;p199">
            <a:extLst>
              <a:ext uri="{FF2B5EF4-FFF2-40B4-BE49-F238E27FC236}">
                <a16:creationId xmlns:a16="http://schemas.microsoft.com/office/drawing/2014/main" id="{BA26EF60-DD46-FB50-7ADD-DC2BEA7D4B7C}"/>
              </a:ext>
            </a:extLst>
          </p:cNvPr>
          <p:cNvSpPr/>
          <p:nvPr/>
        </p:nvSpPr>
        <p:spPr>
          <a:xfrm>
            <a:off x="8986855"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5" name="Google Shape;1308;p199">
            <a:extLst>
              <a:ext uri="{FF2B5EF4-FFF2-40B4-BE49-F238E27FC236}">
                <a16:creationId xmlns:a16="http://schemas.microsoft.com/office/drawing/2014/main" id="{D373CDD0-366F-9F9E-B7DF-1577C8EAE12D}"/>
              </a:ext>
            </a:extLst>
          </p:cNvPr>
          <p:cNvSpPr/>
          <p:nvPr/>
        </p:nvSpPr>
        <p:spPr>
          <a:xfrm>
            <a:off x="8939323"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6" name="Google Shape;1309;p199">
            <a:extLst>
              <a:ext uri="{FF2B5EF4-FFF2-40B4-BE49-F238E27FC236}">
                <a16:creationId xmlns:a16="http://schemas.microsoft.com/office/drawing/2014/main" id="{C6B076D1-0CB0-4FE1-6785-CBCE0AD03933}"/>
              </a:ext>
            </a:extLst>
          </p:cNvPr>
          <p:cNvSpPr/>
          <p:nvPr/>
        </p:nvSpPr>
        <p:spPr>
          <a:xfrm>
            <a:off x="8974654"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7" name="Google Shape;1310;p199">
            <a:extLst>
              <a:ext uri="{FF2B5EF4-FFF2-40B4-BE49-F238E27FC236}">
                <a16:creationId xmlns:a16="http://schemas.microsoft.com/office/drawing/2014/main" id="{B4093618-9DE9-72BB-5596-EFE429D51727}"/>
              </a:ext>
            </a:extLst>
          </p:cNvPr>
          <p:cNvSpPr/>
          <p:nvPr/>
        </p:nvSpPr>
        <p:spPr>
          <a:xfrm>
            <a:off x="8927122"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8" name="Google Shape;1311;p199">
            <a:extLst>
              <a:ext uri="{FF2B5EF4-FFF2-40B4-BE49-F238E27FC236}">
                <a16:creationId xmlns:a16="http://schemas.microsoft.com/office/drawing/2014/main" id="{B3F995F8-7919-8E1E-ABEB-30866D32877B}"/>
              </a:ext>
            </a:extLst>
          </p:cNvPr>
          <p:cNvSpPr/>
          <p:nvPr/>
        </p:nvSpPr>
        <p:spPr>
          <a:xfrm>
            <a:off x="9009096"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59" name="Google Shape;1312;p199">
            <a:extLst>
              <a:ext uri="{FF2B5EF4-FFF2-40B4-BE49-F238E27FC236}">
                <a16:creationId xmlns:a16="http://schemas.microsoft.com/office/drawing/2014/main" id="{9C02AE76-B8A4-4A02-48FE-4D2C499983CD}"/>
              </a:ext>
            </a:extLst>
          </p:cNvPr>
          <p:cNvSpPr/>
          <p:nvPr/>
        </p:nvSpPr>
        <p:spPr>
          <a:xfrm>
            <a:off x="8961565"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0" name="Google Shape;1313;p199">
            <a:extLst>
              <a:ext uri="{FF2B5EF4-FFF2-40B4-BE49-F238E27FC236}">
                <a16:creationId xmlns:a16="http://schemas.microsoft.com/office/drawing/2014/main" id="{44B4514A-63AC-2C6A-48E4-6923662B2A1B}"/>
              </a:ext>
            </a:extLst>
          </p:cNvPr>
          <p:cNvSpPr/>
          <p:nvPr/>
        </p:nvSpPr>
        <p:spPr>
          <a:xfrm>
            <a:off x="9051544"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1" name="Google Shape;1314;p199">
            <a:extLst>
              <a:ext uri="{FF2B5EF4-FFF2-40B4-BE49-F238E27FC236}">
                <a16:creationId xmlns:a16="http://schemas.microsoft.com/office/drawing/2014/main" id="{044EA594-1507-8F65-5A74-67ACDE08B376}"/>
              </a:ext>
            </a:extLst>
          </p:cNvPr>
          <p:cNvSpPr/>
          <p:nvPr/>
        </p:nvSpPr>
        <p:spPr>
          <a:xfrm>
            <a:off x="9004013" y="350657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2" name="Google Shape;1315;p199">
            <a:extLst>
              <a:ext uri="{FF2B5EF4-FFF2-40B4-BE49-F238E27FC236}">
                <a16:creationId xmlns:a16="http://schemas.microsoft.com/office/drawing/2014/main" id="{9A87848B-B124-8924-914A-D0AEC19E19F5}"/>
              </a:ext>
            </a:extLst>
          </p:cNvPr>
          <p:cNvSpPr/>
          <p:nvPr/>
        </p:nvSpPr>
        <p:spPr>
          <a:xfrm>
            <a:off x="9040360"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3" name="Google Shape;1316;p199">
            <a:extLst>
              <a:ext uri="{FF2B5EF4-FFF2-40B4-BE49-F238E27FC236}">
                <a16:creationId xmlns:a16="http://schemas.microsoft.com/office/drawing/2014/main" id="{2169E5CC-33FA-FFCA-006D-FAAA0EA0B869}"/>
              </a:ext>
            </a:extLst>
          </p:cNvPr>
          <p:cNvSpPr/>
          <p:nvPr/>
        </p:nvSpPr>
        <p:spPr>
          <a:xfrm>
            <a:off x="8992827"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4" name="Google Shape;1317;p199">
            <a:extLst>
              <a:ext uri="{FF2B5EF4-FFF2-40B4-BE49-F238E27FC236}">
                <a16:creationId xmlns:a16="http://schemas.microsoft.com/office/drawing/2014/main" id="{3589AB62-3C96-8E18-0D5E-AAFCA36E8458}"/>
              </a:ext>
            </a:extLst>
          </p:cNvPr>
          <p:cNvSpPr/>
          <p:nvPr/>
        </p:nvSpPr>
        <p:spPr>
          <a:xfrm>
            <a:off x="9060186"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5" name="Google Shape;1318;p199">
            <a:extLst>
              <a:ext uri="{FF2B5EF4-FFF2-40B4-BE49-F238E27FC236}">
                <a16:creationId xmlns:a16="http://schemas.microsoft.com/office/drawing/2014/main" id="{2DF2F1F7-5366-7504-79C1-3EA53A1F645E}"/>
              </a:ext>
            </a:extLst>
          </p:cNvPr>
          <p:cNvSpPr/>
          <p:nvPr/>
        </p:nvSpPr>
        <p:spPr>
          <a:xfrm>
            <a:off x="9012654"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6" name="Google Shape;1319;p199">
            <a:extLst>
              <a:ext uri="{FF2B5EF4-FFF2-40B4-BE49-F238E27FC236}">
                <a16:creationId xmlns:a16="http://schemas.microsoft.com/office/drawing/2014/main" id="{847E5052-E75B-DEDC-D702-25099E30E541}"/>
              </a:ext>
            </a:extLst>
          </p:cNvPr>
          <p:cNvSpPr/>
          <p:nvPr/>
        </p:nvSpPr>
        <p:spPr>
          <a:xfrm>
            <a:off x="9069718"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7" name="Google Shape;1320;p199">
            <a:extLst>
              <a:ext uri="{FF2B5EF4-FFF2-40B4-BE49-F238E27FC236}">
                <a16:creationId xmlns:a16="http://schemas.microsoft.com/office/drawing/2014/main" id="{60F447A6-D600-1F38-67F1-915E8C8F6F4F}"/>
              </a:ext>
            </a:extLst>
          </p:cNvPr>
          <p:cNvSpPr/>
          <p:nvPr/>
        </p:nvSpPr>
        <p:spPr>
          <a:xfrm>
            <a:off x="9022186"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8" name="Google Shape;1321;p199">
            <a:extLst>
              <a:ext uri="{FF2B5EF4-FFF2-40B4-BE49-F238E27FC236}">
                <a16:creationId xmlns:a16="http://schemas.microsoft.com/office/drawing/2014/main" id="{38237916-9365-4CEF-D505-A6E08B0FB7F2}"/>
              </a:ext>
            </a:extLst>
          </p:cNvPr>
          <p:cNvSpPr/>
          <p:nvPr/>
        </p:nvSpPr>
        <p:spPr>
          <a:xfrm>
            <a:off x="9107718"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69" name="Google Shape;1322;p199">
            <a:extLst>
              <a:ext uri="{FF2B5EF4-FFF2-40B4-BE49-F238E27FC236}">
                <a16:creationId xmlns:a16="http://schemas.microsoft.com/office/drawing/2014/main" id="{CDB8221E-7A6E-3279-E6F0-8315F941E38C}"/>
              </a:ext>
            </a:extLst>
          </p:cNvPr>
          <p:cNvSpPr/>
          <p:nvPr/>
        </p:nvSpPr>
        <p:spPr>
          <a:xfrm>
            <a:off x="9060186"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0" name="Google Shape;1323;p199">
            <a:extLst>
              <a:ext uri="{FF2B5EF4-FFF2-40B4-BE49-F238E27FC236}">
                <a16:creationId xmlns:a16="http://schemas.microsoft.com/office/drawing/2014/main" id="{F8FB345A-CD77-8E66-285B-140B33A34738}"/>
              </a:ext>
            </a:extLst>
          </p:cNvPr>
          <p:cNvSpPr/>
          <p:nvPr/>
        </p:nvSpPr>
        <p:spPr>
          <a:xfrm>
            <a:off x="9099076"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1" name="Google Shape;1324;p199">
            <a:extLst>
              <a:ext uri="{FF2B5EF4-FFF2-40B4-BE49-F238E27FC236}">
                <a16:creationId xmlns:a16="http://schemas.microsoft.com/office/drawing/2014/main" id="{5DEA9DCF-EFA2-DF1E-D096-BD1394CB0B4A}"/>
              </a:ext>
            </a:extLst>
          </p:cNvPr>
          <p:cNvSpPr/>
          <p:nvPr/>
        </p:nvSpPr>
        <p:spPr>
          <a:xfrm>
            <a:off x="9051543" y="3506570"/>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2" name="Google Shape;1325;p199">
            <a:extLst>
              <a:ext uri="{FF2B5EF4-FFF2-40B4-BE49-F238E27FC236}">
                <a16:creationId xmlns:a16="http://schemas.microsoft.com/office/drawing/2014/main" id="{618A2908-5FAE-AC50-2945-DF91AE2AB06D}"/>
              </a:ext>
            </a:extLst>
          </p:cNvPr>
          <p:cNvSpPr/>
          <p:nvPr/>
        </p:nvSpPr>
        <p:spPr>
          <a:xfrm>
            <a:off x="9146735"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3" name="Google Shape;1326;p199">
            <a:extLst>
              <a:ext uri="{FF2B5EF4-FFF2-40B4-BE49-F238E27FC236}">
                <a16:creationId xmlns:a16="http://schemas.microsoft.com/office/drawing/2014/main" id="{87537AA4-F445-8714-22A3-2A411DB71EDF}"/>
              </a:ext>
            </a:extLst>
          </p:cNvPr>
          <p:cNvSpPr/>
          <p:nvPr/>
        </p:nvSpPr>
        <p:spPr>
          <a:xfrm>
            <a:off x="9099075"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4" name="Google Shape;1327;p199">
            <a:extLst>
              <a:ext uri="{FF2B5EF4-FFF2-40B4-BE49-F238E27FC236}">
                <a16:creationId xmlns:a16="http://schemas.microsoft.com/office/drawing/2014/main" id="{E67B17D2-47AA-FF0F-C254-2B5AD8F97C3E}"/>
              </a:ext>
            </a:extLst>
          </p:cNvPr>
          <p:cNvSpPr/>
          <p:nvPr/>
        </p:nvSpPr>
        <p:spPr>
          <a:xfrm>
            <a:off x="9135551"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5" name="Google Shape;1328;p199">
            <a:extLst>
              <a:ext uri="{FF2B5EF4-FFF2-40B4-BE49-F238E27FC236}">
                <a16:creationId xmlns:a16="http://schemas.microsoft.com/office/drawing/2014/main" id="{3762F668-CBD0-E392-93B7-700E8A869F6B}"/>
              </a:ext>
            </a:extLst>
          </p:cNvPr>
          <p:cNvSpPr/>
          <p:nvPr/>
        </p:nvSpPr>
        <p:spPr>
          <a:xfrm>
            <a:off x="9088019"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6" name="Google Shape;1329;p199">
            <a:extLst>
              <a:ext uri="{FF2B5EF4-FFF2-40B4-BE49-F238E27FC236}">
                <a16:creationId xmlns:a16="http://schemas.microsoft.com/office/drawing/2014/main" id="{BB8770B3-F5EA-4892-CCA3-32EE10C276C3}"/>
              </a:ext>
            </a:extLst>
          </p:cNvPr>
          <p:cNvSpPr/>
          <p:nvPr/>
        </p:nvSpPr>
        <p:spPr>
          <a:xfrm>
            <a:off x="9120554"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7" name="Google Shape;1330;p199">
            <a:extLst>
              <a:ext uri="{FF2B5EF4-FFF2-40B4-BE49-F238E27FC236}">
                <a16:creationId xmlns:a16="http://schemas.microsoft.com/office/drawing/2014/main" id="{51766D97-A172-266B-9565-DCB95ED8D403}"/>
              </a:ext>
            </a:extLst>
          </p:cNvPr>
          <p:cNvSpPr/>
          <p:nvPr/>
        </p:nvSpPr>
        <p:spPr>
          <a:xfrm>
            <a:off x="9073022"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8" name="Google Shape;1331;p199">
            <a:extLst>
              <a:ext uri="{FF2B5EF4-FFF2-40B4-BE49-F238E27FC236}">
                <a16:creationId xmlns:a16="http://schemas.microsoft.com/office/drawing/2014/main" id="{ED81DFA2-0400-E689-D088-0E5E459400F6}"/>
              </a:ext>
            </a:extLst>
          </p:cNvPr>
          <p:cNvSpPr/>
          <p:nvPr/>
        </p:nvSpPr>
        <p:spPr>
          <a:xfrm>
            <a:off x="9183083"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79" name="Google Shape;1332;p199">
            <a:extLst>
              <a:ext uri="{FF2B5EF4-FFF2-40B4-BE49-F238E27FC236}">
                <a16:creationId xmlns:a16="http://schemas.microsoft.com/office/drawing/2014/main" id="{82B8DA5A-BEC3-3634-435E-9B9A0552F80A}"/>
              </a:ext>
            </a:extLst>
          </p:cNvPr>
          <p:cNvSpPr/>
          <p:nvPr/>
        </p:nvSpPr>
        <p:spPr>
          <a:xfrm>
            <a:off x="9135551"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0" name="Google Shape;1333;p199">
            <a:extLst>
              <a:ext uri="{FF2B5EF4-FFF2-40B4-BE49-F238E27FC236}">
                <a16:creationId xmlns:a16="http://schemas.microsoft.com/office/drawing/2014/main" id="{484986B8-7517-0628-0236-437678DDE06C}"/>
              </a:ext>
            </a:extLst>
          </p:cNvPr>
          <p:cNvSpPr/>
          <p:nvPr/>
        </p:nvSpPr>
        <p:spPr>
          <a:xfrm>
            <a:off x="9218668"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1" name="Google Shape;1334;p199">
            <a:extLst>
              <a:ext uri="{FF2B5EF4-FFF2-40B4-BE49-F238E27FC236}">
                <a16:creationId xmlns:a16="http://schemas.microsoft.com/office/drawing/2014/main" id="{E18505A1-42FF-C64B-229B-EC59B2B15082}"/>
              </a:ext>
            </a:extLst>
          </p:cNvPr>
          <p:cNvSpPr/>
          <p:nvPr/>
        </p:nvSpPr>
        <p:spPr>
          <a:xfrm>
            <a:off x="9171135"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2" name="Google Shape;1335;p199">
            <a:extLst>
              <a:ext uri="{FF2B5EF4-FFF2-40B4-BE49-F238E27FC236}">
                <a16:creationId xmlns:a16="http://schemas.microsoft.com/office/drawing/2014/main" id="{837BAA36-4C6A-CEA7-9876-29F3E12CEFE2}"/>
              </a:ext>
            </a:extLst>
          </p:cNvPr>
          <p:cNvSpPr/>
          <p:nvPr/>
        </p:nvSpPr>
        <p:spPr>
          <a:xfrm>
            <a:off x="9255396"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3" name="Google Shape;1336;p199">
            <a:extLst>
              <a:ext uri="{FF2B5EF4-FFF2-40B4-BE49-F238E27FC236}">
                <a16:creationId xmlns:a16="http://schemas.microsoft.com/office/drawing/2014/main" id="{F319133A-CDAC-64D4-F63E-74714FD6A134}"/>
              </a:ext>
            </a:extLst>
          </p:cNvPr>
          <p:cNvSpPr/>
          <p:nvPr/>
        </p:nvSpPr>
        <p:spPr>
          <a:xfrm>
            <a:off x="9207866" y="350657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4" name="Google Shape;1337;p199">
            <a:extLst>
              <a:ext uri="{FF2B5EF4-FFF2-40B4-BE49-F238E27FC236}">
                <a16:creationId xmlns:a16="http://schemas.microsoft.com/office/drawing/2014/main" id="{098804AE-C315-56FE-E32E-97975B12770C}"/>
              </a:ext>
            </a:extLst>
          </p:cNvPr>
          <p:cNvSpPr/>
          <p:nvPr/>
        </p:nvSpPr>
        <p:spPr>
          <a:xfrm>
            <a:off x="9309028" y="349382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5" name="Google Shape;1338;p199">
            <a:extLst>
              <a:ext uri="{FF2B5EF4-FFF2-40B4-BE49-F238E27FC236}">
                <a16:creationId xmlns:a16="http://schemas.microsoft.com/office/drawing/2014/main" id="{F83B007A-1D1E-2746-DD66-19ECC51F1F8F}"/>
              </a:ext>
            </a:extLst>
          </p:cNvPr>
          <p:cNvSpPr/>
          <p:nvPr/>
        </p:nvSpPr>
        <p:spPr>
          <a:xfrm>
            <a:off x="9261497" y="3541502"/>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6" name="Google Shape;1339;p199">
            <a:extLst>
              <a:ext uri="{FF2B5EF4-FFF2-40B4-BE49-F238E27FC236}">
                <a16:creationId xmlns:a16="http://schemas.microsoft.com/office/drawing/2014/main" id="{4EF37D5D-BB10-FDE6-DD71-46A38A4E3AEB}"/>
              </a:ext>
            </a:extLst>
          </p:cNvPr>
          <p:cNvSpPr/>
          <p:nvPr/>
        </p:nvSpPr>
        <p:spPr>
          <a:xfrm>
            <a:off x="9331906"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7" name="Google Shape;1340;p199">
            <a:extLst>
              <a:ext uri="{FF2B5EF4-FFF2-40B4-BE49-F238E27FC236}">
                <a16:creationId xmlns:a16="http://schemas.microsoft.com/office/drawing/2014/main" id="{5463D897-E168-CA68-5DCB-F2B38004F479}"/>
              </a:ext>
            </a:extLst>
          </p:cNvPr>
          <p:cNvSpPr/>
          <p:nvPr/>
        </p:nvSpPr>
        <p:spPr>
          <a:xfrm>
            <a:off x="9284374" y="356993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8" name="Google Shape;1341;p199">
            <a:extLst>
              <a:ext uri="{FF2B5EF4-FFF2-40B4-BE49-F238E27FC236}">
                <a16:creationId xmlns:a16="http://schemas.microsoft.com/office/drawing/2014/main" id="{803100C9-2499-5369-1288-090563620787}"/>
              </a:ext>
            </a:extLst>
          </p:cNvPr>
          <p:cNvSpPr/>
          <p:nvPr/>
        </p:nvSpPr>
        <p:spPr>
          <a:xfrm>
            <a:off x="9356688"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89" name="Google Shape;1342;p199">
            <a:extLst>
              <a:ext uri="{FF2B5EF4-FFF2-40B4-BE49-F238E27FC236}">
                <a16:creationId xmlns:a16="http://schemas.microsoft.com/office/drawing/2014/main" id="{6D72F696-BB18-A9D9-DDB9-1D814E44CF46}"/>
              </a:ext>
            </a:extLst>
          </p:cNvPr>
          <p:cNvSpPr/>
          <p:nvPr/>
        </p:nvSpPr>
        <p:spPr>
          <a:xfrm>
            <a:off x="9309029" y="356993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0" name="Google Shape;1343;p199">
            <a:extLst>
              <a:ext uri="{FF2B5EF4-FFF2-40B4-BE49-F238E27FC236}">
                <a16:creationId xmlns:a16="http://schemas.microsoft.com/office/drawing/2014/main" id="{1DF58648-58EF-B839-C349-36F12D81169D}"/>
              </a:ext>
            </a:extLst>
          </p:cNvPr>
          <p:cNvSpPr/>
          <p:nvPr/>
        </p:nvSpPr>
        <p:spPr>
          <a:xfrm>
            <a:off x="9369396"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1" name="Google Shape;1344;p199">
            <a:extLst>
              <a:ext uri="{FF2B5EF4-FFF2-40B4-BE49-F238E27FC236}">
                <a16:creationId xmlns:a16="http://schemas.microsoft.com/office/drawing/2014/main" id="{9E974C7E-9549-FCE7-98CF-F2203EF58BD7}"/>
              </a:ext>
            </a:extLst>
          </p:cNvPr>
          <p:cNvSpPr/>
          <p:nvPr/>
        </p:nvSpPr>
        <p:spPr>
          <a:xfrm>
            <a:off x="9321866"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2" name="Google Shape;1345;p199">
            <a:extLst>
              <a:ext uri="{FF2B5EF4-FFF2-40B4-BE49-F238E27FC236}">
                <a16:creationId xmlns:a16="http://schemas.microsoft.com/office/drawing/2014/main" id="{27512AAC-0B71-9F23-90F3-3565CFBD2749}"/>
              </a:ext>
            </a:extLst>
          </p:cNvPr>
          <p:cNvSpPr/>
          <p:nvPr/>
        </p:nvSpPr>
        <p:spPr>
          <a:xfrm>
            <a:off x="9384520"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3" name="Google Shape;1346;p199">
            <a:extLst>
              <a:ext uri="{FF2B5EF4-FFF2-40B4-BE49-F238E27FC236}">
                <a16:creationId xmlns:a16="http://schemas.microsoft.com/office/drawing/2014/main" id="{A1BA1250-0701-9207-09A4-1F0D6065FA22}"/>
              </a:ext>
            </a:extLst>
          </p:cNvPr>
          <p:cNvSpPr/>
          <p:nvPr/>
        </p:nvSpPr>
        <p:spPr>
          <a:xfrm>
            <a:off x="9336990"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4" name="Google Shape;1347;p199">
            <a:extLst>
              <a:ext uri="{FF2B5EF4-FFF2-40B4-BE49-F238E27FC236}">
                <a16:creationId xmlns:a16="http://schemas.microsoft.com/office/drawing/2014/main" id="{676D302F-5D49-0A14-5D59-0E1FE84646B6}"/>
              </a:ext>
            </a:extLst>
          </p:cNvPr>
          <p:cNvSpPr/>
          <p:nvPr/>
        </p:nvSpPr>
        <p:spPr>
          <a:xfrm>
            <a:off x="9400026"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5" name="Google Shape;1348;p199">
            <a:extLst>
              <a:ext uri="{FF2B5EF4-FFF2-40B4-BE49-F238E27FC236}">
                <a16:creationId xmlns:a16="http://schemas.microsoft.com/office/drawing/2014/main" id="{202E59CF-7A2B-678B-B9E4-EDD2024715FE}"/>
              </a:ext>
            </a:extLst>
          </p:cNvPr>
          <p:cNvSpPr/>
          <p:nvPr/>
        </p:nvSpPr>
        <p:spPr>
          <a:xfrm>
            <a:off x="9352494"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6" name="Google Shape;1349;p199">
            <a:extLst>
              <a:ext uri="{FF2B5EF4-FFF2-40B4-BE49-F238E27FC236}">
                <a16:creationId xmlns:a16="http://schemas.microsoft.com/office/drawing/2014/main" id="{70AE7A55-BE0C-AA2C-34F8-188FA423F39E}"/>
              </a:ext>
            </a:extLst>
          </p:cNvPr>
          <p:cNvSpPr/>
          <p:nvPr/>
        </p:nvSpPr>
        <p:spPr>
          <a:xfrm>
            <a:off x="9500936"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7" name="Google Shape;1350;p199">
            <a:extLst>
              <a:ext uri="{FF2B5EF4-FFF2-40B4-BE49-F238E27FC236}">
                <a16:creationId xmlns:a16="http://schemas.microsoft.com/office/drawing/2014/main" id="{31550342-C12F-90D8-FC1F-86D6665A28C6}"/>
              </a:ext>
            </a:extLst>
          </p:cNvPr>
          <p:cNvSpPr/>
          <p:nvPr/>
        </p:nvSpPr>
        <p:spPr>
          <a:xfrm>
            <a:off x="9453405"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8" name="Google Shape;1351;p199">
            <a:extLst>
              <a:ext uri="{FF2B5EF4-FFF2-40B4-BE49-F238E27FC236}">
                <a16:creationId xmlns:a16="http://schemas.microsoft.com/office/drawing/2014/main" id="{94B11735-ED6D-A469-B1D0-8C5FF9E880A4}"/>
              </a:ext>
            </a:extLst>
          </p:cNvPr>
          <p:cNvSpPr/>
          <p:nvPr/>
        </p:nvSpPr>
        <p:spPr>
          <a:xfrm>
            <a:off x="9533724"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199" name="Google Shape;1352;p199">
            <a:extLst>
              <a:ext uri="{FF2B5EF4-FFF2-40B4-BE49-F238E27FC236}">
                <a16:creationId xmlns:a16="http://schemas.microsoft.com/office/drawing/2014/main" id="{AFEF8290-C45D-58A8-81C4-1A8F63447FDD}"/>
              </a:ext>
            </a:extLst>
          </p:cNvPr>
          <p:cNvSpPr/>
          <p:nvPr/>
        </p:nvSpPr>
        <p:spPr>
          <a:xfrm>
            <a:off x="9486194" y="356993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0" name="Google Shape;1353;p199">
            <a:extLst>
              <a:ext uri="{FF2B5EF4-FFF2-40B4-BE49-F238E27FC236}">
                <a16:creationId xmlns:a16="http://schemas.microsoft.com/office/drawing/2014/main" id="{442CF4C9-F1D6-614C-0114-FCFF5C92DFCF}"/>
              </a:ext>
            </a:extLst>
          </p:cNvPr>
          <p:cNvSpPr/>
          <p:nvPr/>
        </p:nvSpPr>
        <p:spPr>
          <a:xfrm>
            <a:off x="9575538" y="356011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1" name="Google Shape;1354;p199">
            <a:extLst>
              <a:ext uri="{FF2B5EF4-FFF2-40B4-BE49-F238E27FC236}">
                <a16:creationId xmlns:a16="http://schemas.microsoft.com/office/drawing/2014/main" id="{F9D6D57B-D910-A45F-7A84-6233C03BD934}"/>
              </a:ext>
            </a:extLst>
          </p:cNvPr>
          <p:cNvSpPr/>
          <p:nvPr/>
        </p:nvSpPr>
        <p:spPr>
          <a:xfrm>
            <a:off x="9528006" y="360779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2" name="Google Shape;1355;p199">
            <a:extLst>
              <a:ext uri="{FF2B5EF4-FFF2-40B4-BE49-F238E27FC236}">
                <a16:creationId xmlns:a16="http://schemas.microsoft.com/office/drawing/2014/main" id="{D199EB6A-03A8-12F4-9224-DA7D137D2821}"/>
              </a:ext>
            </a:extLst>
          </p:cNvPr>
          <p:cNvSpPr/>
          <p:nvPr/>
        </p:nvSpPr>
        <p:spPr>
          <a:xfrm>
            <a:off x="9589264" y="35989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3" name="Google Shape;1356;p199">
            <a:extLst>
              <a:ext uri="{FF2B5EF4-FFF2-40B4-BE49-F238E27FC236}">
                <a16:creationId xmlns:a16="http://schemas.microsoft.com/office/drawing/2014/main" id="{ECE722F7-F56F-1FA3-7F98-442B747675E6}"/>
              </a:ext>
            </a:extLst>
          </p:cNvPr>
          <p:cNvSpPr/>
          <p:nvPr/>
        </p:nvSpPr>
        <p:spPr>
          <a:xfrm>
            <a:off x="9541733" y="3646677"/>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4" name="Google Shape;1357;p199">
            <a:extLst>
              <a:ext uri="{FF2B5EF4-FFF2-40B4-BE49-F238E27FC236}">
                <a16:creationId xmlns:a16="http://schemas.microsoft.com/office/drawing/2014/main" id="{61CCABD1-0661-612F-D953-DB199B47079D}"/>
              </a:ext>
            </a:extLst>
          </p:cNvPr>
          <p:cNvSpPr/>
          <p:nvPr/>
        </p:nvSpPr>
        <p:spPr>
          <a:xfrm>
            <a:off x="9602100" y="35989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5" name="Google Shape;1358;p199">
            <a:extLst>
              <a:ext uri="{FF2B5EF4-FFF2-40B4-BE49-F238E27FC236}">
                <a16:creationId xmlns:a16="http://schemas.microsoft.com/office/drawing/2014/main" id="{95A68EC3-35D9-0A26-4BE1-8A71F56A4965}"/>
              </a:ext>
            </a:extLst>
          </p:cNvPr>
          <p:cNvSpPr/>
          <p:nvPr/>
        </p:nvSpPr>
        <p:spPr>
          <a:xfrm>
            <a:off x="9554567" y="364667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6" name="Google Shape;1359;p199">
            <a:extLst>
              <a:ext uri="{FF2B5EF4-FFF2-40B4-BE49-F238E27FC236}">
                <a16:creationId xmlns:a16="http://schemas.microsoft.com/office/drawing/2014/main" id="{5F6BC591-9F80-3E9A-B787-29B5E376051C}"/>
              </a:ext>
            </a:extLst>
          </p:cNvPr>
          <p:cNvSpPr/>
          <p:nvPr/>
        </p:nvSpPr>
        <p:spPr>
          <a:xfrm>
            <a:off x="9669584" y="3635457"/>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7" name="Google Shape;1360;p199">
            <a:extLst>
              <a:ext uri="{FF2B5EF4-FFF2-40B4-BE49-F238E27FC236}">
                <a16:creationId xmlns:a16="http://schemas.microsoft.com/office/drawing/2014/main" id="{6AF1271B-9313-AC67-6D91-71A45E09E6C6}"/>
              </a:ext>
            </a:extLst>
          </p:cNvPr>
          <p:cNvSpPr/>
          <p:nvPr/>
        </p:nvSpPr>
        <p:spPr>
          <a:xfrm>
            <a:off x="9622054" y="3683137"/>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8" name="Google Shape;1361;p199">
            <a:extLst>
              <a:ext uri="{FF2B5EF4-FFF2-40B4-BE49-F238E27FC236}">
                <a16:creationId xmlns:a16="http://schemas.microsoft.com/office/drawing/2014/main" id="{79577695-4609-7C16-7256-F86C76F8103B}"/>
              </a:ext>
            </a:extLst>
          </p:cNvPr>
          <p:cNvSpPr/>
          <p:nvPr/>
        </p:nvSpPr>
        <p:spPr>
          <a:xfrm>
            <a:off x="9717116" y="3635457"/>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09" name="Google Shape;1362;p199">
            <a:extLst>
              <a:ext uri="{FF2B5EF4-FFF2-40B4-BE49-F238E27FC236}">
                <a16:creationId xmlns:a16="http://schemas.microsoft.com/office/drawing/2014/main" id="{4673D602-12B3-1B3C-509D-1046BB388073}"/>
              </a:ext>
            </a:extLst>
          </p:cNvPr>
          <p:cNvSpPr/>
          <p:nvPr/>
        </p:nvSpPr>
        <p:spPr>
          <a:xfrm>
            <a:off x="9669585" y="368313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0" name="Google Shape;1363;p199">
            <a:extLst>
              <a:ext uri="{FF2B5EF4-FFF2-40B4-BE49-F238E27FC236}">
                <a16:creationId xmlns:a16="http://schemas.microsoft.com/office/drawing/2014/main" id="{CD2644FE-CE22-19A1-32BE-42C83C88D208}"/>
              </a:ext>
            </a:extLst>
          </p:cNvPr>
          <p:cNvSpPr/>
          <p:nvPr/>
        </p:nvSpPr>
        <p:spPr>
          <a:xfrm>
            <a:off x="9764776" y="367676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1" name="Google Shape;1364;p199">
            <a:extLst>
              <a:ext uri="{FF2B5EF4-FFF2-40B4-BE49-F238E27FC236}">
                <a16:creationId xmlns:a16="http://schemas.microsoft.com/office/drawing/2014/main" id="{7520A3B4-4031-4485-79B7-D4731E525197}"/>
              </a:ext>
            </a:extLst>
          </p:cNvPr>
          <p:cNvSpPr/>
          <p:nvPr/>
        </p:nvSpPr>
        <p:spPr>
          <a:xfrm>
            <a:off x="9717117" y="3724442"/>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2" name="Google Shape;1365;p199">
            <a:extLst>
              <a:ext uri="{FF2B5EF4-FFF2-40B4-BE49-F238E27FC236}">
                <a16:creationId xmlns:a16="http://schemas.microsoft.com/office/drawing/2014/main" id="{59662EDA-6339-9987-E907-CBFE78174DDC}"/>
              </a:ext>
            </a:extLst>
          </p:cNvPr>
          <p:cNvSpPr/>
          <p:nvPr/>
        </p:nvSpPr>
        <p:spPr>
          <a:xfrm>
            <a:off x="9840776" y="367803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3" name="Google Shape;1366;p199">
            <a:extLst>
              <a:ext uri="{FF2B5EF4-FFF2-40B4-BE49-F238E27FC236}">
                <a16:creationId xmlns:a16="http://schemas.microsoft.com/office/drawing/2014/main" id="{29239040-E22D-6422-80B7-47717F25FDB0}"/>
              </a:ext>
            </a:extLst>
          </p:cNvPr>
          <p:cNvSpPr/>
          <p:nvPr/>
        </p:nvSpPr>
        <p:spPr>
          <a:xfrm>
            <a:off x="9793117" y="3725717"/>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4" name="Google Shape;1367;p199">
            <a:extLst>
              <a:ext uri="{FF2B5EF4-FFF2-40B4-BE49-F238E27FC236}">
                <a16:creationId xmlns:a16="http://schemas.microsoft.com/office/drawing/2014/main" id="{3CACE5AA-BE2D-F8EF-8938-9842E6267D62}"/>
              </a:ext>
            </a:extLst>
          </p:cNvPr>
          <p:cNvSpPr/>
          <p:nvPr/>
        </p:nvSpPr>
        <p:spPr>
          <a:xfrm>
            <a:off x="9894280" y="3722274"/>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5" name="Google Shape;1368;p199">
            <a:extLst>
              <a:ext uri="{FF2B5EF4-FFF2-40B4-BE49-F238E27FC236}">
                <a16:creationId xmlns:a16="http://schemas.microsoft.com/office/drawing/2014/main" id="{3D5ABCEF-3F40-1DD2-0B48-BB7E9B174A25}"/>
              </a:ext>
            </a:extLst>
          </p:cNvPr>
          <p:cNvSpPr/>
          <p:nvPr/>
        </p:nvSpPr>
        <p:spPr>
          <a:xfrm>
            <a:off x="9846750" y="3769954"/>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6" name="Google Shape;1369;p199">
            <a:extLst>
              <a:ext uri="{FF2B5EF4-FFF2-40B4-BE49-F238E27FC236}">
                <a16:creationId xmlns:a16="http://schemas.microsoft.com/office/drawing/2014/main" id="{6F364321-2449-3037-0D92-A08BF7D08C94}"/>
              </a:ext>
            </a:extLst>
          </p:cNvPr>
          <p:cNvSpPr/>
          <p:nvPr/>
        </p:nvSpPr>
        <p:spPr>
          <a:xfrm>
            <a:off x="9944355" y="3722274"/>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7" name="Google Shape;1370;p199">
            <a:extLst>
              <a:ext uri="{FF2B5EF4-FFF2-40B4-BE49-F238E27FC236}">
                <a16:creationId xmlns:a16="http://schemas.microsoft.com/office/drawing/2014/main" id="{FC3D173F-8EE5-413E-50C9-CF396B011A85}"/>
              </a:ext>
            </a:extLst>
          </p:cNvPr>
          <p:cNvSpPr/>
          <p:nvPr/>
        </p:nvSpPr>
        <p:spPr>
          <a:xfrm>
            <a:off x="9896695" y="3769954"/>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8" name="Google Shape;1371;p199">
            <a:extLst>
              <a:ext uri="{FF2B5EF4-FFF2-40B4-BE49-F238E27FC236}">
                <a16:creationId xmlns:a16="http://schemas.microsoft.com/office/drawing/2014/main" id="{BFA2F386-6831-76C7-7F3B-214B5936B798}"/>
              </a:ext>
            </a:extLst>
          </p:cNvPr>
          <p:cNvSpPr/>
          <p:nvPr/>
        </p:nvSpPr>
        <p:spPr>
          <a:xfrm>
            <a:off x="9976382" y="377862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19" name="Google Shape;1372;p199">
            <a:extLst>
              <a:ext uri="{FF2B5EF4-FFF2-40B4-BE49-F238E27FC236}">
                <a16:creationId xmlns:a16="http://schemas.microsoft.com/office/drawing/2014/main" id="{96182618-7197-9731-B42D-C92B2EA342CF}"/>
              </a:ext>
            </a:extLst>
          </p:cNvPr>
          <p:cNvSpPr/>
          <p:nvPr/>
        </p:nvSpPr>
        <p:spPr>
          <a:xfrm>
            <a:off x="9928850" y="382630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0" name="Google Shape;1373;p199">
            <a:extLst>
              <a:ext uri="{FF2B5EF4-FFF2-40B4-BE49-F238E27FC236}">
                <a16:creationId xmlns:a16="http://schemas.microsoft.com/office/drawing/2014/main" id="{37AAE2C6-F7CD-C879-8C56-BF54CD19A592}"/>
              </a:ext>
            </a:extLst>
          </p:cNvPr>
          <p:cNvSpPr/>
          <p:nvPr/>
        </p:nvSpPr>
        <p:spPr>
          <a:xfrm>
            <a:off x="10030268"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1" name="Google Shape;1374;p199">
            <a:extLst>
              <a:ext uri="{FF2B5EF4-FFF2-40B4-BE49-F238E27FC236}">
                <a16:creationId xmlns:a16="http://schemas.microsoft.com/office/drawing/2014/main" id="{0A1A4BF9-820A-191F-B2DF-C851DB23A111}"/>
              </a:ext>
            </a:extLst>
          </p:cNvPr>
          <p:cNvSpPr/>
          <p:nvPr/>
        </p:nvSpPr>
        <p:spPr>
          <a:xfrm>
            <a:off x="9982737" y="387615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2" name="Google Shape;1375;p199">
            <a:extLst>
              <a:ext uri="{FF2B5EF4-FFF2-40B4-BE49-F238E27FC236}">
                <a16:creationId xmlns:a16="http://schemas.microsoft.com/office/drawing/2014/main" id="{622C237B-B3C1-E234-5F53-9DD5C8686717}"/>
              </a:ext>
            </a:extLst>
          </p:cNvPr>
          <p:cNvSpPr/>
          <p:nvPr/>
        </p:nvSpPr>
        <p:spPr>
          <a:xfrm>
            <a:off x="10071446"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3" name="Google Shape;1376;p199">
            <a:extLst>
              <a:ext uri="{FF2B5EF4-FFF2-40B4-BE49-F238E27FC236}">
                <a16:creationId xmlns:a16="http://schemas.microsoft.com/office/drawing/2014/main" id="{9EA7A689-4442-3AD8-8AFA-ACA3C89D78D0}"/>
              </a:ext>
            </a:extLst>
          </p:cNvPr>
          <p:cNvSpPr/>
          <p:nvPr/>
        </p:nvSpPr>
        <p:spPr>
          <a:xfrm>
            <a:off x="10023914" y="387615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4" name="Google Shape;1377;p199">
            <a:extLst>
              <a:ext uri="{FF2B5EF4-FFF2-40B4-BE49-F238E27FC236}">
                <a16:creationId xmlns:a16="http://schemas.microsoft.com/office/drawing/2014/main" id="{BBD7FC14-1484-205D-26BD-A3E82A337EDF}"/>
              </a:ext>
            </a:extLst>
          </p:cNvPr>
          <p:cNvSpPr/>
          <p:nvPr/>
        </p:nvSpPr>
        <p:spPr>
          <a:xfrm>
            <a:off x="10109064"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5" name="Google Shape;1378;p199">
            <a:extLst>
              <a:ext uri="{FF2B5EF4-FFF2-40B4-BE49-F238E27FC236}">
                <a16:creationId xmlns:a16="http://schemas.microsoft.com/office/drawing/2014/main" id="{AD71C730-B9B7-6B47-A488-EB4664138302}"/>
              </a:ext>
            </a:extLst>
          </p:cNvPr>
          <p:cNvSpPr/>
          <p:nvPr/>
        </p:nvSpPr>
        <p:spPr>
          <a:xfrm>
            <a:off x="10061533" y="387615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6" name="Google Shape;1379;p199">
            <a:extLst>
              <a:ext uri="{FF2B5EF4-FFF2-40B4-BE49-F238E27FC236}">
                <a16:creationId xmlns:a16="http://schemas.microsoft.com/office/drawing/2014/main" id="{83F6499E-64D6-EC8C-B235-DA2DA600D9A2}"/>
              </a:ext>
            </a:extLst>
          </p:cNvPr>
          <p:cNvSpPr/>
          <p:nvPr/>
        </p:nvSpPr>
        <p:spPr>
          <a:xfrm>
            <a:off x="10159011"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7" name="Google Shape;1380;p199">
            <a:extLst>
              <a:ext uri="{FF2B5EF4-FFF2-40B4-BE49-F238E27FC236}">
                <a16:creationId xmlns:a16="http://schemas.microsoft.com/office/drawing/2014/main" id="{8A016BA0-4350-DF29-C684-A80552B949B9}"/>
              </a:ext>
            </a:extLst>
          </p:cNvPr>
          <p:cNvSpPr/>
          <p:nvPr/>
        </p:nvSpPr>
        <p:spPr>
          <a:xfrm>
            <a:off x="10111479" y="387615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8" name="Google Shape;1381;p199">
            <a:extLst>
              <a:ext uri="{FF2B5EF4-FFF2-40B4-BE49-F238E27FC236}">
                <a16:creationId xmlns:a16="http://schemas.microsoft.com/office/drawing/2014/main" id="{DEFF3894-C0C6-EE83-4A8A-5415CC5DEEC6}"/>
              </a:ext>
            </a:extLst>
          </p:cNvPr>
          <p:cNvSpPr/>
          <p:nvPr/>
        </p:nvSpPr>
        <p:spPr>
          <a:xfrm>
            <a:off x="10197774"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29" name="Google Shape;1382;p199">
            <a:extLst>
              <a:ext uri="{FF2B5EF4-FFF2-40B4-BE49-F238E27FC236}">
                <a16:creationId xmlns:a16="http://schemas.microsoft.com/office/drawing/2014/main" id="{4100EBA1-E1C5-3842-227E-9BDF77692323}"/>
              </a:ext>
            </a:extLst>
          </p:cNvPr>
          <p:cNvSpPr/>
          <p:nvPr/>
        </p:nvSpPr>
        <p:spPr>
          <a:xfrm>
            <a:off x="10150242" y="3876150"/>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0" name="Google Shape;1383;p199">
            <a:extLst>
              <a:ext uri="{FF2B5EF4-FFF2-40B4-BE49-F238E27FC236}">
                <a16:creationId xmlns:a16="http://schemas.microsoft.com/office/drawing/2014/main" id="{C9FF2B09-14C1-6272-E5DB-9BFBCD83B0FC}"/>
              </a:ext>
            </a:extLst>
          </p:cNvPr>
          <p:cNvSpPr/>
          <p:nvPr/>
        </p:nvSpPr>
        <p:spPr>
          <a:xfrm>
            <a:off x="10212896"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1" name="Google Shape;1384;p199">
            <a:extLst>
              <a:ext uri="{FF2B5EF4-FFF2-40B4-BE49-F238E27FC236}">
                <a16:creationId xmlns:a16="http://schemas.microsoft.com/office/drawing/2014/main" id="{8F4D4ED1-A93E-047C-2FE3-777AEECAD2B2}"/>
              </a:ext>
            </a:extLst>
          </p:cNvPr>
          <p:cNvSpPr/>
          <p:nvPr/>
        </p:nvSpPr>
        <p:spPr>
          <a:xfrm>
            <a:off x="10165238" y="387615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2" name="Google Shape;1385;p199">
            <a:extLst>
              <a:ext uri="{FF2B5EF4-FFF2-40B4-BE49-F238E27FC236}">
                <a16:creationId xmlns:a16="http://schemas.microsoft.com/office/drawing/2014/main" id="{924ADEB0-6E3F-F172-4140-6759DB58FBCD}"/>
              </a:ext>
            </a:extLst>
          </p:cNvPr>
          <p:cNvSpPr/>
          <p:nvPr/>
        </p:nvSpPr>
        <p:spPr>
          <a:xfrm>
            <a:off x="10296396" y="382630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3" name="Google Shape;1386;p199">
            <a:extLst>
              <a:ext uri="{FF2B5EF4-FFF2-40B4-BE49-F238E27FC236}">
                <a16:creationId xmlns:a16="http://schemas.microsoft.com/office/drawing/2014/main" id="{F7D4E21A-A852-249B-33F6-E8C60C4CA039}"/>
              </a:ext>
            </a:extLst>
          </p:cNvPr>
          <p:cNvSpPr/>
          <p:nvPr/>
        </p:nvSpPr>
        <p:spPr>
          <a:xfrm>
            <a:off x="10248865" y="387398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4" name="Google Shape;1387;p199">
            <a:extLst>
              <a:ext uri="{FF2B5EF4-FFF2-40B4-BE49-F238E27FC236}">
                <a16:creationId xmlns:a16="http://schemas.microsoft.com/office/drawing/2014/main" id="{0E2716DE-C420-7644-2BF0-2EE794D0DA7F}"/>
              </a:ext>
            </a:extLst>
          </p:cNvPr>
          <p:cNvSpPr/>
          <p:nvPr/>
        </p:nvSpPr>
        <p:spPr>
          <a:xfrm>
            <a:off x="10303512" y="393479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5" name="Google Shape;1388;p199">
            <a:extLst>
              <a:ext uri="{FF2B5EF4-FFF2-40B4-BE49-F238E27FC236}">
                <a16:creationId xmlns:a16="http://schemas.microsoft.com/office/drawing/2014/main" id="{DF3069E1-32E3-81E1-8063-F157C6DEEC3C}"/>
              </a:ext>
            </a:extLst>
          </p:cNvPr>
          <p:cNvSpPr/>
          <p:nvPr/>
        </p:nvSpPr>
        <p:spPr>
          <a:xfrm>
            <a:off x="10255982" y="398247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6" name="Google Shape;1389;p199">
            <a:extLst>
              <a:ext uri="{FF2B5EF4-FFF2-40B4-BE49-F238E27FC236}">
                <a16:creationId xmlns:a16="http://schemas.microsoft.com/office/drawing/2014/main" id="{2302EB73-5A4D-7380-EAC3-49FCB37EEAA4}"/>
              </a:ext>
            </a:extLst>
          </p:cNvPr>
          <p:cNvSpPr/>
          <p:nvPr/>
        </p:nvSpPr>
        <p:spPr>
          <a:xfrm>
            <a:off x="10339224" y="393479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7" name="Google Shape;1390;p199">
            <a:extLst>
              <a:ext uri="{FF2B5EF4-FFF2-40B4-BE49-F238E27FC236}">
                <a16:creationId xmlns:a16="http://schemas.microsoft.com/office/drawing/2014/main" id="{FD657212-F42E-1FF3-FC00-53FA2D96E577}"/>
              </a:ext>
            </a:extLst>
          </p:cNvPr>
          <p:cNvSpPr/>
          <p:nvPr/>
        </p:nvSpPr>
        <p:spPr>
          <a:xfrm>
            <a:off x="10291694" y="3982472"/>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8" name="Google Shape;1391;p199">
            <a:extLst>
              <a:ext uri="{FF2B5EF4-FFF2-40B4-BE49-F238E27FC236}">
                <a16:creationId xmlns:a16="http://schemas.microsoft.com/office/drawing/2014/main" id="{C7D9C595-3B27-452C-5DBF-AC50132E15CC}"/>
              </a:ext>
            </a:extLst>
          </p:cNvPr>
          <p:cNvSpPr/>
          <p:nvPr/>
        </p:nvSpPr>
        <p:spPr>
          <a:xfrm>
            <a:off x="10730410" y="40465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39" name="Google Shape;1392;p199">
            <a:extLst>
              <a:ext uri="{FF2B5EF4-FFF2-40B4-BE49-F238E27FC236}">
                <a16:creationId xmlns:a16="http://schemas.microsoft.com/office/drawing/2014/main" id="{D4EB4A63-D7DC-9029-E756-A52CA3A6DC57}"/>
              </a:ext>
            </a:extLst>
          </p:cNvPr>
          <p:cNvSpPr/>
          <p:nvPr/>
        </p:nvSpPr>
        <p:spPr>
          <a:xfrm>
            <a:off x="10682878" y="4094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0" name="Google Shape;1393;p199">
            <a:extLst>
              <a:ext uri="{FF2B5EF4-FFF2-40B4-BE49-F238E27FC236}">
                <a16:creationId xmlns:a16="http://schemas.microsoft.com/office/drawing/2014/main" id="{AE30476B-3F1F-CB57-0227-F3F50BF9F6E2}"/>
              </a:ext>
            </a:extLst>
          </p:cNvPr>
          <p:cNvSpPr/>
          <p:nvPr/>
        </p:nvSpPr>
        <p:spPr>
          <a:xfrm>
            <a:off x="10780484" y="40465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1" name="Google Shape;1394;p199">
            <a:extLst>
              <a:ext uri="{FF2B5EF4-FFF2-40B4-BE49-F238E27FC236}">
                <a16:creationId xmlns:a16="http://schemas.microsoft.com/office/drawing/2014/main" id="{0318B099-C002-F0C6-F020-7C2E86788B17}"/>
              </a:ext>
            </a:extLst>
          </p:cNvPr>
          <p:cNvSpPr/>
          <p:nvPr/>
        </p:nvSpPr>
        <p:spPr>
          <a:xfrm>
            <a:off x="10732951" y="4094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2" name="Google Shape;1395;p199">
            <a:extLst>
              <a:ext uri="{FF2B5EF4-FFF2-40B4-BE49-F238E27FC236}">
                <a16:creationId xmlns:a16="http://schemas.microsoft.com/office/drawing/2014/main" id="{5FC24A85-65FD-DAF9-C87A-BBE5537358F5}"/>
              </a:ext>
            </a:extLst>
          </p:cNvPr>
          <p:cNvSpPr/>
          <p:nvPr/>
        </p:nvSpPr>
        <p:spPr>
          <a:xfrm>
            <a:off x="10796370" y="40465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3" name="Google Shape;1396;p199">
            <a:extLst>
              <a:ext uri="{FF2B5EF4-FFF2-40B4-BE49-F238E27FC236}">
                <a16:creationId xmlns:a16="http://schemas.microsoft.com/office/drawing/2014/main" id="{BD76945D-1C5D-EA54-C158-97A138C858E6}"/>
              </a:ext>
            </a:extLst>
          </p:cNvPr>
          <p:cNvSpPr/>
          <p:nvPr/>
        </p:nvSpPr>
        <p:spPr>
          <a:xfrm>
            <a:off x="10748838" y="4094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4" name="Google Shape;1397;p199">
            <a:extLst>
              <a:ext uri="{FF2B5EF4-FFF2-40B4-BE49-F238E27FC236}">
                <a16:creationId xmlns:a16="http://schemas.microsoft.com/office/drawing/2014/main" id="{DA89BD0D-E5A7-923F-9B01-40F8A1CDE31E}"/>
              </a:ext>
            </a:extLst>
          </p:cNvPr>
          <p:cNvSpPr/>
          <p:nvPr/>
        </p:nvSpPr>
        <p:spPr>
          <a:xfrm>
            <a:off x="10811240" y="40465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5" name="Google Shape;1398;p199">
            <a:extLst>
              <a:ext uri="{FF2B5EF4-FFF2-40B4-BE49-F238E27FC236}">
                <a16:creationId xmlns:a16="http://schemas.microsoft.com/office/drawing/2014/main" id="{B773B491-F5E7-9DAF-379F-0838B7DB19B4}"/>
              </a:ext>
            </a:extLst>
          </p:cNvPr>
          <p:cNvSpPr/>
          <p:nvPr/>
        </p:nvSpPr>
        <p:spPr>
          <a:xfrm>
            <a:off x="10763707" y="4094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6" name="Google Shape;1399;p199">
            <a:extLst>
              <a:ext uri="{FF2B5EF4-FFF2-40B4-BE49-F238E27FC236}">
                <a16:creationId xmlns:a16="http://schemas.microsoft.com/office/drawing/2014/main" id="{D9C8D92B-E136-2A11-C05C-C25B38A4B5FC}"/>
              </a:ext>
            </a:extLst>
          </p:cNvPr>
          <p:cNvSpPr/>
          <p:nvPr/>
        </p:nvSpPr>
        <p:spPr>
          <a:xfrm>
            <a:off x="10931976" y="404417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7" name="Google Shape;1400;p199">
            <a:extLst>
              <a:ext uri="{FF2B5EF4-FFF2-40B4-BE49-F238E27FC236}">
                <a16:creationId xmlns:a16="http://schemas.microsoft.com/office/drawing/2014/main" id="{00989D69-D5A9-0B87-96EE-7D0E024F21C2}"/>
              </a:ext>
            </a:extLst>
          </p:cNvPr>
          <p:cNvSpPr/>
          <p:nvPr/>
        </p:nvSpPr>
        <p:spPr>
          <a:xfrm>
            <a:off x="10884317" y="4091854"/>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8" name="Google Shape;1401;p199">
            <a:extLst>
              <a:ext uri="{FF2B5EF4-FFF2-40B4-BE49-F238E27FC236}">
                <a16:creationId xmlns:a16="http://schemas.microsoft.com/office/drawing/2014/main" id="{99C89786-A1B3-C1AD-1F03-3547654D9772}"/>
              </a:ext>
            </a:extLst>
          </p:cNvPr>
          <p:cNvSpPr/>
          <p:nvPr/>
        </p:nvSpPr>
        <p:spPr>
          <a:xfrm>
            <a:off x="11018906" y="404417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49" name="Google Shape;1402;p199">
            <a:extLst>
              <a:ext uri="{FF2B5EF4-FFF2-40B4-BE49-F238E27FC236}">
                <a16:creationId xmlns:a16="http://schemas.microsoft.com/office/drawing/2014/main" id="{0CAAD33B-B57D-4811-5723-E6DF8E5AE78B}"/>
              </a:ext>
            </a:extLst>
          </p:cNvPr>
          <p:cNvSpPr/>
          <p:nvPr/>
        </p:nvSpPr>
        <p:spPr>
          <a:xfrm>
            <a:off x="10971374" y="409185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0" name="Google Shape;1403;p199">
            <a:extLst>
              <a:ext uri="{FF2B5EF4-FFF2-40B4-BE49-F238E27FC236}">
                <a16:creationId xmlns:a16="http://schemas.microsoft.com/office/drawing/2014/main" id="{9956D54B-8A1E-80B8-4DB9-0B5D2BA3FEAC}"/>
              </a:ext>
            </a:extLst>
          </p:cNvPr>
          <p:cNvSpPr/>
          <p:nvPr/>
        </p:nvSpPr>
        <p:spPr>
          <a:xfrm>
            <a:off x="11057795" y="404417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1" name="Google Shape;1404;p199">
            <a:extLst>
              <a:ext uri="{FF2B5EF4-FFF2-40B4-BE49-F238E27FC236}">
                <a16:creationId xmlns:a16="http://schemas.microsoft.com/office/drawing/2014/main" id="{878B9089-79B3-7B19-DC68-F18D73C8280E}"/>
              </a:ext>
            </a:extLst>
          </p:cNvPr>
          <p:cNvSpPr/>
          <p:nvPr/>
        </p:nvSpPr>
        <p:spPr>
          <a:xfrm>
            <a:off x="11010265" y="409185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2" name="Google Shape;1405;p199">
            <a:extLst>
              <a:ext uri="{FF2B5EF4-FFF2-40B4-BE49-F238E27FC236}">
                <a16:creationId xmlns:a16="http://schemas.microsoft.com/office/drawing/2014/main" id="{8A6F31C9-97D8-525B-445C-BDF3857431B7}"/>
              </a:ext>
            </a:extLst>
          </p:cNvPr>
          <p:cNvSpPr/>
          <p:nvPr/>
        </p:nvSpPr>
        <p:spPr>
          <a:xfrm>
            <a:off x="11097194" y="404417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3" name="Google Shape;1406;p199">
            <a:extLst>
              <a:ext uri="{FF2B5EF4-FFF2-40B4-BE49-F238E27FC236}">
                <a16:creationId xmlns:a16="http://schemas.microsoft.com/office/drawing/2014/main" id="{569EDB92-510F-AC10-CABF-7D331468A599}"/>
              </a:ext>
            </a:extLst>
          </p:cNvPr>
          <p:cNvSpPr/>
          <p:nvPr/>
        </p:nvSpPr>
        <p:spPr>
          <a:xfrm>
            <a:off x="11049662" y="409185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4" name="Google Shape;1407;p199">
            <a:extLst>
              <a:ext uri="{FF2B5EF4-FFF2-40B4-BE49-F238E27FC236}">
                <a16:creationId xmlns:a16="http://schemas.microsoft.com/office/drawing/2014/main" id="{16616F60-3120-E05F-1982-D26046A2E8D0}"/>
              </a:ext>
            </a:extLst>
          </p:cNvPr>
          <p:cNvSpPr/>
          <p:nvPr/>
        </p:nvSpPr>
        <p:spPr>
          <a:xfrm>
            <a:off x="11243348" y="40465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5" name="Google Shape;1408;p199">
            <a:extLst>
              <a:ext uri="{FF2B5EF4-FFF2-40B4-BE49-F238E27FC236}">
                <a16:creationId xmlns:a16="http://schemas.microsoft.com/office/drawing/2014/main" id="{74DC7AD7-638A-A3B7-EBF0-E5B06ED37D63}"/>
              </a:ext>
            </a:extLst>
          </p:cNvPr>
          <p:cNvSpPr/>
          <p:nvPr/>
        </p:nvSpPr>
        <p:spPr>
          <a:xfrm>
            <a:off x="11195817" y="4094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6" name="Google Shape;1409;p199">
            <a:extLst>
              <a:ext uri="{FF2B5EF4-FFF2-40B4-BE49-F238E27FC236}">
                <a16:creationId xmlns:a16="http://schemas.microsoft.com/office/drawing/2014/main" id="{792A1562-7E43-D52F-1303-6DCB13D582F3}"/>
              </a:ext>
            </a:extLst>
          </p:cNvPr>
          <p:cNvSpPr/>
          <p:nvPr/>
        </p:nvSpPr>
        <p:spPr>
          <a:xfrm>
            <a:off x="10279747" y="382630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7" name="Google Shape;1410;p199">
            <a:extLst>
              <a:ext uri="{FF2B5EF4-FFF2-40B4-BE49-F238E27FC236}">
                <a16:creationId xmlns:a16="http://schemas.microsoft.com/office/drawing/2014/main" id="{866091ED-1AF1-58C7-4A63-F509D8BAB8FA}"/>
              </a:ext>
            </a:extLst>
          </p:cNvPr>
          <p:cNvSpPr/>
          <p:nvPr/>
        </p:nvSpPr>
        <p:spPr>
          <a:xfrm>
            <a:off x="10232214" y="3873982"/>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8" name="Google Shape;1411;p199">
            <a:extLst>
              <a:ext uri="{FF2B5EF4-FFF2-40B4-BE49-F238E27FC236}">
                <a16:creationId xmlns:a16="http://schemas.microsoft.com/office/drawing/2014/main" id="{C73BA8B3-1B7D-56EB-9EE2-113157F49D9B}"/>
              </a:ext>
            </a:extLst>
          </p:cNvPr>
          <p:cNvSpPr/>
          <p:nvPr/>
        </p:nvSpPr>
        <p:spPr>
          <a:xfrm>
            <a:off x="9993666" y="377862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59" name="Google Shape;1412;p199">
            <a:extLst>
              <a:ext uri="{FF2B5EF4-FFF2-40B4-BE49-F238E27FC236}">
                <a16:creationId xmlns:a16="http://schemas.microsoft.com/office/drawing/2014/main" id="{FBA63980-838F-CFED-C77B-4B5140D92437}"/>
              </a:ext>
            </a:extLst>
          </p:cNvPr>
          <p:cNvSpPr/>
          <p:nvPr/>
        </p:nvSpPr>
        <p:spPr>
          <a:xfrm>
            <a:off x="9946006" y="3826302"/>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0" name="Google Shape;1413;p199">
            <a:extLst>
              <a:ext uri="{FF2B5EF4-FFF2-40B4-BE49-F238E27FC236}">
                <a16:creationId xmlns:a16="http://schemas.microsoft.com/office/drawing/2014/main" id="{66759714-4D50-9ED1-6CB7-B9A763F4C42E}"/>
              </a:ext>
            </a:extLst>
          </p:cNvPr>
          <p:cNvSpPr/>
          <p:nvPr/>
        </p:nvSpPr>
        <p:spPr>
          <a:xfrm>
            <a:off x="10004088" y="377862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1" name="Google Shape;1414;p199">
            <a:extLst>
              <a:ext uri="{FF2B5EF4-FFF2-40B4-BE49-F238E27FC236}">
                <a16:creationId xmlns:a16="http://schemas.microsoft.com/office/drawing/2014/main" id="{17FF6AAB-31C2-70C3-C280-3A13DCF0B119}"/>
              </a:ext>
            </a:extLst>
          </p:cNvPr>
          <p:cNvSpPr/>
          <p:nvPr/>
        </p:nvSpPr>
        <p:spPr>
          <a:xfrm>
            <a:off x="9956557" y="382630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2" name="Google Shape;1415;p199">
            <a:extLst>
              <a:ext uri="{FF2B5EF4-FFF2-40B4-BE49-F238E27FC236}">
                <a16:creationId xmlns:a16="http://schemas.microsoft.com/office/drawing/2014/main" id="{585E271B-391E-A3B8-F3B5-F23B035D4610}"/>
              </a:ext>
            </a:extLst>
          </p:cNvPr>
          <p:cNvSpPr/>
          <p:nvPr/>
        </p:nvSpPr>
        <p:spPr>
          <a:xfrm>
            <a:off x="10227259"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3" name="Google Shape;1416;p199">
            <a:extLst>
              <a:ext uri="{FF2B5EF4-FFF2-40B4-BE49-F238E27FC236}">
                <a16:creationId xmlns:a16="http://schemas.microsoft.com/office/drawing/2014/main" id="{CA4A68F3-A652-525D-DD7D-356D8FADA4C4}"/>
              </a:ext>
            </a:extLst>
          </p:cNvPr>
          <p:cNvSpPr/>
          <p:nvPr/>
        </p:nvSpPr>
        <p:spPr>
          <a:xfrm>
            <a:off x="10179599" y="387615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4" name="Google Shape;1417;p199">
            <a:extLst>
              <a:ext uri="{FF2B5EF4-FFF2-40B4-BE49-F238E27FC236}">
                <a16:creationId xmlns:a16="http://schemas.microsoft.com/office/drawing/2014/main" id="{97F7D2E7-DB32-1BF6-3FDF-8E3F31B18B78}"/>
              </a:ext>
            </a:extLst>
          </p:cNvPr>
          <p:cNvSpPr/>
          <p:nvPr/>
        </p:nvSpPr>
        <p:spPr>
          <a:xfrm>
            <a:off x="10825600" y="404659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5" name="Google Shape;1418;p199">
            <a:extLst>
              <a:ext uri="{FF2B5EF4-FFF2-40B4-BE49-F238E27FC236}">
                <a16:creationId xmlns:a16="http://schemas.microsoft.com/office/drawing/2014/main" id="{D254DBB5-19F4-96F5-0052-F12E2DF775AC}"/>
              </a:ext>
            </a:extLst>
          </p:cNvPr>
          <p:cNvSpPr/>
          <p:nvPr/>
        </p:nvSpPr>
        <p:spPr>
          <a:xfrm>
            <a:off x="10777942" y="4094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6" name="Google Shape;1419;p199">
            <a:extLst>
              <a:ext uri="{FF2B5EF4-FFF2-40B4-BE49-F238E27FC236}">
                <a16:creationId xmlns:a16="http://schemas.microsoft.com/office/drawing/2014/main" id="{C6E66B6A-0618-14D3-DCC8-0EEAD7777E62}"/>
              </a:ext>
            </a:extLst>
          </p:cNvPr>
          <p:cNvSpPr/>
          <p:nvPr/>
        </p:nvSpPr>
        <p:spPr>
          <a:xfrm>
            <a:off x="10122916"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7" name="Google Shape;1420;p199">
            <a:extLst>
              <a:ext uri="{FF2B5EF4-FFF2-40B4-BE49-F238E27FC236}">
                <a16:creationId xmlns:a16="http://schemas.microsoft.com/office/drawing/2014/main" id="{A896FE0D-E6F2-C535-A78E-6EF76E4831AF}"/>
              </a:ext>
            </a:extLst>
          </p:cNvPr>
          <p:cNvSpPr/>
          <p:nvPr/>
        </p:nvSpPr>
        <p:spPr>
          <a:xfrm>
            <a:off x="10075386" y="387615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8" name="Google Shape;1421;p199">
            <a:extLst>
              <a:ext uri="{FF2B5EF4-FFF2-40B4-BE49-F238E27FC236}">
                <a16:creationId xmlns:a16="http://schemas.microsoft.com/office/drawing/2014/main" id="{FEB85378-776D-B588-29CD-CA866403FB0B}"/>
              </a:ext>
            </a:extLst>
          </p:cNvPr>
          <p:cNvSpPr/>
          <p:nvPr/>
        </p:nvSpPr>
        <p:spPr>
          <a:xfrm>
            <a:off x="10172356" y="3828469"/>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69" name="Google Shape;1422;p199">
            <a:extLst>
              <a:ext uri="{FF2B5EF4-FFF2-40B4-BE49-F238E27FC236}">
                <a16:creationId xmlns:a16="http://schemas.microsoft.com/office/drawing/2014/main" id="{6128443A-F661-1310-6B10-3273D41280A5}"/>
              </a:ext>
            </a:extLst>
          </p:cNvPr>
          <p:cNvSpPr/>
          <p:nvPr/>
        </p:nvSpPr>
        <p:spPr>
          <a:xfrm>
            <a:off x="10124697" y="387615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0" name="Google Shape;1423;p199">
            <a:extLst>
              <a:ext uri="{FF2B5EF4-FFF2-40B4-BE49-F238E27FC236}">
                <a16:creationId xmlns:a16="http://schemas.microsoft.com/office/drawing/2014/main" id="{DA47E206-AEF0-54EF-6D3F-BECD336BE02E}"/>
              </a:ext>
            </a:extLst>
          </p:cNvPr>
          <p:cNvSpPr/>
          <p:nvPr/>
        </p:nvSpPr>
        <p:spPr>
          <a:xfrm>
            <a:off x="9909024" y="3722274"/>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1" name="Google Shape;1424;p199">
            <a:extLst>
              <a:ext uri="{FF2B5EF4-FFF2-40B4-BE49-F238E27FC236}">
                <a16:creationId xmlns:a16="http://schemas.microsoft.com/office/drawing/2014/main" id="{9A71FBD9-B942-F3A1-1AD9-768E107A4936}"/>
              </a:ext>
            </a:extLst>
          </p:cNvPr>
          <p:cNvSpPr/>
          <p:nvPr/>
        </p:nvSpPr>
        <p:spPr>
          <a:xfrm>
            <a:off x="9861493" y="376995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2" name="Google Shape;1425;p199">
            <a:extLst>
              <a:ext uri="{FF2B5EF4-FFF2-40B4-BE49-F238E27FC236}">
                <a16:creationId xmlns:a16="http://schemas.microsoft.com/office/drawing/2014/main" id="{58B34D8C-D80E-8E66-1ACE-AFDD5EA3A138}"/>
              </a:ext>
            </a:extLst>
          </p:cNvPr>
          <p:cNvSpPr/>
          <p:nvPr/>
        </p:nvSpPr>
        <p:spPr>
          <a:xfrm>
            <a:off x="9857171" y="367803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3" name="Google Shape;1426;p199">
            <a:extLst>
              <a:ext uri="{FF2B5EF4-FFF2-40B4-BE49-F238E27FC236}">
                <a16:creationId xmlns:a16="http://schemas.microsoft.com/office/drawing/2014/main" id="{B126B71D-0EA2-E463-521F-1C02BA33EACC}"/>
              </a:ext>
            </a:extLst>
          </p:cNvPr>
          <p:cNvSpPr/>
          <p:nvPr/>
        </p:nvSpPr>
        <p:spPr>
          <a:xfrm>
            <a:off x="9809639" y="372571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4" name="Google Shape;1427;p199">
            <a:extLst>
              <a:ext uri="{FF2B5EF4-FFF2-40B4-BE49-F238E27FC236}">
                <a16:creationId xmlns:a16="http://schemas.microsoft.com/office/drawing/2014/main" id="{EACD6C7B-37D4-CF85-AFD3-692FD17D1ADA}"/>
              </a:ext>
            </a:extLst>
          </p:cNvPr>
          <p:cNvSpPr/>
          <p:nvPr/>
        </p:nvSpPr>
        <p:spPr>
          <a:xfrm>
            <a:off x="9781932" y="367676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5" name="Google Shape;1428;p199">
            <a:extLst>
              <a:ext uri="{FF2B5EF4-FFF2-40B4-BE49-F238E27FC236}">
                <a16:creationId xmlns:a16="http://schemas.microsoft.com/office/drawing/2014/main" id="{C23E47B5-5642-5D39-325D-18F6F3C14FCB}"/>
              </a:ext>
            </a:extLst>
          </p:cNvPr>
          <p:cNvSpPr/>
          <p:nvPr/>
        </p:nvSpPr>
        <p:spPr>
          <a:xfrm>
            <a:off x="9734402" y="372444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6" name="Google Shape;1429;p199">
            <a:extLst>
              <a:ext uri="{FF2B5EF4-FFF2-40B4-BE49-F238E27FC236}">
                <a16:creationId xmlns:a16="http://schemas.microsoft.com/office/drawing/2014/main" id="{5C369B48-1925-705C-23F7-B49B2EF844A6}"/>
              </a:ext>
            </a:extLst>
          </p:cNvPr>
          <p:cNvSpPr/>
          <p:nvPr/>
        </p:nvSpPr>
        <p:spPr>
          <a:xfrm>
            <a:off x="9703646" y="3635457"/>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7" name="Google Shape;1430;p199">
            <a:extLst>
              <a:ext uri="{FF2B5EF4-FFF2-40B4-BE49-F238E27FC236}">
                <a16:creationId xmlns:a16="http://schemas.microsoft.com/office/drawing/2014/main" id="{D5E888BB-32F3-CE91-81E4-43F36C67EC48}"/>
              </a:ext>
            </a:extLst>
          </p:cNvPr>
          <p:cNvSpPr/>
          <p:nvPr/>
        </p:nvSpPr>
        <p:spPr>
          <a:xfrm>
            <a:off x="9656114" y="3683137"/>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8" name="Google Shape;1431;p199">
            <a:extLst>
              <a:ext uri="{FF2B5EF4-FFF2-40B4-BE49-F238E27FC236}">
                <a16:creationId xmlns:a16="http://schemas.microsoft.com/office/drawing/2014/main" id="{B9C10A79-CA30-0CB8-223F-3AD32EE08B77}"/>
              </a:ext>
            </a:extLst>
          </p:cNvPr>
          <p:cNvSpPr/>
          <p:nvPr/>
        </p:nvSpPr>
        <p:spPr>
          <a:xfrm>
            <a:off x="9687378" y="3635457"/>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79" name="Google Shape;1432;p199">
            <a:extLst>
              <a:ext uri="{FF2B5EF4-FFF2-40B4-BE49-F238E27FC236}">
                <a16:creationId xmlns:a16="http://schemas.microsoft.com/office/drawing/2014/main" id="{971D5BF0-CDBB-28F2-4000-6322F2164639}"/>
              </a:ext>
            </a:extLst>
          </p:cNvPr>
          <p:cNvSpPr/>
          <p:nvPr/>
        </p:nvSpPr>
        <p:spPr>
          <a:xfrm>
            <a:off x="9639846" y="368313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0" name="Google Shape;1433;p199">
            <a:extLst>
              <a:ext uri="{FF2B5EF4-FFF2-40B4-BE49-F238E27FC236}">
                <a16:creationId xmlns:a16="http://schemas.microsoft.com/office/drawing/2014/main" id="{0F6FAF35-FFC5-F5BF-2E21-A2CDCFE3DCCB}"/>
              </a:ext>
            </a:extLst>
          </p:cNvPr>
          <p:cNvSpPr/>
          <p:nvPr/>
        </p:nvSpPr>
        <p:spPr>
          <a:xfrm>
            <a:off x="10015907" y="377862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1" name="Google Shape;1434;p199">
            <a:extLst>
              <a:ext uri="{FF2B5EF4-FFF2-40B4-BE49-F238E27FC236}">
                <a16:creationId xmlns:a16="http://schemas.microsoft.com/office/drawing/2014/main" id="{BFC6805A-5527-850C-7A4B-C722896D7D2D}"/>
              </a:ext>
            </a:extLst>
          </p:cNvPr>
          <p:cNvSpPr/>
          <p:nvPr/>
        </p:nvSpPr>
        <p:spPr>
          <a:xfrm>
            <a:off x="9968375" y="3826302"/>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2" name="Google Shape;1435;p199">
            <a:extLst>
              <a:ext uri="{FF2B5EF4-FFF2-40B4-BE49-F238E27FC236}">
                <a16:creationId xmlns:a16="http://schemas.microsoft.com/office/drawing/2014/main" id="{77BC0622-2ABE-E09F-CD53-0607E6FD1F5E}"/>
              </a:ext>
            </a:extLst>
          </p:cNvPr>
          <p:cNvSpPr/>
          <p:nvPr/>
        </p:nvSpPr>
        <p:spPr>
          <a:xfrm>
            <a:off x="9523939"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3" name="Google Shape;1436;p199">
            <a:extLst>
              <a:ext uri="{FF2B5EF4-FFF2-40B4-BE49-F238E27FC236}">
                <a16:creationId xmlns:a16="http://schemas.microsoft.com/office/drawing/2014/main" id="{F613E408-7529-9CBA-FC6B-7F3480F1DBC7}"/>
              </a:ext>
            </a:extLst>
          </p:cNvPr>
          <p:cNvSpPr/>
          <p:nvPr/>
        </p:nvSpPr>
        <p:spPr>
          <a:xfrm>
            <a:off x="9476409"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4" name="Google Shape;1437;p199">
            <a:extLst>
              <a:ext uri="{FF2B5EF4-FFF2-40B4-BE49-F238E27FC236}">
                <a16:creationId xmlns:a16="http://schemas.microsoft.com/office/drawing/2014/main" id="{765327D5-98E7-8725-FBFA-3297D1742333}"/>
              </a:ext>
            </a:extLst>
          </p:cNvPr>
          <p:cNvSpPr/>
          <p:nvPr/>
        </p:nvSpPr>
        <p:spPr>
          <a:xfrm>
            <a:off x="9487972"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5" name="Google Shape;1438;p199">
            <a:extLst>
              <a:ext uri="{FF2B5EF4-FFF2-40B4-BE49-F238E27FC236}">
                <a16:creationId xmlns:a16="http://schemas.microsoft.com/office/drawing/2014/main" id="{64C7DBF6-2A2D-7E2F-8811-3C61DB655BF8}"/>
              </a:ext>
            </a:extLst>
          </p:cNvPr>
          <p:cNvSpPr/>
          <p:nvPr/>
        </p:nvSpPr>
        <p:spPr>
          <a:xfrm>
            <a:off x="9440442"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6" name="Google Shape;1439;p199">
            <a:extLst>
              <a:ext uri="{FF2B5EF4-FFF2-40B4-BE49-F238E27FC236}">
                <a16:creationId xmlns:a16="http://schemas.microsoft.com/office/drawing/2014/main" id="{1D9E0171-E18C-E6DD-1D49-D1AA134FB993}"/>
              </a:ext>
            </a:extLst>
          </p:cNvPr>
          <p:cNvSpPr/>
          <p:nvPr/>
        </p:nvSpPr>
        <p:spPr>
          <a:xfrm>
            <a:off x="9474500"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7" name="Google Shape;1440;p199">
            <a:extLst>
              <a:ext uri="{FF2B5EF4-FFF2-40B4-BE49-F238E27FC236}">
                <a16:creationId xmlns:a16="http://schemas.microsoft.com/office/drawing/2014/main" id="{C86B76AE-D011-2F03-08F6-C70923B4BA3C}"/>
              </a:ext>
            </a:extLst>
          </p:cNvPr>
          <p:cNvSpPr/>
          <p:nvPr/>
        </p:nvSpPr>
        <p:spPr>
          <a:xfrm>
            <a:off x="9426970"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8" name="Google Shape;1441;p199">
            <a:extLst>
              <a:ext uri="{FF2B5EF4-FFF2-40B4-BE49-F238E27FC236}">
                <a16:creationId xmlns:a16="http://schemas.microsoft.com/office/drawing/2014/main" id="{68A87ADE-3066-3351-342F-CA268C51B69B}"/>
              </a:ext>
            </a:extLst>
          </p:cNvPr>
          <p:cNvSpPr/>
          <p:nvPr/>
        </p:nvSpPr>
        <p:spPr>
          <a:xfrm>
            <a:off x="9458868"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89" name="Google Shape;1442;p199">
            <a:extLst>
              <a:ext uri="{FF2B5EF4-FFF2-40B4-BE49-F238E27FC236}">
                <a16:creationId xmlns:a16="http://schemas.microsoft.com/office/drawing/2014/main" id="{40638BFF-648C-4FFE-0EDE-30A9A76DAD5F}"/>
              </a:ext>
            </a:extLst>
          </p:cNvPr>
          <p:cNvSpPr/>
          <p:nvPr/>
        </p:nvSpPr>
        <p:spPr>
          <a:xfrm>
            <a:off x="9411338"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0" name="Google Shape;1443;p199">
            <a:extLst>
              <a:ext uri="{FF2B5EF4-FFF2-40B4-BE49-F238E27FC236}">
                <a16:creationId xmlns:a16="http://schemas.microsoft.com/office/drawing/2014/main" id="{7D959D09-149C-99F0-C512-D37868FCC278}"/>
              </a:ext>
            </a:extLst>
          </p:cNvPr>
          <p:cNvSpPr/>
          <p:nvPr/>
        </p:nvSpPr>
        <p:spPr>
          <a:xfrm>
            <a:off x="9318942" y="352225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1" name="Google Shape;1444;p199">
            <a:extLst>
              <a:ext uri="{FF2B5EF4-FFF2-40B4-BE49-F238E27FC236}">
                <a16:creationId xmlns:a16="http://schemas.microsoft.com/office/drawing/2014/main" id="{43BC3A60-174A-D74B-9197-5C7D730236C6}"/>
              </a:ext>
            </a:extLst>
          </p:cNvPr>
          <p:cNvSpPr/>
          <p:nvPr/>
        </p:nvSpPr>
        <p:spPr>
          <a:xfrm>
            <a:off x="9271411" y="356993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2" name="Google Shape;1445;p199">
            <a:extLst>
              <a:ext uri="{FF2B5EF4-FFF2-40B4-BE49-F238E27FC236}">
                <a16:creationId xmlns:a16="http://schemas.microsoft.com/office/drawing/2014/main" id="{232AA068-D977-2578-E45D-C4427984F48A}"/>
              </a:ext>
            </a:extLst>
          </p:cNvPr>
          <p:cNvSpPr/>
          <p:nvPr/>
        </p:nvSpPr>
        <p:spPr>
          <a:xfrm>
            <a:off x="9296447" y="349382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3" name="Google Shape;1446;p199">
            <a:extLst>
              <a:ext uri="{FF2B5EF4-FFF2-40B4-BE49-F238E27FC236}">
                <a16:creationId xmlns:a16="http://schemas.microsoft.com/office/drawing/2014/main" id="{41E4E031-210F-0A4C-25B5-A231B4F424CE}"/>
              </a:ext>
            </a:extLst>
          </p:cNvPr>
          <p:cNvSpPr/>
          <p:nvPr/>
        </p:nvSpPr>
        <p:spPr>
          <a:xfrm>
            <a:off x="9248917" y="3541502"/>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4" name="Google Shape;1447;p199">
            <a:extLst>
              <a:ext uri="{FF2B5EF4-FFF2-40B4-BE49-F238E27FC236}">
                <a16:creationId xmlns:a16="http://schemas.microsoft.com/office/drawing/2014/main" id="{81EBE30B-1EEC-6436-4482-B9173152389F}"/>
              </a:ext>
            </a:extLst>
          </p:cNvPr>
          <p:cNvSpPr/>
          <p:nvPr/>
        </p:nvSpPr>
        <p:spPr>
          <a:xfrm>
            <a:off x="9278146" y="34761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5" name="Google Shape;1448;p199">
            <a:extLst>
              <a:ext uri="{FF2B5EF4-FFF2-40B4-BE49-F238E27FC236}">
                <a16:creationId xmlns:a16="http://schemas.microsoft.com/office/drawing/2014/main" id="{D10777AF-7FA4-0002-B68B-F9DF91CBC6CC}"/>
              </a:ext>
            </a:extLst>
          </p:cNvPr>
          <p:cNvSpPr/>
          <p:nvPr/>
        </p:nvSpPr>
        <p:spPr>
          <a:xfrm>
            <a:off x="9230614" y="352378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6" name="Google Shape;1449;p199">
            <a:extLst>
              <a:ext uri="{FF2B5EF4-FFF2-40B4-BE49-F238E27FC236}">
                <a16:creationId xmlns:a16="http://schemas.microsoft.com/office/drawing/2014/main" id="{49BF85ED-399B-7A1E-95E8-638385D70B38}"/>
              </a:ext>
            </a:extLst>
          </p:cNvPr>
          <p:cNvSpPr/>
          <p:nvPr/>
        </p:nvSpPr>
        <p:spPr>
          <a:xfrm>
            <a:off x="9269758" y="3458892"/>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7" name="Google Shape;1450;p199">
            <a:extLst>
              <a:ext uri="{FF2B5EF4-FFF2-40B4-BE49-F238E27FC236}">
                <a16:creationId xmlns:a16="http://schemas.microsoft.com/office/drawing/2014/main" id="{9F2112EB-05CE-120B-8953-49F5553A9716}"/>
              </a:ext>
            </a:extLst>
          </p:cNvPr>
          <p:cNvSpPr/>
          <p:nvPr/>
        </p:nvSpPr>
        <p:spPr>
          <a:xfrm>
            <a:off x="9222098" y="3506570"/>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8" name="Google Shape;1451;p199">
            <a:extLst>
              <a:ext uri="{FF2B5EF4-FFF2-40B4-BE49-F238E27FC236}">
                <a16:creationId xmlns:a16="http://schemas.microsoft.com/office/drawing/2014/main" id="{54BA6F9E-5BDE-1E8E-9266-FC53F1F9A762}"/>
              </a:ext>
            </a:extLst>
          </p:cNvPr>
          <p:cNvSpPr/>
          <p:nvPr/>
        </p:nvSpPr>
        <p:spPr>
          <a:xfrm>
            <a:off x="1553835" y="1415944"/>
            <a:ext cx="9744415" cy="2678331"/>
          </a:xfrm>
          <a:custGeom>
            <a:avLst/>
            <a:gdLst/>
            <a:ahLst/>
            <a:cxnLst/>
            <a:rect l="l" t="t" r="r" b="b"/>
            <a:pathLst>
              <a:path w="9744414" h="2678330" extrusionOk="0">
                <a:moveTo>
                  <a:pt x="0" y="0"/>
                </a:moveTo>
                <a:lnTo>
                  <a:pt x="147425" y="0"/>
                </a:lnTo>
                <a:lnTo>
                  <a:pt x="147425" y="19888"/>
                </a:lnTo>
                <a:lnTo>
                  <a:pt x="345305" y="19888"/>
                </a:lnTo>
                <a:lnTo>
                  <a:pt x="345305" y="34293"/>
                </a:lnTo>
                <a:lnTo>
                  <a:pt x="411773" y="34293"/>
                </a:lnTo>
                <a:lnTo>
                  <a:pt x="411773" y="81208"/>
                </a:lnTo>
                <a:lnTo>
                  <a:pt x="539499" y="81208"/>
                </a:lnTo>
                <a:lnTo>
                  <a:pt x="539499" y="92044"/>
                </a:lnTo>
                <a:lnTo>
                  <a:pt x="556530" y="92044"/>
                </a:lnTo>
                <a:lnTo>
                  <a:pt x="556530" y="108235"/>
                </a:lnTo>
                <a:lnTo>
                  <a:pt x="683366" y="108235"/>
                </a:lnTo>
                <a:lnTo>
                  <a:pt x="683366" y="121748"/>
                </a:lnTo>
                <a:lnTo>
                  <a:pt x="721112" y="121748"/>
                </a:lnTo>
                <a:lnTo>
                  <a:pt x="721112" y="129907"/>
                </a:lnTo>
                <a:lnTo>
                  <a:pt x="790376" y="129907"/>
                </a:lnTo>
                <a:lnTo>
                  <a:pt x="790376" y="138066"/>
                </a:lnTo>
                <a:lnTo>
                  <a:pt x="878450" y="138066"/>
                </a:lnTo>
                <a:lnTo>
                  <a:pt x="878450" y="159611"/>
                </a:lnTo>
                <a:lnTo>
                  <a:pt x="930557" y="159611"/>
                </a:lnTo>
                <a:lnTo>
                  <a:pt x="930557" y="182176"/>
                </a:lnTo>
                <a:lnTo>
                  <a:pt x="973768" y="182176"/>
                </a:lnTo>
                <a:lnTo>
                  <a:pt x="973768" y="193905"/>
                </a:lnTo>
                <a:lnTo>
                  <a:pt x="1005286" y="193905"/>
                </a:lnTo>
                <a:lnTo>
                  <a:pt x="1005286" y="202956"/>
                </a:lnTo>
                <a:lnTo>
                  <a:pt x="1033119" y="202956"/>
                </a:lnTo>
                <a:lnTo>
                  <a:pt x="1033119" y="253440"/>
                </a:lnTo>
                <a:lnTo>
                  <a:pt x="1085226" y="253440"/>
                </a:lnTo>
                <a:lnTo>
                  <a:pt x="1085226" y="270650"/>
                </a:lnTo>
                <a:lnTo>
                  <a:pt x="1161735" y="270650"/>
                </a:lnTo>
                <a:lnTo>
                  <a:pt x="1161735" y="308514"/>
                </a:lnTo>
                <a:lnTo>
                  <a:pt x="1212952" y="308514"/>
                </a:lnTo>
                <a:lnTo>
                  <a:pt x="1212952" y="322027"/>
                </a:lnTo>
                <a:lnTo>
                  <a:pt x="1242564" y="322027"/>
                </a:lnTo>
                <a:lnTo>
                  <a:pt x="1242564" y="333756"/>
                </a:lnTo>
                <a:lnTo>
                  <a:pt x="1362157" y="333756"/>
                </a:lnTo>
                <a:lnTo>
                  <a:pt x="1362157" y="343699"/>
                </a:lnTo>
                <a:lnTo>
                  <a:pt x="1392785" y="343699"/>
                </a:lnTo>
                <a:lnTo>
                  <a:pt x="1392785" y="385132"/>
                </a:lnTo>
                <a:lnTo>
                  <a:pt x="1407147" y="385132"/>
                </a:lnTo>
                <a:lnTo>
                  <a:pt x="1407147" y="412159"/>
                </a:lnTo>
                <a:lnTo>
                  <a:pt x="1495221" y="412159"/>
                </a:lnTo>
                <a:lnTo>
                  <a:pt x="1495221" y="433831"/>
                </a:lnTo>
                <a:lnTo>
                  <a:pt x="1541990" y="433831"/>
                </a:lnTo>
                <a:lnTo>
                  <a:pt x="1541990" y="458181"/>
                </a:lnTo>
                <a:lnTo>
                  <a:pt x="1679629" y="458181"/>
                </a:lnTo>
                <a:lnTo>
                  <a:pt x="1679629" y="488012"/>
                </a:lnTo>
                <a:lnTo>
                  <a:pt x="1759569" y="488012"/>
                </a:lnTo>
                <a:lnTo>
                  <a:pt x="1759569" y="517716"/>
                </a:lnTo>
                <a:lnTo>
                  <a:pt x="1805449" y="517716"/>
                </a:lnTo>
                <a:lnTo>
                  <a:pt x="1805449" y="536711"/>
                </a:lnTo>
                <a:lnTo>
                  <a:pt x="1832519" y="536711"/>
                </a:lnTo>
                <a:lnTo>
                  <a:pt x="1832519" y="552010"/>
                </a:lnTo>
                <a:lnTo>
                  <a:pt x="1862131" y="552010"/>
                </a:lnTo>
                <a:lnTo>
                  <a:pt x="1862131" y="566415"/>
                </a:lnTo>
                <a:lnTo>
                  <a:pt x="1909790" y="566415"/>
                </a:lnTo>
                <a:lnTo>
                  <a:pt x="1909790" y="588980"/>
                </a:lnTo>
                <a:lnTo>
                  <a:pt x="2040185" y="588980"/>
                </a:lnTo>
                <a:lnTo>
                  <a:pt x="2040185" y="603386"/>
                </a:lnTo>
                <a:lnTo>
                  <a:pt x="2097757" y="603386"/>
                </a:lnTo>
                <a:lnTo>
                  <a:pt x="2097757" y="615115"/>
                </a:lnTo>
                <a:lnTo>
                  <a:pt x="2122031" y="615115"/>
                </a:lnTo>
                <a:lnTo>
                  <a:pt x="2122031" y="624166"/>
                </a:lnTo>
                <a:lnTo>
                  <a:pt x="2176807" y="624166"/>
                </a:lnTo>
                <a:lnTo>
                  <a:pt x="2176807" y="640357"/>
                </a:lnTo>
                <a:lnTo>
                  <a:pt x="2234379" y="640357"/>
                </a:lnTo>
                <a:lnTo>
                  <a:pt x="2234379" y="652978"/>
                </a:lnTo>
                <a:lnTo>
                  <a:pt x="2272125" y="652978"/>
                </a:lnTo>
                <a:lnTo>
                  <a:pt x="2272125" y="665599"/>
                </a:lnTo>
                <a:lnTo>
                  <a:pt x="2299958" y="665599"/>
                </a:lnTo>
                <a:lnTo>
                  <a:pt x="2299958" y="689948"/>
                </a:lnTo>
                <a:lnTo>
                  <a:pt x="2327028" y="689948"/>
                </a:lnTo>
                <a:lnTo>
                  <a:pt x="2327028" y="717995"/>
                </a:lnTo>
                <a:lnTo>
                  <a:pt x="2346727" y="717995"/>
                </a:lnTo>
                <a:lnTo>
                  <a:pt x="2346727" y="754073"/>
                </a:lnTo>
                <a:lnTo>
                  <a:pt x="2418661" y="754073"/>
                </a:lnTo>
                <a:lnTo>
                  <a:pt x="2418661" y="797291"/>
                </a:lnTo>
                <a:lnTo>
                  <a:pt x="2603959" y="797291"/>
                </a:lnTo>
                <a:lnTo>
                  <a:pt x="2603959" y="829799"/>
                </a:lnTo>
                <a:lnTo>
                  <a:pt x="2656066" y="829799"/>
                </a:lnTo>
                <a:lnTo>
                  <a:pt x="2656066" y="854149"/>
                </a:lnTo>
                <a:lnTo>
                  <a:pt x="2706394" y="854149"/>
                </a:lnTo>
                <a:lnTo>
                  <a:pt x="2706394" y="885765"/>
                </a:lnTo>
                <a:lnTo>
                  <a:pt x="2772989" y="885765"/>
                </a:lnTo>
                <a:lnTo>
                  <a:pt x="2772989" y="910115"/>
                </a:lnTo>
                <a:lnTo>
                  <a:pt x="2870976" y="910115"/>
                </a:lnTo>
                <a:lnTo>
                  <a:pt x="2870976" y="933572"/>
                </a:lnTo>
                <a:lnTo>
                  <a:pt x="2898809" y="933572"/>
                </a:lnTo>
                <a:lnTo>
                  <a:pt x="2898809" y="974112"/>
                </a:lnTo>
                <a:lnTo>
                  <a:pt x="2954601" y="974112"/>
                </a:lnTo>
                <a:lnTo>
                  <a:pt x="2954601" y="996677"/>
                </a:lnTo>
                <a:lnTo>
                  <a:pt x="3039117" y="996677"/>
                </a:lnTo>
                <a:lnTo>
                  <a:pt x="3039117" y="1034540"/>
                </a:lnTo>
                <a:lnTo>
                  <a:pt x="3138883" y="1034540"/>
                </a:lnTo>
                <a:lnTo>
                  <a:pt x="3138883" y="1048053"/>
                </a:lnTo>
                <a:lnTo>
                  <a:pt x="3205478" y="1048053"/>
                </a:lnTo>
                <a:lnTo>
                  <a:pt x="3205478" y="1062459"/>
                </a:lnTo>
                <a:lnTo>
                  <a:pt x="3245003" y="1062459"/>
                </a:lnTo>
                <a:lnTo>
                  <a:pt x="3245003" y="1093183"/>
                </a:lnTo>
                <a:lnTo>
                  <a:pt x="3447332" y="1093183"/>
                </a:lnTo>
                <a:lnTo>
                  <a:pt x="3447332" y="1140990"/>
                </a:lnTo>
                <a:lnTo>
                  <a:pt x="3569593" y="1140990"/>
                </a:lnTo>
                <a:lnTo>
                  <a:pt x="3569593" y="1148129"/>
                </a:lnTo>
                <a:lnTo>
                  <a:pt x="3595646" y="1148129"/>
                </a:lnTo>
                <a:lnTo>
                  <a:pt x="3595646" y="1190582"/>
                </a:lnTo>
                <a:lnTo>
                  <a:pt x="3653218" y="1190582"/>
                </a:lnTo>
                <a:lnTo>
                  <a:pt x="3653218" y="1215824"/>
                </a:lnTo>
                <a:lnTo>
                  <a:pt x="3730489" y="1215824"/>
                </a:lnTo>
                <a:lnTo>
                  <a:pt x="3730489" y="1240173"/>
                </a:lnTo>
                <a:lnTo>
                  <a:pt x="3770142" y="1240173"/>
                </a:lnTo>
                <a:lnTo>
                  <a:pt x="3770142" y="1252794"/>
                </a:lnTo>
                <a:lnTo>
                  <a:pt x="3818690" y="1252794"/>
                </a:lnTo>
                <a:lnTo>
                  <a:pt x="3818690" y="1266308"/>
                </a:lnTo>
                <a:lnTo>
                  <a:pt x="3855546" y="1266308"/>
                </a:lnTo>
                <a:lnTo>
                  <a:pt x="3855546" y="1287980"/>
                </a:lnTo>
                <a:lnTo>
                  <a:pt x="3964336" y="1287980"/>
                </a:lnTo>
                <a:lnTo>
                  <a:pt x="3964336" y="1302386"/>
                </a:lnTo>
                <a:lnTo>
                  <a:pt x="4021018" y="1302386"/>
                </a:lnTo>
                <a:lnTo>
                  <a:pt x="4021018" y="1315007"/>
                </a:lnTo>
                <a:lnTo>
                  <a:pt x="4231353" y="1315007"/>
                </a:lnTo>
                <a:lnTo>
                  <a:pt x="4231353" y="1336679"/>
                </a:lnTo>
                <a:lnTo>
                  <a:pt x="4321333" y="1336679"/>
                </a:lnTo>
                <a:lnTo>
                  <a:pt x="4350056" y="1336679"/>
                </a:lnTo>
                <a:lnTo>
                  <a:pt x="4350056" y="1355675"/>
                </a:lnTo>
                <a:lnTo>
                  <a:pt x="4388692" y="1355675"/>
                </a:lnTo>
                <a:lnTo>
                  <a:pt x="4388692" y="1365618"/>
                </a:lnTo>
                <a:lnTo>
                  <a:pt x="4553274" y="1365618"/>
                </a:lnTo>
                <a:lnTo>
                  <a:pt x="4553274" y="1381809"/>
                </a:lnTo>
                <a:lnTo>
                  <a:pt x="4601822" y="1381809"/>
                </a:lnTo>
                <a:lnTo>
                  <a:pt x="4601822" y="1388056"/>
                </a:lnTo>
                <a:lnTo>
                  <a:pt x="4663843" y="1388056"/>
                </a:lnTo>
                <a:lnTo>
                  <a:pt x="4663843" y="1412405"/>
                </a:lnTo>
                <a:lnTo>
                  <a:pt x="4767294" y="1412405"/>
                </a:lnTo>
                <a:lnTo>
                  <a:pt x="4767294" y="1442237"/>
                </a:lnTo>
                <a:lnTo>
                  <a:pt x="4790679" y="1442237"/>
                </a:lnTo>
                <a:lnTo>
                  <a:pt x="4790679" y="1459320"/>
                </a:lnTo>
                <a:lnTo>
                  <a:pt x="4850030" y="1459320"/>
                </a:lnTo>
                <a:lnTo>
                  <a:pt x="4850030" y="1499095"/>
                </a:lnTo>
                <a:lnTo>
                  <a:pt x="4924632" y="1499095"/>
                </a:lnTo>
                <a:lnTo>
                  <a:pt x="4924632" y="1506234"/>
                </a:lnTo>
                <a:lnTo>
                  <a:pt x="4974071" y="1506234"/>
                </a:lnTo>
                <a:lnTo>
                  <a:pt x="4974071" y="1521532"/>
                </a:lnTo>
                <a:lnTo>
                  <a:pt x="5022619" y="1521532"/>
                </a:lnTo>
                <a:lnTo>
                  <a:pt x="5022619" y="1559523"/>
                </a:lnTo>
                <a:lnTo>
                  <a:pt x="5228506" y="1559523"/>
                </a:lnTo>
                <a:lnTo>
                  <a:pt x="5228506" y="1577498"/>
                </a:lnTo>
                <a:lnTo>
                  <a:pt x="5268158" y="1577498"/>
                </a:lnTo>
                <a:lnTo>
                  <a:pt x="5268158" y="1591904"/>
                </a:lnTo>
                <a:lnTo>
                  <a:pt x="5341871" y="1591904"/>
                </a:lnTo>
                <a:lnTo>
                  <a:pt x="5341871" y="1619951"/>
                </a:lnTo>
                <a:lnTo>
                  <a:pt x="5410118" y="1619951"/>
                </a:lnTo>
                <a:lnTo>
                  <a:pt x="5410118" y="1634357"/>
                </a:lnTo>
                <a:lnTo>
                  <a:pt x="5474935" y="1634357"/>
                </a:lnTo>
                <a:lnTo>
                  <a:pt x="5474935" y="1664953"/>
                </a:lnTo>
                <a:lnTo>
                  <a:pt x="5548647" y="1664953"/>
                </a:lnTo>
                <a:lnTo>
                  <a:pt x="5548647" y="1672220"/>
                </a:lnTo>
                <a:lnTo>
                  <a:pt x="5570253" y="1672220"/>
                </a:lnTo>
                <a:lnTo>
                  <a:pt x="5570253" y="1711867"/>
                </a:lnTo>
                <a:lnTo>
                  <a:pt x="5670018" y="1711867"/>
                </a:lnTo>
                <a:lnTo>
                  <a:pt x="5670018" y="1724488"/>
                </a:lnTo>
                <a:lnTo>
                  <a:pt x="5750086" y="1724488"/>
                </a:lnTo>
                <a:lnTo>
                  <a:pt x="5750086" y="1743484"/>
                </a:lnTo>
                <a:lnTo>
                  <a:pt x="5776139" y="1743484"/>
                </a:lnTo>
                <a:lnTo>
                  <a:pt x="5776139" y="1771403"/>
                </a:lnTo>
                <a:lnTo>
                  <a:pt x="5808420" y="1771403"/>
                </a:lnTo>
                <a:lnTo>
                  <a:pt x="5808420" y="1787721"/>
                </a:lnTo>
                <a:lnTo>
                  <a:pt x="5839939" y="1787721"/>
                </a:lnTo>
                <a:lnTo>
                  <a:pt x="5839939" y="1812963"/>
                </a:lnTo>
                <a:lnTo>
                  <a:pt x="5865102" y="1812963"/>
                </a:lnTo>
                <a:lnTo>
                  <a:pt x="5879464" y="1812963"/>
                </a:lnTo>
                <a:lnTo>
                  <a:pt x="5879464" y="1838205"/>
                </a:lnTo>
                <a:lnTo>
                  <a:pt x="5991049" y="1838205"/>
                </a:lnTo>
                <a:lnTo>
                  <a:pt x="5991049" y="1866124"/>
                </a:lnTo>
                <a:lnTo>
                  <a:pt x="6020661" y="1866124"/>
                </a:lnTo>
                <a:lnTo>
                  <a:pt x="6020661" y="1877853"/>
                </a:lnTo>
                <a:lnTo>
                  <a:pt x="6052180" y="1877853"/>
                </a:lnTo>
                <a:lnTo>
                  <a:pt x="6052180" y="1889581"/>
                </a:lnTo>
                <a:lnTo>
                  <a:pt x="6068320" y="1889581"/>
                </a:lnTo>
                <a:lnTo>
                  <a:pt x="6068320" y="1901310"/>
                </a:lnTo>
                <a:lnTo>
                  <a:pt x="6285899" y="1901310"/>
                </a:lnTo>
                <a:lnTo>
                  <a:pt x="6285899" y="1907429"/>
                </a:lnTo>
                <a:lnTo>
                  <a:pt x="6380328" y="1907429"/>
                </a:lnTo>
                <a:lnTo>
                  <a:pt x="6380328" y="1925787"/>
                </a:lnTo>
                <a:lnTo>
                  <a:pt x="6422649" y="1925787"/>
                </a:lnTo>
                <a:lnTo>
                  <a:pt x="6422649" y="1930759"/>
                </a:lnTo>
                <a:lnTo>
                  <a:pt x="6497251" y="1930759"/>
                </a:lnTo>
                <a:lnTo>
                  <a:pt x="6497251" y="1973466"/>
                </a:lnTo>
                <a:lnTo>
                  <a:pt x="6523305" y="1973466"/>
                </a:lnTo>
                <a:lnTo>
                  <a:pt x="6523305" y="1989785"/>
                </a:lnTo>
                <a:lnTo>
                  <a:pt x="6534997" y="1989785"/>
                </a:lnTo>
                <a:lnTo>
                  <a:pt x="6534997" y="2000111"/>
                </a:lnTo>
                <a:lnTo>
                  <a:pt x="6700342" y="2000111"/>
                </a:lnTo>
                <a:lnTo>
                  <a:pt x="6700469" y="2013624"/>
                </a:lnTo>
                <a:lnTo>
                  <a:pt x="6772402" y="2013624"/>
                </a:lnTo>
                <a:lnTo>
                  <a:pt x="6773038" y="2034149"/>
                </a:lnTo>
                <a:lnTo>
                  <a:pt x="6861620" y="2034149"/>
                </a:lnTo>
                <a:lnTo>
                  <a:pt x="6861747" y="2050212"/>
                </a:lnTo>
                <a:lnTo>
                  <a:pt x="6967232" y="2050212"/>
                </a:lnTo>
                <a:lnTo>
                  <a:pt x="6967232" y="2074817"/>
                </a:lnTo>
                <a:lnTo>
                  <a:pt x="7059245" y="2074817"/>
                </a:lnTo>
                <a:lnTo>
                  <a:pt x="7059245" y="2077112"/>
                </a:lnTo>
                <a:lnTo>
                  <a:pt x="7152276" y="2077112"/>
                </a:lnTo>
                <a:lnTo>
                  <a:pt x="7152276" y="2090625"/>
                </a:lnTo>
                <a:lnTo>
                  <a:pt x="7725327" y="2090625"/>
                </a:lnTo>
                <a:lnTo>
                  <a:pt x="7725327" y="2134735"/>
                </a:lnTo>
                <a:lnTo>
                  <a:pt x="7767267" y="2134480"/>
                </a:lnTo>
                <a:lnTo>
                  <a:pt x="7768029" y="2153985"/>
                </a:lnTo>
                <a:lnTo>
                  <a:pt x="8014077" y="2153985"/>
                </a:lnTo>
                <a:lnTo>
                  <a:pt x="8013060" y="2191721"/>
                </a:lnTo>
                <a:lnTo>
                  <a:pt x="8033013" y="2191721"/>
                </a:lnTo>
                <a:lnTo>
                  <a:pt x="8033013" y="2230731"/>
                </a:lnTo>
                <a:lnTo>
                  <a:pt x="8121976" y="2230731"/>
                </a:lnTo>
                <a:lnTo>
                  <a:pt x="8121976" y="2271144"/>
                </a:lnTo>
                <a:lnTo>
                  <a:pt x="8166967" y="2271144"/>
                </a:lnTo>
                <a:lnTo>
                  <a:pt x="8166967" y="2307477"/>
                </a:lnTo>
                <a:lnTo>
                  <a:pt x="8307147" y="2307477"/>
                </a:lnTo>
                <a:lnTo>
                  <a:pt x="8307147" y="2359491"/>
                </a:lnTo>
                <a:lnTo>
                  <a:pt x="8429535" y="2359491"/>
                </a:lnTo>
                <a:lnTo>
                  <a:pt x="8429535" y="2410357"/>
                </a:lnTo>
                <a:lnTo>
                  <a:pt x="8467282" y="2410357"/>
                </a:lnTo>
                <a:lnTo>
                  <a:pt x="8467282" y="2458037"/>
                </a:lnTo>
                <a:lnTo>
                  <a:pt x="8743322" y="2458037"/>
                </a:lnTo>
                <a:lnTo>
                  <a:pt x="8743322" y="2525859"/>
                </a:lnTo>
                <a:lnTo>
                  <a:pt x="8755904" y="2525859"/>
                </a:lnTo>
                <a:lnTo>
                  <a:pt x="8755904" y="2567801"/>
                </a:lnTo>
                <a:lnTo>
                  <a:pt x="8879944" y="2567801"/>
                </a:lnTo>
                <a:lnTo>
                  <a:pt x="8879944" y="2675908"/>
                </a:lnTo>
                <a:lnTo>
                  <a:pt x="9744415" y="2678331"/>
                </a:lnTo>
              </a:path>
            </a:pathLst>
          </a:custGeom>
          <a:noFill/>
          <a:ln w="2857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299" name="Google Shape;1453;p199">
            <a:extLst>
              <a:ext uri="{FF2B5EF4-FFF2-40B4-BE49-F238E27FC236}">
                <a16:creationId xmlns:a16="http://schemas.microsoft.com/office/drawing/2014/main" id="{E8D0E108-64F8-E1A2-36C7-87B363EDFD5F}"/>
              </a:ext>
            </a:extLst>
          </p:cNvPr>
          <p:cNvSpPr/>
          <p:nvPr/>
        </p:nvSpPr>
        <p:spPr>
          <a:xfrm>
            <a:off x="1576296" y="1403444"/>
            <a:ext cx="9873851" cy="3986627"/>
          </a:xfrm>
          <a:custGeom>
            <a:avLst/>
            <a:gdLst/>
            <a:ahLst/>
            <a:cxnLst/>
            <a:rect l="l" t="t" r="r" b="b"/>
            <a:pathLst>
              <a:path w="9998447" h="4134745" extrusionOk="0">
                <a:moveTo>
                  <a:pt x="0" y="0"/>
                </a:moveTo>
                <a:lnTo>
                  <a:pt x="0" y="4134745"/>
                </a:lnTo>
                <a:lnTo>
                  <a:pt x="9998447" y="4134745"/>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0" name="Google Shape;1454;p199">
            <a:extLst>
              <a:ext uri="{FF2B5EF4-FFF2-40B4-BE49-F238E27FC236}">
                <a16:creationId xmlns:a16="http://schemas.microsoft.com/office/drawing/2014/main" id="{E150C544-8E63-804F-CC65-C5E2461D2D83}"/>
              </a:ext>
            </a:extLst>
          </p:cNvPr>
          <p:cNvSpPr/>
          <p:nvPr/>
        </p:nvSpPr>
        <p:spPr>
          <a:xfrm>
            <a:off x="1512925" y="14171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1" name="Google Shape;1455;p199">
            <a:extLst>
              <a:ext uri="{FF2B5EF4-FFF2-40B4-BE49-F238E27FC236}">
                <a16:creationId xmlns:a16="http://schemas.microsoft.com/office/drawing/2014/main" id="{DC938D44-9CC5-3F8B-B17A-E2EB8010BE17}"/>
              </a:ext>
            </a:extLst>
          </p:cNvPr>
          <p:cNvSpPr/>
          <p:nvPr/>
        </p:nvSpPr>
        <p:spPr>
          <a:xfrm>
            <a:off x="1512925" y="22144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2" name="Google Shape;1456;p199">
            <a:extLst>
              <a:ext uri="{FF2B5EF4-FFF2-40B4-BE49-F238E27FC236}">
                <a16:creationId xmlns:a16="http://schemas.microsoft.com/office/drawing/2014/main" id="{2714B77D-435E-84E4-167C-EDB3DE257523}"/>
              </a:ext>
            </a:extLst>
          </p:cNvPr>
          <p:cNvSpPr/>
          <p:nvPr/>
        </p:nvSpPr>
        <p:spPr>
          <a:xfrm>
            <a:off x="1512925" y="3002366"/>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3" name="Google Shape;1457;p199">
            <a:extLst>
              <a:ext uri="{FF2B5EF4-FFF2-40B4-BE49-F238E27FC236}">
                <a16:creationId xmlns:a16="http://schemas.microsoft.com/office/drawing/2014/main" id="{4A9901F7-6A33-B483-7E25-CD70583B172D}"/>
              </a:ext>
            </a:extLst>
          </p:cNvPr>
          <p:cNvSpPr/>
          <p:nvPr/>
        </p:nvSpPr>
        <p:spPr>
          <a:xfrm>
            <a:off x="1512925" y="3788351"/>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4" name="Google Shape;1458;p199">
            <a:extLst>
              <a:ext uri="{FF2B5EF4-FFF2-40B4-BE49-F238E27FC236}">
                <a16:creationId xmlns:a16="http://schemas.microsoft.com/office/drawing/2014/main" id="{31BC85E3-6050-D9D3-4C36-25B06C7E819A}"/>
              </a:ext>
            </a:extLst>
          </p:cNvPr>
          <p:cNvSpPr/>
          <p:nvPr/>
        </p:nvSpPr>
        <p:spPr>
          <a:xfrm>
            <a:off x="1512925" y="4585651"/>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05" name="Google Shape;1459;p199">
            <a:extLst>
              <a:ext uri="{FF2B5EF4-FFF2-40B4-BE49-F238E27FC236}">
                <a16:creationId xmlns:a16="http://schemas.microsoft.com/office/drawing/2014/main" id="{967C08E1-5934-E405-91E9-10986C2354E9}"/>
              </a:ext>
            </a:extLst>
          </p:cNvPr>
          <p:cNvSpPr/>
          <p:nvPr/>
        </p:nvSpPr>
        <p:spPr>
          <a:xfrm>
            <a:off x="1512925" y="5377356"/>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06" name="Google Shape;1460;p199">
            <a:extLst>
              <a:ext uri="{FF2B5EF4-FFF2-40B4-BE49-F238E27FC236}">
                <a16:creationId xmlns:a16="http://schemas.microsoft.com/office/drawing/2014/main" id="{3F628649-BFCB-637A-1D1A-05A57BFB52A2}"/>
              </a:ext>
            </a:extLst>
          </p:cNvPr>
          <p:cNvSpPr/>
          <p:nvPr/>
        </p:nvSpPr>
        <p:spPr>
          <a:xfrm>
            <a:off x="157629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07" name="Google Shape;1461;p199">
            <a:extLst>
              <a:ext uri="{FF2B5EF4-FFF2-40B4-BE49-F238E27FC236}">
                <a16:creationId xmlns:a16="http://schemas.microsoft.com/office/drawing/2014/main" id="{E1B6E475-9336-6304-3C64-AA05EB35B025}"/>
              </a:ext>
            </a:extLst>
          </p:cNvPr>
          <p:cNvSpPr/>
          <p:nvPr/>
        </p:nvSpPr>
        <p:spPr>
          <a:xfrm>
            <a:off x="1909840"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08" name="Google Shape;1462;p199">
            <a:extLst>
              <a:ext uri="{FF2B5EF4-FFF2-40B4-BE49-F238E27FC236}">
                <a16:creationId xmlns:a16="http://schemas.microsoft.com/office/drawing/2014/main" id="{E4E1C267-F8B0-A785-AD03-6ADE399EEF09}"/>
              </a:ext>
            </a:extLst>
          </p:cNvPr>
          <p:cNvSpPr/>
          <p:nvPr/>
        </p:nvSpPr>
        <p:spPr>
          <a:xfrm>
            <a:off x="2252911"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09" name="Google Shape;1463;p199">
            <a:extLst>
              <a:ext uri="{FF2B5EF4-FFF2-40B4-BE49-F238E27FC236}">
                <a16:creationId xmlns:a16="http://schemas.microsoft.com/office/drawing/2014/main" id="{9276B5B6-A8D2-8F97-4C18-DC2C6160E537}"/>
              </a:ext>
            </a:extLst>
          </p:cNvPr>
          <p:cNvSpPr/>
          <p:nvPr/>
        </p:nvSpPr>
        <p:spPr>
          <a:xfrm>
            <a:off x="2587724"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0" name="Google Shape;1464;p199">
            <a:extLst>
              <a:ext uri="{FF2B5EF4-FFF2-40B4-BE49-F238E27FC236}">
                <a16:creationId xmlns:a16="http://schemas.microsoft.com/office/drawing/2014/main" id="{B457C096-7641-B121-D0A9-3963DCCF7400}"/>
              </a:ext>
            </a:extLst>
          </p:cNvPr>
          <p:cNvSpPr/>
          <p:nvPr/>
        </p:nvSpPr>
        <p:spPr>
          <a:xfrm>
            <a:off x="292863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1" name="Google Shape;1465;p199">
            <a:extLst>
              <a:ext uri="{FF2B5EF4-FFF2-40B4-BE49-F238E27FC236}">
                <a16:creationId xmlns:a16="http://schemas.microsoft.com/office/drawing/2014/main" id="{2FA3C8B4-C9D0-9D62-DBAC-FF017B96F8FD}"/>
              </a:ext>
            </a:extLst>
          </p:cNvPr>
          <p:cNvSpPr/>
          <p:nvPr/>
        </p:nvSpPr>
        <p:spPr>
          <a:xfrm>
            <a:off x="3266499"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2" name="Google Shape;1466;p199">
            <a:extLst>
              <a:ext uri="{FF2B5EF4-FFF2-40B4-BE49-F238E27FC236}">
                <a16:creationId xmlns:a16="http://schemas.microsoft.com/office/drawing/2014/main" id="{FC90E182-00B0-3E23-39EE-44C431E774AB}"/>
              </a:ext>
            </a:extLst>
          </p:cNvPr>
          <p:cNvSpPr/>
          <p:nvPr/>
        </p:nvSpPr>
        <p:spPr>
          <a:xfrm>
            <a:off x="360220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3" name="Google Shape;1467;p199">
            <a:extLst>
              <a:ext uri="{FF2B5EF4-FFF2-40B4-BE49-F238E27FC236}">
                <a16:creationId xmlns:a16="http://schemas.microsoft.com/office/drawing/2014/main" id="{3A336F19-0A2C-1E2A-F53C-59529788CAC6}"/>
              </a:ext>
            </a:extLst>
          </p:cNvPr>
          <p:cNvSpPr/>
          <p:nvPr/>
        </p:nvSpPr>
        <p:spPr>
          <a:xfrm>
            <a:off x="393587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4" name="Google Shape;1468;p199">
            <a:extLst>
              <a:ext uri="{FF2B5EF4-FFF2-40B4-BE49-F238E27FC236}">
                <a16:creationId xmlns:a16="http://schemas.microsoft.com/office/drawing/2014/main" id="{99B6E575-835F-F9ED-A765-241EA9470326}"/>
              </a:ext>
            </a:extLst>
          </p:cNvPr>
          <p:cNvSpPr/>
          <p:nvPr/>
        </p:nvSpPr>
        <p:spPr>
          <a:xfrm>
            <a:off x="4294567"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5" name="Google Shape;1469;p199">
            <a:extLst>
              <a:ext uri="{FF2B5EF4-FFF2-40B4-BE49-F238E27FC236}">
                <a16:creationId xmlns:a16="http://schemas.microsoft.com/office/drawing/2014/main" id="{DC6C9964-09C2-4BD7-8AA0-7B7F257C532A}"/>
              </a:ext>
            </a:extLst>
          </p:cNvPr>
          <p:cNvSpPr/>
          <p:nvPr/>
        </p:nvSpPr>
        <p:spPr>
          <a:xfrm>
            <a:off x="463242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6" name="Google Shape;1470;p199">
            <a:extLst>
              <a:ext uri="{FF2B5EF4-FFF2-40B4-BE49-F238E27FC236}">
                <a16:creationId xmlns:a16="http://schemas.microsoft.com/office/drawing/2014/main" id="{B7AF0D35-0384-B65B-CCB5-B2B009DFB727}"/>
              </a:ext>
            </a:extLst>
          </p:cNvPr>
          <p:cNvSpPr/>
          <p:nvPr/>
        </p:nvSpPr>
        <p:spPr>
          <a:xfrm>
            <a:off x="496813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7" name="Google Shape;1471;p199">
            <a:extLst>
              <a:ext uri="{FF2B5EF4-FFF2-40B4-BE49-F238E27FC236}">
                <a16:creationId xmlns:a16="http://schemas.microsoft.com/office/drawing/2014/main" id="{EFFF178B-6BBE-C911-A2E9-73984CBF64E3}"/>
              </a:ext>
            </a:extLst>
          </p:cNvPr>
          <p:cNvSpPr/>
          <p:nvPr/>
        </p:nvSpPr>
        <p:spPr>
          <a:xfrm>
            <a:off x="5311203"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8" name="Google Shape;1472;p199">
            <a:extLst>
              <a:ext uri="{FF2B5EF4-FFF2-40B4-BE49-F238E27FC236}">
                <a16:creationId xmlns:a16="http://schemas.microsoft.com/office/drawing/2014/main" id="{A04C5B81-B20E-2134-C78D-0C2396047C6B}"/>
              </a:ext>
            </a:extLst>
          </p:cNvPr>
          <p:cNvSpPr/>
          <p:nvPr/>
        </p:nvSpPr>
        <p:spPr>
          <a:xfrm>
            <a:off x="5641699"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19" name="Google Shape;1473;p199">
            <a:extLst>
              <a:ext uri="{FF2B5EF4-FFF2-40B4-BE49-F238E27FC236}">
                <a16:creationId xmlns:a16="http://schemas.microsoft.com/office/drawing/2014/main" id="{82D0ECCA-3D29-B9E8-4D6C-FBEA0566795D}"/>
              </a:ext>
            </a:extLst>
          </p:cNvPr>
          <p:cNvSpPr/>
          <p:nvPr/>
        </p:nvSpPr>
        <p:spPr>
          <a:xfrm>
            <a:off x="598476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0" name="Google Shape;1474;p199">
            <a:extLst>
              <a:ext uri="{FF2B5EF4-FFF2-40B4-BE49-F238E27FC236}">
                <a16:creationId xmlns:a16="http://schemas.microsoft.com/office/drawing/2014/main" id="{4219E704-4D86-E4FA-2EC2-1101EF0A4161}"/>
              </a:ext>
            </a:extLst>
          </p:cNvPr>
          <p:cNvSpPr/>
          <p:nvPr/>
        </p:nvSpPr>
        <p:spPr>
          <a:xfrm>
            <a:off x="6326823"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1" name="Google Shape;1475;p199">
            <a:extLst>
              <a:ext uri="{FF2B5EF4-FFF2-40B4-BE49-F238E27FC236}">
                <a16:creationId xmlns:a16="http://schemas.microsoft.com/office/drawing/2014/main" id="{DF9591A9-0247-2609-5EFB-0E7247203FE9}"/>
              </a:ext>
            </a:extLst>
          </p:cNvPr>
          <p:cNvSpPr/>
          <p:nvPr/>
        </p:nvSpPr>
        <p:spPr>
          <a:xfrm>
            <a:off x="665693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2" name="Google Shape;1476;p199">
            <a:extLst>
              <a:ext uri="{FF2B5EF4-FFF2-40B4-BE49-F238E27FC236}">
                <a16:creationId xmlns:a16="http://schemas.microsoft.com/office/drawing/2014/main" id="{F2835AF3-7F3D-CD2F-8F9B-B9BAC51D6123}"/>
              </a:ext>
            </a:extLst>
          </p:cNvPr>
          <p:cNvSpPr/>
          <p:nvPr/>
        </p:nvSpPr>
        <p:spPr>
          <a:xfrm>
            <a:off x="699327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3" name="Google Shape;1477;p199">
            <a:extLst>
              <a:ext uri="{FF2B5EF4-FFF2-40B4-BE49-F238E27FC236}">
                <a16:creationId xmlns:a16="http://schemas.microsoft.com/office/drawing/2014/main" id="{7B22C3F3-6F99-12BF-80ED-8747814B8767}"/>
              </a:ext>
            </a:extLst>
          </p:cNvPr>
          <p:cNvSpPr/>
          <p:nvPr/>
        </p:nvSpPr>
        <p:spPr>
          <a:xfrm>
            <a:off x="7337744"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4" name="Google Shape;1478;p199">
            <a:extLst>
              <a:ext uri="{FF2B5EF4-FFF2-40B4-BE49-F238E27FC236}">
                <a16:creationId xmlns:a16="http://schemas.microsoft.com/office/drawing/2014/main" id="{93F7AE8B-28C8-A798-1831-385D74166A1D}"/>
              </a:ext>
            </a:extLst>
          </p:cNvPr>
          <p:cNvSpPr/>
          <p:nvPr/>
        </p:nvSpPr>
        <p:spPr>
          <a:xfrm>
            <a:off x="767814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5" name="Google Shape;1479;p199">
            <a:extLst>
              <a:ext uri="{FF2B5EF4-FFF2-40B4-BE49-F238E27FC236}">
                <a16:creationId xmlns:a16="http://schemas.microsoft.com/office/drawing/2014/main" id="{F76276D8-E7FF-7372-C557-70BEB59E881C}"/>
              </a:ext>
            </a:extLst>
          </p:cNvPr>
          <p:cNvSpPr/>
          <p:nvPr/>
        </p:nvSpPr>
        <p:spPr>
          <a:xfrm>
            <a:off x="801854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6" name="Google Shape;1480;p199">
            <a:extLst>
              <a:ext uri="{FF2B5EF4-FFF2-40B4-BE49-F238E27FC236}">
                <a16:creationId xmlns:a16="http://schemas.microsoft.com/office/drawing/2014/main" id="{A67A7031-C42C-A7D7-6A1B-D322F9A03722}"/>
              </a:ext>
            </a:extLst>
          </p:cNvPr>
          <p:cNvSpPr/>
          <p:nvPr/>
        </p:nvSpPr>
        <p:spPr>
          <a:xfrm>
            <a:off x="835272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7" name="Google Shape;1481;p199">
            <a:extLst>
              <a:ext uri="{FF2B5EF4-FFF2-40B4-BE49-F238E27FC236}">
                <a16:creationId xmlns:a16="http://schemas.microsoft.com/office/drawing/2014/main" id="{FA58E53F-13EA-6697-D7D3-0635F5FE45FD}"/>
              </a:ext>
            </a:extLst>
          </p:cNvPr>
          <p:cNvSpPr/>
          <p:nvPr/>
        </p:nvSpPr>
        <p:spPr>
          <a:xfrm>
            <a:off x="8682843"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8" name="Google Shape;1482;p199">
            <a:extLst>
              <a:ext uri="{FF2B5EF4-FFF2-40B4-BE49-F238E27FC236}">
                <a16:creationId xmlns:a16="http://schemas.microsoft.com/office/drawing/2014/main" id="{206835F3-BB53-5FD6-2491-8512327F8512}"/>
              </a:ext>
            </a:extLst>
          </p:cNvPr>
          <p:cNvSpPr/>
          <p:nvPr/>
        </p:nvSpPr>
        <p:spPr>
          <a:xfrm>
            <a:off x="903150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29" name="Google Shape;1483;p199">
            <a:extLst>
              <a:ext uri="{FF2B5EF4-FFF2-40B4-BE49-F238E27FC236}">
                <a16:creationId xmlns:a16="http://schemas.microsoft.com/office/drawing/2014/main" id="{6E990DDC-92CC-5F8A-FF54-4997015BF718}"/>
              </a:ext>
            </a:extLst>
          </p:cNvPr>
          <p:cNvSpPr/>
          <p:nvPr/>
        </p:nvSpPr>
        <p:spPr>
          <a:xfrm>
            <a:off x="936987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0" name="Google Shape;1484;p199">
            <a:extLst>
              <a:ext uri="{FF2B5EF4-FFF2-40B4-BE49-F238E27FC236}">
                <a16:creationId xmlns:a16="http://schemas.microsoft.com/office/drawing/2014/main" id="{47F58CB8-1ED8-DB04-D1D8-C90D34BE3192}"/>
              </a:ext>
            </a:extLst>
          </p:cNvPr>
          <p:cNvSpPr/>
          <p:nvPr/>
        </p:nvSpPr>
        <p:spPr>
          <a:xfrm>
            <a:off x="9702020"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1" name="Google Shape;1485;p199">
            <a:extLst>
              <a:ext uri="{FF2B5EF4-FFF2-40B4-BE49-F238E27FC236}">
                <a16:creationId xmlns:a16="http://schemas.microsoft.com/office/drawing/2014/main" id="{C7BC0D2A-84CF-2CAF-8BE5-5F22A77E9D56}"/>
              </a:ext>
            </a:extLst>
          </p:cNvPr>
          <p:cNvSpPr/>
          <p:nvPr/>
        </p:nvSpPr>
        <p:spPr>
          <a:xfrm>
            <a:off x="10046487"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2" name="Google Shape;1486;p199">
            <a:extLst>
              <a:ext uri="{FF2B5EF4-FFF2-40B4-BE49-F238E27FC236}">
                <a16:creationId xmlns:a16="http://schemas.microsoft.com/office/drawing/2014/main" id="{7036486E-9437-1CB8-85C1-396EB00052D5}"/>
              </a:ext>
            </a:extLst>
          </p:cNvPr>
          <p:cNvSpPr/>
          <p:nvPr/>
        </p:nvSpPr>
        <p:spPr>
          <a:xfrm>
            <a:off x="1037660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3" name="Google Shape;1487;p199">
            <a:extLst>
              <a:ext uri="{FF2B5EF4-FFF2-40B4-BE49-F238E27FC236}">
                <a16:creationId xmlns:a16="http://schemas.microsoft.com/office/drawing/2014/main" id="{A36B637C-CAB2-A574-847C-35E999796034}"/>
              </a:ext>
            </a:extLst>
          </p:cNvPr>
          <p:cNvSpPr/>
          <p:nvPr/>
        </p:nvSpPr>
        <p:spPr>
          <a:xfrm>
            <a:off x="1071903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4" name="Google Shape;1488;p199">
            <a:extLst>
              <a:ext uri="{FF2B5EF4-FFF2-40B4-BE49-F238E27FC236}">
                <a16:creationId xmlns:a16="http://schemas.microsoft.com/office/drawing/2014/main" id="{9ABB9146-5DA6-1424-3500-C80E2B9E8B73}"/>
              </a:ext>
            </a:extLst>
          </p:cNvPr>
          <p:cNvSpPr/>
          <p:nvPr/>
        </p:nvSpPr>
        <p:spPr>
          <a:xfrm>
            <a:off x="11059440"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5" name="Google Shape;1489;p199">
            <a:extLst>
              <a:ext uri="{FF2B5EF4-FFF2-40B4-BE49-F238E27FC236}">
                <a16:creationId xmlns:a16="http://schemas.microsoft.com/office/drawing/2014/main" id="{5165EEC9-4FD9-AA1F-5DF9-89E9C0404A0E}"/>
              </a:ext>
            </a:extLst>
          </p:cNvPr>
          <p:cNvSpPr/>
          <p:nvPr/>
        </p:nvSpPr>
        <p:spPr>
          <a:xfrm>
            <a:off x="11397811"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latin typeface="Arial"/>
              <a:ea typeface="Arial"/>
              <a:cs typeface="Arial"/>
              <a:sym typeface="Arial"/>
            </a:endParaRPr>
          </a:p>
        </p:txBody>
      </p:sp>
      <p:sp>
        <p:nvSpPr>
          <p:cNvPr id="336" name="Google Shape;1491;p199">
            <a:extLst>
              <a:ext uri="{FF2B5EF4-FFF2-40B4-BE49-F238E27FC236}">
                <a16:creationId xmlns:a16="http://schemas.microsoft.com/office/drawing/2014/main" id="{098E8993-91F8-255F-EC29-D37449A1E87D}"/>
              </a:ext>
            </a:extLst>
          </p:cNvPr>
          <p:cNvSpPr/>
          <p:nvPr/>
        </p:nvSpPr>
        <p:spPr>
          <a:xfrm>
            <a:off x="1537938" y="1424550"/>
            <a:ext cx="9538903" cy="3258872"/>
          </a:xfrm>
          <a:custGeom>
            <a:avLst/>
            <a:gdLst/>
            <a:ahLst/>
            <a:cxnLst/>
            <a:rect l="l" t="t" r="r" b="b"/>
            <a:pathLst>
              <a:path w="9538902" h="3258872" extrusionOk="0">
                <a:moveTo>
                  <a:pt x="0" y="0"/>
                </a:moveTo>
                <a:lnTo>
                  <a:pt x="106693" y="0"/>
                </a:lnTo>
                <a:lnTo>
                  <a:pt x="106693" y="25174"/>
                </a:lnTo>
                <a:lnTo>
                  <a:pt x="361742" y="25174"/>
                </a:lnTo>
                <a:lnTo>
                  <a:pt x="361742" y="51619"/>
                </a:lnTo>
                <a:lnTo>
                  <a:pt x="442778" y="51619"/>
                </a:lnTo>
                <a:lnTo>
                  <a:pt x="442778" y="69546"/>
                </a:lnTo>
                <a:lnTo>
                  <a:pt x="454463" y="69546"/>
                </a:lnTo>
                <a:lnTo>
                  <a:pt x="454463" y="80989"/>
                </a:lnTo>
                <a:lnTo>
                  <a:pt x="465387" y="80989"/>
                </a:lnTo>
                <a:lnTo>
                  <a:pt x="465387" y="96118"/>
                </a:lnTo>
                <a:lnTo>
                  <a:pt x="535500" y="96118"/>
                </a:lnTo>
                <a:lnTo>
                  <a:pt x="535500" y="146848"/>
                </a:lnTo>
                <a:lnTo>
                  <a:pt x="576907" y="146848"/>
                </a:lnTo>
                <a:lnTo>
                  <a:pt x="576907" y="171894"/>
                </a:lnTo>
                <a:lnTo>
                  <a:pt x="665691" y="171894"/>
                </a:lnTo>
                <a:lnTo>
                  <a:pt x="665691" y="196814"/>
                </a:lnTo>
                <a:lnTo>
                  <a:pt x="696937" y="196814"/>
                </a:lnTo>
                <a:lnTo>
                  <a:pt x="696937" y="206985"/>
                </a:lnTo>
                <a:lnTo>
                  <a:pt x="704685" y="206985"/>
                </a:lnTo>
                <a:lnTo>
                  <a:pt x="704685" y="246017"/>
                </a:lnTo>
                <a:lnTo>
                  <a:pt x="739741" y="246017"/>
                </a:lnTo>
                <a:lnTo>
                  <a:pt x="739741" y="272463"/>
                </a:lnTo>
                <a:lnTo>
                  <a:pt x="798296" y="272463"/>
                </a:lnTo>
                <a:lnTo>
                  <a:pt x="798296" y="292805"/>
                </a:lnTo>
                <a:lnTo>
                  <a:pt x="819253" y="292805"/>
                </a:lnTo>
                <a:lnTo>
                  <a:pt x="819253" y="325608"/>
                </a:lnTo>
                <a:lnTo>
                  <a:pt x="885556" y="325608"/>
                </a:lnTo>
                <a:lnTo>
                  <a:pt x="885556" y="349001"/>
                </a:lnTo>
                <a:lnTo>
                  <a:pt x="894955" y="349001"/>
                </a:lnTo>
                <a:lnTo>
                  <a:pt x="894955" y="368454"/>
                </a:lnTo>
                <a:lnTo>
                  <a:pt x="917564" y="368454"/>
                </a:lnTo>
                <a:lnTo>
                  <a:pt x="917564" y="381804"/>
                </a:lnTo>
                <a:lnTo>
                  <a:pt x="928487" y="381804"/>
                </a:lnTo>
                <a:lnTo>
                  <a:pt x="928487" y="407486"/>
                </a:lnTo>
                <a:lnTo>
                  <a:pt x="941697" y="407486"/>
                </a:lnTo>
                <a:lnTo>
                  <a:pt x="941697" y="421599"/>
                </a:lnTo>
                <a:lnTo>
                  <a:pt x="952620" y="421599"/>
                </a:lnTo>
                <a:lnTo>
                  <a:pt x="952620" y="471438"/>
                </a:lnTo>
                <a:lnTo>
                  <a:pt x="965830" y="471438"/>
                </a:lnTo>
                <a:lnTo>
                  <a:pt x="965830" y="485551"/>
                </a:lnTo>
                <a:lnTo>
                  <a:pt x="1119392" y="485551"/>
                </a:lnTo>
                <a:lnTo>
                  <a:pt x="1119392" y="509707"/>
                </a:lnTo>
                <a:lnTo>
                  <a:pt x="1132729" y="509707"/>
                </a:lnTo>
                <a:lnTo>
                  <a:pt x="1132729" y="533101"/>
                </a:lnTo>
                <a:lnTo>
                  <a:pt x="1195094" y="533101"/>
                </a:lnTo>
                <a:lnTo>
                  <a:pt x="1195094" y="559674"/>
                </a:lnTo>
                <a:lnTo>
                  <a:pt x="1220751" y="559674"/>
                </a:lnTo>
                <a:lnTo>
                  <a:pt x="1220751" y="611166"/>
                </a:lnTo>
                <a:lnTo>
                  <a:pt x="1423469" y="611166"/>
                </a:lnTo>
                <a:lnTo>
                  <a:pt x="1423469" y="625278"/>
                </a:lnTo>
                <a:lnTo>
                  <a:pt x="1438329" y="625278"/>
                </a:lnTo>
                <a:lnTo>
                  <a:pt x="1438329" y="637738"/>
                </a:lnTo>
                <a:lnTo>
                  <a:pt x="1501456" y="637738"/>
                </a:lnTo>
                <a:lnTo>
                  <a:pt x="1501456" y="650961"/>
                </a:lnTo>
                <a:lnTo>
                  <a:pt x="1512380" y="650961"/>
                </a:lnTo>
                <a:lnTo>
                  <a:pt x="1512380" y="662658"/>
                </a:lnTo>
                <a:lnTo>
                  <a:pt x="1527114" y="662658"/>
                </a:lnTo>
                <a:lnTo>
                  <a:pt x="1527114" y="675118"/>
                </a:lnTo>
                <a:lnTo>
                  <a:pt x="1539688" y="675118"/>
                </a:lnTo>
                <a:lnTo>
                  <a:pt x="1539688" y="693934"/>
                </a:lnTo>
                <a:lnTo>
                  <a:pt x="1623900" y="693934"/>
                </a:lnTo>
                <a:lnTo>
                  <a:pt x="1623900" y="724321"/>
                </a:lnTo>
                <a:lnTo>
                  <a:pt x="1648033" y="724321"/>
                </a:lnTo>
                <a:lnTo>
                  <a:pt x="1659718" y="724321"/>
                </a:lnTo>
                <a:lnTo>
                  <a:pt x="1659718" y="768058"/>
                </a:lnTo>
                <a:lnTo>
                  <a:pt x="1700999" y="768058"/>
                </a:lnTo>
                <a:lnTo>
                  <a:pt x="1700999" y="796918"/>
                </a:lnTo>
                <a:lnTo>
                  <a:pt x="1721321" y="796918"/>
                </a:lnTo>
                <a:lnTo>
                  <a:pt x="1721321" y="804674"/>
                </a:lnTo>
                <a:lnTo>
                  <a:pt x="1739992" y="804674"/>
                </a:lnTo>
                <a:lnTo>
                  <a:pt x="1739992" y="825017"/>
                </a:lnTo>
                <a:lnTo>
                  <a:pt x="1756378" y="825017"/>
                </a:lnTo>
                <a:lnTo>
                  <a:pt x="1756378" y="839002"/>
                </a:lnTo>
                <a:lnTo>
                  <a:pt x="1768063" y="839002"/>
                </a:lnTo>
                <a:lnTo>
                  <a:pt x="1768063" y="849936"/>
                </a:lnTo>
                <a:lnTo>
                  <a:pt x="1794609" y="849936"/>
                </a:lnTo>
                <a:lnTo>
                  <a:pt x="1794609" y="877271"/>
                </a:lnTo>
                <a:lnTo>
                  <a:pt x="1815567" y="877271"/>
                </a:lnTo>
                <a:lnTo>
                  <a:pt x="1815567" y="894435"/>
                </a:lnTo>
                <a:lnTo>
                  <a:pt x="1831952" y="894435"/>
                </a:lnTo>
                <a:lnTo>
                  <a:pt x="1831952" y="917829"/>
                </a:lnTo>
                <a:lnTo>
                  <a:pt x="1845289" y="917829"/>
                </a:lnTo>
                <a:lnTo>
                  <a:pt x="1845289" y="930289"/>
                </a:lnTo>
                <a:lnTo>
                  <a:pt x="1856974" y="930289"/>
                </a:lnTo>
                <a:lnTo>
                  <a:pt x="1856974" y="947453"/>
                </a:lnTo>
                <a:lnTo>
                  <a:pt x="1867008" y="947453"/>
                </a:lnTo>
                <a:lnTo>
                  <a:pt x="1867008" y="954573"/>
                </a:lnTo>
                <a:lnTo>
                  <a:pt x="1902192" y="954573"/>
                </a:lnTo>
                <a:lnTo>
                  <a:pt x="1902192" y="983434"/>
                </a:lnTo>
                <a:lnTo>
                  <a:pt x="1919339" y="983434"/>
                </a:lnTo>
                <a:lnTo>
                  <a:pt x="1919339" y="1010769"/>
                </a:lnTo>
                <a:lnTo>
                  <a:pt x="1955920" y="1010769"/>
                </a:lnTo>
                <a:lnTo>
                  <a:pt x="1955920" y="1025518"/>
                </a:lnTo>
                <a:lnTo>
                  <a:pt x="1970781" y="1025518"/>
                </a:lnTo>
                <a:lnTo>
                  <a:pt x="1970781" y="1042682"/>
                </a:lnTo>
                <a:lnTo>
                  <a:pt x="1980815" y="1042682"/>
                </a:lnTo>
                <a:lnTo>
                  <a:pt x="1980815" y="1060609"/>
                </a:lnTo>
                <a:lnTo>
                  <a:pt x="2007361" y="1060609"/>
                </a:lnTo>
                <a:lnTo>
                  <a:pt x="2007361" y="1070017"/>
                </a:lnTo>
                <a:lnTo>
                  <a:pt x="2019809" y="1070017"/>
                </a:lnTo>
                <a:lnTo>
                  <a:pt x="2019809" y="1086418"/>
                </a:lnTo>
                <a:lnTo>
                  <a:pt x="2112658" y="1086418"/>
                </a:lnTo>
                <a:lnTo>
                  <a:pt x="2112658" y="1107523"/>
                </a:lnTo>
                <a:lnTo>
                  <a:pt x="2125867" y="1107523"/>
                </a:lnTo>
                <a:lnTo>
                  <a:pt x="2125867" y="1138673"/>
                </a:lnTo>
                <a:lnTo>
                  <a:pt x="2136029" y="1138673"/>
                </a:lnTo>
                <a:lnTo>
                  <a:pt x="2136029" y="1167534"/>
                </a:lnTo>
                <a:lnTo>
                  <a:pt x="2295053" y="1167534"/>
                </a:lnTo>
                <a:lnTo>
                  <a:pt x="2295053" y="1196395"/>
                </a:lnTo>
                <a:lnTo>
                  <a:pt x="2319186" y="1196395"/>
                </a:lnTo>
                <a:lnTo>
                  <a:pt x="2319186" y="1276748"/>
                </a:lnTo>
                <a:lnTo>
                  <a:pt x="2366817" y="1276748"/>
                </a:lnTo>
                <a:lnTo>
                  <a:pt x="2366817" y="1309550"/>
                </a:lnTo>
                <a:lnTo>
                  <a:pt x="2390188" y="1309550"/>
                </a:lnTo>
                <a:lnTo>
                  <a:pt x="2390188" y="1329893"/>
                </a:lnTo>
                <a:lnTo>
                  <a:pt x="2474399" y="1329893"/>
                </a:lnTo>
                <a:lnTo>
                  <a:pt x="2474399" y="1371213"/>
                </a:lnTo>
                <a:lnTo>
                  <a:pt x="2528127" y="1371213"/>
                </a:lnTo>
                <a:lnTo>
                  <a:pt x="2528127" y="1391556"/>
                </a:lnTo>
                <a:lnTo>
                  <a:pt x="2542988" y="1391556"/>
                </a:lnTo>
                <a:lnTo>
                  <a:pt x="2542988" y="1418764"/>
                </a:lnTo>
                <a:lnTo>
                  <a:pt x="2786986" y="1418764"/>
                </a:lnTo>
                <a:lnTo>
                  <a:pt x="2786986" y="1443811"/>
                </a:lnTo>
                <a:lnTo>
                  <a:pt x="2973318" y="1443811"/>
                </a:lnTo>
                <a:lnTo>
                  <a:pt x="2973318" y="1467205"/>
                </a:lnTo>
                <a:lnTo>
                  <a:pt x="3105034" y="1467205"/>
                </a:lnTo>
                <a:lnTo>
                  <a:pt x="3105034" y="1498481"/>
                </a:lnTo>
                <a:lnTo>
                  <a:pt x="3130056" y="1498481"/>
                </a:lnTo>
                <a:lnTo>
                  <a:pt x="3130056" y="1516408"/>
                </a:lnTo>
                <a:lnTo>
                  <a:pt x="3140852" y="1516408"/>
                </a:lnTo>
                <a:lnTo>
                  <a:pt x="3140852" y="1529631"/>
                </a:lnTo>
                <a:lnTo>
                  <a:pt x="3344332" y="1529631"/>
                </a:lnTo>
                <a:lnTo>
                  <a:pt x="3344332" y="1550736"/>
                </a:lnTo>
                <a:lnTo>
                  <a:pt x="3459027" y="1550736"/>
                </a:lnTo>
                <a:lnTo>
                  <a:pt x="3459027" y="1589768"/>
                </a:lnTo>
                <a:lnTo>
                  <a:pt x="3496370" y="1589768"/>
                </a:lnTo>
                <a:lnTo>
                  <a:pt x="3496370" y="1614688"/>
                </a:lnTo>
                <a:lnTo>
                  <a:pt x="3579057" y="1614688"/>
                </a:lnTo>
                <a:lnTo>
                  <a:pt x="3579057" y="1641260"/>
                </a:lnTo>
                <a:lnTo>
                  <a:pt x="3892406" y="1641260"/>
                </a:lnTo>
                <a:lnTo>
                  <a:pt x="3892406" y="1667706"/>
                </a:lnTo>
                <a:lnTo>
                  <a:pt x="4012436" y="1667706"/>
                </a:lnTo>
                <a:lnTo>
                  <a:pt x="4012436" y="1699745"/>
                </a:lnTo>
                <a:lnTo>
                  <a:pt x="4056892" y="1699745"/>
                </a:lnTo>
                <a:lnTo>
                  <a:pt x="4056892" y="1726318"/>
                </a:lnTo>
                <a:lnTo>
                  <a:pt x="4144279" y="1726318"/>
                </a:lnTo>
                <a:lnTo>
                  <a:pt x="4144279" y="1752763"/>
                </a:lnTo>
                <a:lnTo>
                  <a:pt x="4169936" y="1752763"/>
                </a:lnTo>
                <a:lnTo>
                  <a:pt x="4169936" y="1780861"/>
                </a:lnTo>
                <a:lnTo>
                  <a:pt x="4181621" y="1780861"/>
                </a:lnTo>
                <a:lnTo>
                  <a:pt x="4181621" y="1808959"/>
                </a:lnTo>
                <a:lnTo>
                  <a:pt x="4254910" y="1808959"/>
                </a:lnTo>
                <a:lnTo>
                  <a:pt x="4254910" y="1842524"/>
                </a:lnTo>
                <a:lnTo>
                  <a:pt x="4315750" y="1842524"/>
                </a:lnTo>
                <a:lnTo>
                  <a:pt x="4315750" y="1865155"/>
                </a:lnTo>
                <a:lnTo>
                  <a:pt x="4367954" y="1865155"/>
                </a:lnTo>
                <a:lnTo>
                  <a:pt x="4367954" y="1892491"/>
                </a:lnTo>
                <a:lnTo>
                  <a:pt x="4477188" y="1892491"/>
                </a:lnTo>
                <a:lnTo>
                  <a:pt x="4477188" y="1927582"/>
                </a:lnTo>
                <a:lnTo>
                  <a:pt x="4524692" y="1927582"/>
                </a:lnTo>
                <a:lnTo>
                  <a:pt x="4524692" y="1947161"/>
                </a:lnTo>
                <a:lnTo>
                  <a:pt x="4538664" y="1947161"/>
                </a:lnTo>
                <a:lnTo>
                  <a:pt x="4538664" y="1962799"/>
                </a:lnTo>
                <a:lnTo>
                  <a:pt x="4592518" y="1962799"/>
                </a:lnTo>
                <a:lnTo>
                  <a:pt x="4592518" y="1991660"/>
                </a:lnTo>
                <a:lnTo>
                  <a:pt x="4709373" y="1991660"/>
                </a:lnTo>
                <a:lnTo>
                  <a:pt x="4709373" y="2020521"/>
                </a:lnTo>
                <a:lnTo>
                  <a:pt x="4719534" y="2020521"/>
                </a:lnTo>
                <a:lnTo>
                  <a:pt x="4719534" y="2039211"/>
                </a:lnTo>
                <a:lnTo>
                  <a:pt x="4766403" y="2039211"/>
                </a:lnTo>
                <a:lnTo>
                  <a:pt x="4766403" y="2074302"/>
                </a:lnTo>
                <a:lnTo>
                  <a:pt x="4929238" y="2074302"/>
                </a:lnTo>
                <a:lnTo>
                  <a:pt x="4929238" y="2095407"/>
                </a:lnTo>
                <a:lnTo>
                  <a:pt x="5073528" y="2095407"/>
                </a:lnTo>
                <a:lnTo>
                  <a:pt x="5073528" y="2124268"/>
                </a:lnTo>
                <a:lnTo>
                  <a:pt x="5202957" y="2124268"/>
                </a:lnTo>
                <a:lnTo>
                  <a:pt x="5202957" y="2155545"/>
                </a:lnTo>
                <a:lnTo>
                  <a:pt x="5273833" y="2155545"/>
                </a:lnTo>
                <a:lnTo>
                  <a:pt x="5273833" y="2180465"/>
                </a:lnTo>
                <a:lnTo>
                  <a:pt x="5354106" y="2180465"/>
                </a:lnTo>
                <a:lnTo>
                  <a:pt x="5354106" y="2209325"/>
                </a:lnTo>
                <a:lnTo>
                  <a:pt x="5354106" y="2217081"/>
                </a:lnTo>
                <a:lnTo>
                  <a:pt x="5475788" y="2217081"/>
                </a:lnTo>
                <a:lnTo>
                  <a:pt x="5475788" y="2228905"/>
                </a:lnTo>
                <a:lnTo>
                  <a:pt x="5487473" y="2228905"/>
                </a:lnTo>
                <a:lnTo>
                  <a:pt x="5487473" y="2245179"/>
                </a:lnTo>
                <a:lnTo>
                  <a:pt x="5665931" y="2245179"/>
                </a:lnTo>
                <a:lnTo>
                  <a:pt x="5665931" y="2271752"/>
                </a:lnTo>
                <a:lnTo>
                  <a:pt x="5754080" y="2271752"/>
                </a:lnTo>
                <a:lnTo>
                  <a:pt x="5754080" y="2297561"/>
                </a:lnTo>
                <a:lnTo>
                  <a:pt x="5824193" y="2297561"/>
                </a:lnTo>
                <a:lnTo>
                  <a:pt x="5824193" y="2321718"/>
                </a:lnTo>
                <a:lnTo>
                  <a:pt x="5898370" y="2321718"/>
                </a:lnTo>
                <a:lnTo>
                  <a:pt x="5898370" y="2347400"/>
                </a:lnTo>
                <a:lnTo>
                  <a:pt x="5898370" y="2358334"/>
                </a:lnTo>
                <a:lnTo>
                  <a:pt x="6134493" y="2358334"/>
                </a:lnTo>
                <a:lnTo>
                  <a:pt x="6134493" y="2382618"/>
                </a:lnTo>
                <a:lnTo>
                  <a:pt x="6172725" y="2382618"/>
                </a:lnTo>
                <a:lnTo>
                  <a:pt x="6172725" y="2421651"/>
                </a:lnTo>
                <a:lnTo>
                  <a:pt x="6285007" y="2421651"/>
                </a:lnTo>
                <a:lnTo>
                  <a:pt x="6285007" y="2445045"/>
                </a:lnTo>
                <a:lnTo>
                  <a:pt x="6344958" y="2445045"/>
                </a:lnTo>
                <a:lnTo>
                  <a:pt x="6344958" y="2476194"/>
                </a:lnTo>
                <a:lnTo>
                  <a:pt x="6432345" y="2476194"/>
                </a:lnTo>
                <a:lnTo>
                  <a:pt x="6432345" y="2501241"/>
                </a:lnTo>
                <a:lnTo>
                  <a:pt x="6479850" y="2501241"/>
                </a:lnTo>
                <a:lnTo>
                  <a:pt x="6479850" y="2526160"/>
                </a:lnTo>
                <a:lnTo>
                  <a:pt x="6951587" y="2526160"/>
                </a:lnTo>
                <a:lnTo>
                  <a:pt x="6951587" y="2569134"/>
                </a:lnTo>
                <a:lnTo>
                  <a:pt x="6963273" y="2569134"/>
                </a:lnTo>
                <a:lnTo>
                  <a:pt x="6963273" y="2606513"/>
                </a:lnTo>
                <a:lnTo>
                  <a:pt x="7042785" y="2606513"/>
                </a:lnTo>
                <a:lnTo>
                  <a:pt x="7042785" y="2641604"/>
                </a:lnTo>
                <a:lnTo>
                  <a:pt x="7054470" y="2641604"/>
                </a:lnTo>
                <a:lnTo>
                  <a:pt x="7067680" y="2641604"/>
                </a:lnTo>
                <a:lnTo>
                  <a:pt x="7067680" y="2676949"/>
                </a:lnTo>
                <a:lnTo>
                  <a:pt x="7466002" y="2676949"/>
                </a:lnTo>
                <a:lnTo>
                  <a:pt x="7466002" y="2725898"/>
                </a:lnTo>
                <a:lnTo>
                  <a:pt x="8517695" y="2725898"/>
                </a:lnTo>
                <a:lnTo>
                  <a:pt x="8517695" y="2903006"/>
                </a:lnTo>
                <a:lnTo>
                  <a:pt x="8961361" y="2903006"/>
                </a:lnTo>
                <a:lnTo>
                  <a:pt x="8961361" y="3258873"/>
                </a:lnTo>
                <a:lnTo>
                  <a:pt x="9538903" y="3258873"/>
                </a:lnTo>
              </a:path>
            </a:pathLst>
          </a:custGeom>
          <a:noFill/>
          <a:ln w="2857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37" name="Google Shape;1492;p199">
            <a:extLst>
              <a:ext uri="{FF2B5EF4-FFF2-40B4-BE49-F238E27FC236}">
                <a16:creationId xmlns:a16="http://schemas.microsoft.com/office/drawing/2014/main" id="{A749352B-7B35-4D69-4D03-F8146CD296AA}"/>
              </a:ext>
            </a:extLst>
          </p:cNvPr>
          <p:cNvSpPr/>
          <p:nvPr/>
        </p:nvSpPr>
        <p:spPr>
          <a:xfrm>
            <a:off x="2031014" y="147667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38" name="Google Shape;1493;p199">
            <a:extLst>
              <a:ext uri="{FF2B5EF4-FFF2-40B4-BE49-F238E27FC236}">
                <a16:creationId xmlns:a16="http://schemas.microsoft.com/office/drawing/2014/main" id="{EBD66C3F-7219-C07F-858D-AE587D635262}"/>
              </a:ext>
            </a:extLst>
          </p:cNvPr>
          <p:cNvSpPr/>
          <p:nvPr/>
        </p:nvSpPr>
        <p:spPr>
          <a:xfrm>
            <a:off x="2072294" y="1524229"/>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39" name="Google Shape;1494;p199">
            <a:extLst>
              <a:ext uri="{FF2B5EF4-FFF2-40B4-BE49-F238E27FC236}">
                <a16:creationId xmlns:a16="http://schemas.microsoft.com/office/drawing/2014/main" id="{0F93311E-35A4-4C28-9AB3-DDE7528FEB2D}"/>
              </a:ext>
            </a:extLst>
          </p:cNvPr>
          <p:cNvSpPr/>
          <p:nvPr/>
        </p:nvSpPr>
        <p:spPr>
          <a:xfrm>
            <a:off x="2024790" y="157177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0" name="Google Shape;1495;p199">
            <a:extLst>
              <a:ext uri="{FF2B5EF4-FFF2-40B4-BE49-F238E27FC236}">
                <a16:creationId xmlns:a16="http://schemas.microsoft.com/office/drawing/2014/main" id="{23A53C68-2849-4B4E-A751-7632EEDA26E6}"/>
              </a:ext>
            </a:extLst>
          </p:cNvPr>
          <p:cNvSpPr/>
          <p:nvPr/>
        </p:nvSpPr>
        <p:spPr>
          <a:xfrm>
            <a:off x="1983510" y="1450995"/>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1" name="Google Shape;1496;p199">
            <a:extLst>
              <a:ext uri="{FF2B5EF4-FFF2-40B4-BE49-F238E27FC236}">
                <a16:creationId xmlns:a16="http://schemas.microsoft.com/office/drawing/2014/main" id="{45EB60AB-F2FD-1A8B-4C41-BCB7B0C5E481}"/>
              </a:ext>
            </a:extLst>
          </p:cNvPr>
          <p:cNvSpPr/>
          <p:nvPr/>
        </p:nvSpPr>
        <p:spPr>
          <a:xfrm>
            <a:off x="1936006" y="1498544"/>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2" name="Google Shape;1497;p199">
            <a:extLst>
              <a:ext uri="{FF2B5EF4-FFF2-40B4-BE49-F238E27FC236}">
                <a16:creationId xmlns:a16="http://schemas.microsoft.com/office/drawing/2014/main" id="{47EDFDFF-994F-05CF-254D-09CB8155AC79}"/>
              </a:ext>
            </a:extLst>
          </p:cNvPr>
          <p:cNvSpPr/>
          <p:nvPr/>
        </p:nvSpPr>
        <p:spPr>
          <a:xfrm>
            <a:off x="2232970" y="1624924"/>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3" name="Google Shape;1498;p199">
            <a:extLst>
              <a:ext uri="{FF2B5EF4-FFF2-40B4-BE49-F238E27FC236}">
                <a16:creationId xmlns:a16="http://schemas.microsoft.com/office/drawing/2014/main" id="{6406C3CB-6E51-04C3-932F-8D1717B30A0F}"/>
              </a:ext>
            </a:extLst>
          </p:cNvPr>
          <p:cNvSpPr/>
          <p:nvPr/>
        </p:nvSpPr>
        <p:spPr>
          <a:xfrm>
            <a:off x="2185466" y="1672600"/>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4" name="Google Shape;1499;p199">
            <a:extLst>
              <a:ext uri="{FF2B5EF4-FFF2-40B4-BE49-F238E27FC236}">
                <a16:creationId xmlns:a16="http://schemas.microsoft.com/office/drawing/2014/main" id="{49906238-CAAA-BF7E-9D54-5715987F21FC}"/>
              </a:ext>
            </a:extLst>
          </p:cNvPr>
          <p:cNvSpPr/>
          <p:nvPr/>
        </p:nvSpPr>
        <p:spPr>
          <a:xfrm>
            <a:off x="2208964" y="1571779"/>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5" name="Google Shape;1500;p199">
            <a:extLst>
              <a:ext uri="{FF2B5EF4-FFF2-40B4-BE49-F238E27FC236}">
                <a16:creationId xmlns:a16="http://schemas.microsoft.com/office/drawing/2014/main" id="{62D9E191-56A5-D3A7-4504-87975B6FD45E}"/>
              </a:ext>
            </a:extLst>
          </p:cNvPr>
          <p:cNvSpPr/>
          <p:nvPr/>
        </p:nvSpPr>
        <p:spPr>
          <a:xfrm>
            <a:off x="2161333" y="1619328"/>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6" name="Google Shape;1501;p199">
            <a:extLst>
              <a:ext uri="{FF2B5EF4-FFF2-40B4-BE49-F238E27FC236}">
                <a16:creationId xmlns:a16="http://schemas.microsoft.com/office/drawing/2014/main" id="{812166D2-0048-739D-58B9-7E05CD422674}"/>
              </a:ext>
            </a:extLst>
          </p:cNvPr>
          <p:cNvSpPr/>
          <p:nvPr/>
        </p:nvSpPr>
        <p:spPr>
          <a:xfrm>
            <a:off x="2359859" y="1702353"/>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7" name="Google Shape;1502;p199">
            <a:extLst>
              <a:ext uri="{FF2B5EF4-FFF2-40B4-BE49-F238E27FC236}">
                <a16:creationId xmlns:a16="http://schemas.microsoft.com/office/drawing/2014/main" id="{9F6D8C32-D041-2E42-B4AE-B7748D6A9FA7}"/>
              </a:ext>
            </a:extLst>
          </p:cNvPr>
          <p:cNvSpPr/>
          <p:nvPr/>
        </p:nvSpPr>
        <p:spPr>
          <a:xfrm>
            <a:off x="2312227" y="1750030"/>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8" name="Google Shape;1503;p199">
            <a:extLst>
              <a:ext uri="{FF2B5EF4-FFF2-40B4-BE49-F238E27FC236}">
                <a16:creationId xmlns:a16="http://schemas.microsoft.com/office/drawing/2014/main" id="{4801631F-0079-4AB5-869E-9E2C7C75B55D}"/>
              </a:ext>
            </a:extLst>
          </p:cNvPr>
          <p:cNvSpPr/>
          <p:nvPr/>
        </p:nvSpPr>
        <p:spPr>
          <a:xfrm>
            <a:off x="1837188" y="1403445"/>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49" name="Google Shape;1504;p199">
            <a:extLst>
              <a:ext uri="{FF2B5EF4-FFF2-40B4-BE49-F238E27FC236}">
                <a16:creationId xmlns:a16="http://schemas.microsoft.com/office/drawing/2014/main" id="{76A89619-A106-2D51-EBC7-F6223ACDA963}"/>
              </a:ext>
            </a:extLst>
          </p:cNvPr>
          <p:cNvSpPr/>
          <p:nvPr/>
        </p:nvSpPr>
        <p:spPr>
          <a:xfrm>
            <a:off x="1789685" y="145099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0" name="Google Shape;1505;p199">
            <a:extLst>
              <a:ext uri="{FF2B5EF4-FFF2-40B4-BE49-F238E27FC236}">
                <a16:creationId xmlns:a16="http://schemas.microsoft.com/office/drawing/2014/main" id="{440750C9-70E8-CEEC-D149-C57D6B3F5022}"/>
              </a:ext>
            </a:extLst>
          </p:cNvPr>
          <p:cNvSpPr/>
          <p:nvPr/>
        </p:nvSpPr>
        <p:spPr>
          <a:xfrm>
            <a:off x="1590015" y="1369625"/>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1" name="Google Shape;1506;p199">
            <a:extLst>
              <a:ext uri="{FF2B5EF4-FFF2-40B4-BE49-F238E27FC236}">
                <a16:creationId xmlns:a16="http://schemas.microsoft.com/office/drawing/2014/main" id="{0C0116E0-CA45-AF20-6B93-7BDC9C90651F}"/>
              </a:ext>
            </a:extLst>
          </p:cNvPr>
          <p:cNvSpPr/>
          <p:nvPr/>
        </p:nvSpPr>
        <p:spPr>
          <a:xfrm>
            <a:off x="1542511" y="141717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2" name="Google Shape;1507;p199">
            <a:extLst>
              <a:ext uri="{FF2B5EF4-FFF2-40B4-BE49-F238E27FC236}">
                <a16:creationId xmlns:a16="http://schemas.microsoft.com/office/drawing/2014/main" id="{5FDD86C8-44CB-C62E-DB1A-292462F48F7C}"/>
              </a:ext>
            </a:extLst>
          </p:cNvPr>
          <p:cNvSpPr/>
          <p:nvPr/>
        </p:nvSpPr>
        <p:spPr>
          <a:xfrm>
            <a:off x="1627230" y="1369625"/>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3" name="Google Shape;1508;p199">
            <a:extLst>
              <a:ext uri="{FF2B5EF4-FFF2-40B4-BE49-F238E27FC236}">
                <a16:creationId xmlns:a16="http://schemas.microsoft.com/office/drawing/2014/main" id="{61686257-444E-66E6-7B9B-B06ED492CA53}"/>
              </a:ext>
            </a:extLst>
          </p:cNvPr>
          <p:cNvSpPr/>
          <p:nvPr/>
        </p:nvSpPr>
        <p:spPr>
          <a:xfrm>
            <a:off x="1579726" y="141717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4" name="Google Shape;1509;p199">
            <a:extLst>
              <a:ext uri="{FF2B5EF4-FFF2-40B4-BE49-F238E27FC236}">
                <a16:creationId xmlns:a16="http://schemas.microsoft.com/office/drawing/2014/main" id="{4DBD5133-B68A-D173-9329-B2A1E3B823D1}"/>
              </a:ext>
            </a:extLst>
          </p:cNvPr>
          <p:cNvSpPr/>
          <p:nvPr/>
        </p:nvSpPr>
        <p:spPr>
          <a:xfrm>
            <a:off x="2585692" y="1862295"/>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5" name="Google Shape;1510;p199">
            <a:extLst>
              <a:ext uri="{FF2B5EF4-FFF2-40B4-BE49-F238E27FC236}">
                <a16:creationId xmlns:a16="http://schemas.microsoft.com/office/drawing/2014/main" id="{1E7391E1-041D-EE7F-BD7D-070062F1E8A8}"/>
              </a:ext>
            </a:extLst>
          </p:cNvPr>
          <p:cNvSpPr/>
          <p:nvPr/>
        </p:nvSpPr>
        <p:spPr>
          <a:xfrm>
            <a:off x="2538190" y="190984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6" name="Google Shape;1511;p199">
            <a:extLst>
              <a:ext uri="{FF2B5EF4-FFF2-40B4-BE49-F238E27FC236}">
                <a16:creationId xmlns:a16="http://schemas.microsoft.com/office/drawing/2014/main" id="{AC0D0AF6-B589-E1FD-81EF-94F7654FF5F7}"/>
              </a:ext>
            </a:extLst>
          </p:cNvPr>
          <p:cNvSpPr/>
          <p:nvPr/>
        </p:nvSpPr>
        <p:spPr>
          <a:xfrm>
            <a:off x="3166410" y="2098651"/>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7" name="Google Shape;1512;p199">
            <a:extLst>
              <a:ext uri="{FF2B5EF4-FFF2-40B4-BE49-F238E27FC236}">
                <a16:creationId xmlns:a16="http://schemas.microsoft.com/office/drawing/2014/main" id="{26C591A3-5980-3A93-5075-38697169A276}"/>
              </a:ext>
            </a:extLst>
          </p:cNvPr>
          <p:cNvSpPr/>
          <p:nvPr/>
        </p:nvSpPr>
        <p:spPr>
          <a:xfrm>
            <a:off x="3118778" y="2146200"/>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8" name="Google Shape;1513;p199">
            <a:extLst>
              <a:ext uri="{FF2B5EF4-FFF2-40B4-BE49-F238E27FC236}">
                <a16:creationId xmlns:a16="http://schemas.microsoft.com/office/drawing/2014/main" id="{13329934-CD18-65CB-98CE-E4F28F01ECD7}"/>
              </a:ext>
            </a:extLst>
          </p:cNvPr>
          <p:cNvSpPr/>
          <p:nvPr/>
        </p:nvSpPr>
        <p:spPr>
          <a:xfrm>
            <a:off x="3213914" y="2146201"/>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59" name="Google Shape;1514;p199">
            <a:extLst>
              <a:ext uri="{FF2B5EF4-FFF2-40B4-BE49-F238E27FC236}">
                <a16:creationId xmlns:a16="http://schemas.microsoft.com/office/drawing/2014/main" id="{39E5776E-B32B-B021-1576-D05A11B5A6AB}"/>
              </a:ext>
            </a:extLst>
          </p:cNvPr>
          <p:cNvSpPr/>
          <p:nvPr/>
        </p:nvSpPr>
        <p:spPr>
          <a:xfrm>
            <a:off x="3166410" y="219375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0" name="Google Shape;1515;p199">
            <a:extLst>
              <a:ext uri="{FF2B5EF4-FFF2-40B4-BE49-F238E27FC236}">
                <a16:creationId xmlns:a16="http://schemas.microsoft.com/office/drawing/2014/main" id="{D2ECC410-BF58-E21E-9C80-8640A4B05D73}"/>
              </a:ext>
            </a:extLst>
          </p:cNvPr>
          <p:cNvSpPr/>
          <p:nvPr/>
        </p:nvSpPr>
        <p:spPr>
          <a:xfrm>
            <a:off x="3489920" y="2387259"/>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1" name="Google Shape;1516;p199">
            <a:extLst>
              <a:ext uri="{FF2B5EF4-FFF2-40B4-BE49-F238E27FC236}">
                <a16:creationId xmlns:a16="http://schemas.microsoft.com/office/drawing/2014/main" id="{5CE950D5-233A-6B40-71CB-298CD31AAAC6}"/>
              </a:ext>
            </a:extLst>
          </p:cNvPr>
          <p:cNvSpPr/>
          <p:nvPr/>
        </p:nvSpPr>
        <p:spPr>
          <a:xfrm>
            <a:off x="3442289" y="2434810"/>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2" name="Google Shape;1517;p199">
            <a:extLst>
              <a:ext uri="{FF2B5EF4-FFF2-40B4-BE49-F238E27FC236}">
                <a16:creationId xmlns:a16="http://schemas.microsoft.com/office/drawing/2014/main" id="{A3D352CB-B112-678B-1590-59F77EF2571F}"/>
              </a:ext>
            </a:extLst>
          </p:cNvPr>
          <p:cNvSpPr/>
          <p:nvPr/>
        </p:nvSpPr>
        <p:spPr>
          <a:xfrm>
            <a:off x="3516975" y="2434810"/>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3" name="Google Shape;1518;p199">
            <a:extLst>
              <a:ext uri="{FF2B5EF4-FFF2-40B4-BE49-F238E27FC236}">
                <a16:creationId xmlns:a16="http://schemas.microsoft.com/office/drawing/2014/main" id="{97E72530-E57E-1B65-4807-0AAA7B841863}"/>
              </a:ext>
            </a:extLst>
          </p:cNvPr>
          <p:cNvSpPr/>
          <p:nvPr/>
        </p:nvSpPr>
        <p:spPr>
          <a:xfrm>
            <a:off x="3469471" y="2482360"/>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4" name="Google Shape;1519;p199">
            <a:extLst>
              <a:ext uri="{FF2B5EF4-FFF2-40B4-BE49-F238E27FC236}">
                <a16:creationId xmlns:a16="http://schemas.microsoft.com/office/drawing/2014/main" id="{0584337B-FA90-B4BC-4D95-ED34681F6B74}"/>
              </a:ext>
            </a:extLst>
          </p:cNvPr>
          <p:cNvSpPr/>
          <p:nvPr/>
        </p:nvSpPr>
        <p:spPr>
          <a:xfrm>
            <a:off x="3612110" y="2462654"/>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5" name="Google Shape;1520;p199">
            <a:extLst>
              <a:ext uri="{FF2B5EF4-FFF2-40B4-BE49-F238E27FC236}">
                <a16:creationId xmlns:a16="http://schemas.microsoft.com/office/drawing/2014/main" id="{46333C2F-58A2-2E6C-C169-29A7B54E4131}"/>
              </a:ext>
            </a:extLst>
          </p:cNvPr>
          <p:cNvSpPr/>
          <p:nvPr/>
        </p:nvSpPr>
        <p:spPr>
          <a:xfrm>
            <a:off x="3564478" y="2510332"/>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6" name="Google Shape;1521;p199">
            <a:extLst>
              <a:ext uri="{FF2B5EF4-FFF2-40B4-BE49-F238E27FC236}">
                <a16:creationId xmlns:a16="http://schemas.microsoft.com/office/drawing/2014/main" id="{4BEA2972-AB73-33FF-82F3-C21C9A8E6D3F}"/>
              </a:ext>
            </a:extLst>
          </p:cNvPr>
          <p:cNvSpPr/>
          <p:nvPr/>
        </p:nvSpPr>
        <p:spPr>
          <a:xfrm>
            <a:off x="4018307" y="2750502"/>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7" name="Google Shape;1522;p199">
            <a:extLst>
              <a:ext uri="{FF2B5EF4-FFF2-40B4-BE49-F238E27FC236}">
                <a16:creationId xmlns:a16="http://schemas.microsoft.com/office/drawing/2014/main" id="{EC52D44C-B7BD-3784-CF3D-799DA920D371}"/>
              </a:ext>
            </a:extLst>
          </p:cNvPr>
          <p:cNvSpPr/>
          <p:nvPr/>
        </p:nvSpPr>
        <p:spPr>
          <a:xfrm>
            <a:off x="3970803" y="279805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8" name="Google Shape;1523;p199">
            <a:extLst>
              <a:ext uri="{FF2B5EF4-FFF2-40B4-BE49-F238E27FC236}">
                <a16:creationId xmlns:a16="http://schemas.microsoft.com/office/drawing/2014/main" id="{A437DB2D-6129-48BC-051D-93B4C00C6983}"/>
              </a:ext>
            </a:extLst>
          </p:cNvPr>
          <p:cNvSpPr/>
          <p:nvPr/>
        </p:nvSpPr>
        <p:spPr>
          <a:xfrm>
            <a:off x="4436316" y="2820682"/>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69" name="Google Shape;1524;p199">
            <a:extLst>
              <a:ext uri="{FF2B5EF4-FFF2-40B4-BE49-F238E27FC236}">
                <a16:creationId xmlns:a16="http://schemas.microsoft.com/office/drawing/2014/main" id="{43016E88-14DB-067B-6278-BF7522B63D07}"/>
              </a:ext>
            </a:extLst>
          </p:cNvPr>
          <p:cNvSpPr/>
          <p:nvPr/>
        </p:nvSpPr>
        <p:spPr>
          <a:xfrm>
            <a:off x="4388814" y="2868232"/>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0" name="Google Shape;1525;p199">
            <a:extLst>
              <a:ext uri="{FF2B5EF4-FFF2-40B4-BE49-F238E27FC236}">
                <a16:creationId xmlns:a16="http://schemas.microsoft.com/office/drawing/2014/main" id="{75461CB6-DF63-25D5-6E9B-0B4467504D8A}"/>
              </a:ext>
            </a:extLst>
          </p:cNvPr>
          <p:cNvSpPr/>
          <p:nvPr/>
        </p:nvSpPr>
        <p:spPr>
          <a:xfrm>
            <a:off x="4566888" y="2845602"/>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1" name="Google Shape;1526;p199">
            <a:extLst>
              <a:ext uri="{FF2B5EF4-FFF2-40B4-BE49-F238E27FC236}">
                <a16:creationId xmlns:a16="http://schemas.microsoft.com/office/drawing/2014/main" id="{BF00A315-4992-752E-056A-381D71B669EA}"/>
              </a:ext>
            </a:extLst>
          </p:cNvPr>
          <p:cNvSpPr/>
          <p:nvPr/>
        </p:nvSpPr>
        <p:spPr>
          <a:xfrm>
            <a:off x="4519386" y="2893280"/>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2" name="Google Shape;1527;p199">
            <a:extLst>
              <a:ext uri="{FF2B5EF4-FFF2-40B4-BE49-F238E27FC236}">
                <a16:creationId xmlns:a16="http://schemas.microsoft.com/office/drawing/2014/main" id="{BDDABA1E-F261-99EB-AC2B-3494A8B2FCAF}"/>
              </a:ext>
            </a:extLst>
          </p:cNvPr>
          <p:cNvSpPr/>
          <p:nvPr/>
        </p:nvSpPr>
        <p:spPr>
          <a:xfrm>
            <a:off x="5196888" y="3020802"/>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3" name="Google Shape;1528;p199">
            <a:extLst>
              <a:ext uri="{FF2B5EF4-FFF2-40B4-BE49-F238E27FC236}">
                <a16:creationId xmlns:a16="http://schemas.microsoft.com/office/drawing/2014/main" id="{BFCFE274-A43B-BEFF-C39B-30F944543909}"/>
              </a:ext>
            </a:extLst>
          </p:cNvPr>
          <p:cNvSpPr/>
          <p:nvPr/>
        </p:nvSpPr>
        <p:spPr>
          <a:xfrm>
            <a:off x="5149257" y="3068352"/>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4" name="Google Shape;1529;p199">
            <a:extLst>
              <a:ext uri="{FF2B5EF4-FFF2-40B4-BE49-F238E27FC236}">
                <a16:creationId xmlns:a16="http://schemas.microsoft.com/office/drawing/2014/main" id="{0A17D185-BFC6-7387-447E-4F939E4F3E44}"/>
              </a:ext>
            </a:extLst>
          </p:cNvPr>
          <p:cNvSpPr/>
          <p:nvPr/>
        </p:nvSpPr>
        <p:spPr>
          <a:xfrm>
            <a:off x="6113055" y="3345139"/>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5" name="Google Shape;1530;p199">
            <a:extLst>
              <a:ext uri="{FF2B5EF4-FFF2-40B4-BE49-F238E27FC236}">
                <a16:creationId xmlns:a16="http://schemas.microsoft.com/office/drawing/2014/main" id="{4EB85C66-DA65-906E-F9AE-8FB453AC5DB5}"/>
              </a:ext>
            </a:extLst>
          </p:cNvPr>
          <p:cNvSpPr/>
          <p:nvPr/>
        </p:nvSpPr>
        <p:spPr>
          <a:xfrm>
            <a:off x="6065551" y="339268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6" name="Google Shape;1531;p199">
            <a:extLst>
              <a:ext uri="{FF2B5EF4-FFF2-40B4-BE49-F238E27FC236}">
                <a16:creationId xmlns:a16="http://schemas.microsoft.com/office/drawing/2014/main" id="{EAEFB243-AD6E-E772-8B13-23FEAA477A8B}"/>
              </a:ext>
            </a:extLst>
          </p:cNvPr>
          <p:cNvSpPr/>
          <p:nvPr/>
        </p:nvSpPr>
        <p:spPr>
          <a:xfrm>
            <a:off x="7696436" y="3765085"/>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7" name="Google Shape;1532;p199">
            <a:extLst>
              <a:ext uri="{FF2B5EF4-FFF2-40B4-BE49-F238E27FC236}">
                <a16:creationId xmlns:a16="http://schemas.microsoft.com/office/drawing/2014/main" id="{2630C7B9-5F62-5AD7-214C-0CA1D6896D12}"/>
              </a:ext>
            </a:extLst>
          </p:cNvPr>
          <p:cNvSpPr/>
          <p:nvPr/>
        </p:nvSpPr>
        <p:spPr>
          <a:xfrm>
            <a:off x="7648934" y="381263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8" name="Google Shape;1533;p199">
            <a:extLst>
              <a:ext uri="{FF2B5EF4-FFF2-40B4-BE49-F238E27FC236}">
                <a16:creationId xmlns:a16="http://schemas.microsoft.com/office/drawing/2014/main" id="{F858075E-ED18-158E-9E3C-ED9E295CECA2}"/>
              </a:ext>
            </a:extLst>
          </p:cNvPr>
          <p:cNvSpPr/>
          <p:nvPr/>
        </p:nvSpPr>
        <p:spPr>
          <a:xfrm>
            <a:off x="8241971" y="39027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79" name="Google Shape;1534;p199">
            <a:extLst>
              <a:ext uri="{FF2B5EF4-FFF2-40B4-BE49-F238E27FC236}">
                <a16:creationId xmlns:a16="http://schemas.microsoft.com/office/drawing/2014/main" id="{68036686-CA9A-3AE0-6633-0E992E79DED3}"/>
              </a:ext>
            </a:extLst>
          </p:cNvPr>
          <p:cNvSpPr/>
          <p:nvPr/>
        </p:nvSpPr>
        <p:spPr>
          <a:xfrm>
            <a:off x="8194339" y="3950328"/>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0" name="Google Shape;1535;p199">
            <a:extLst>
              <a:ext uri="{FF2B5EF4-FFF2-40B4-BE49-F238E27FC236}">
                <a16:creationId xmlns:a16="http://schemas.microsoft.com/office/drawing/2014/main" id="{4FEBE0FD-3530-B9B7-D271-6CE74BBF11FE}"/>
              </a:ext>
            </a:extLst>
          </p:cNvPr>
          <p:cNvSpPr/>
          <p:nvPr/>
        </p:nvSpPr>
        <p:spPr>
          <a:xfrm>
            <a:off x="8280202" y="39027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1" name="Google Shape;1536;p199">
            <a:extLst>
              <a:ext uri="{FF2B5EF4-FFF2-40B4-BE49-F238E27FC236}">
                <a16:creationId xmlns:a16="http://schemas.microsoft.com/office/drawing/2014/main" id="{36DA7862-98B1-2EEC-FBFD-9D043DBF911E}"/>
              </a:ext>
            </a:extLst>
          </p:cNvPr>
          <p:cNvSpPr/>
          <p:nvPr/>
        </p:nvSpPr>
        <p:spPr>
          <a:xfrm>
            <a:off x="8232698" y="395032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2" name="Google Shape;1537;p199">
            <a:extLst>
              <a:ext uri="{FF2B5EF4-FFF2-40B4-BE49-F238E27FC236}">
                <a16:creationId xmlns:a16="http://schemas.microsoft.com/office/drawing/2014/main" id="{830DF9B4-CF2D-0574-B7EE-B7DE0382C57E}"/>
              </a:ext>
            </a:extLst>
          </p:cNvPr>
          <p:cNvSpPr/>
          <p:nvPr/>
        </p:nvSpPr>
        <p:spPr>
          <a:xfrm>
            <a:off x="8336979" y="39027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3" name="Google Shape;1538;p199">
            <a:extLst>
              <a:ext uri="{FF2B5EF4-FFF2-40B4-BE49-F238E27FC236}">
                <a16:creationId xmlns:a16="http://schemas.microsoft.com/office/drawing/2014/main" id="{38DA0EC9-5256-7610-5BB1-D24C11306065}"/>
              </a:ext>
            </a:extLst>
          </p:cNvPr>
          <p:cNvSpPr/>
          <p:nvPr/>
        </p:nvSpPr>
        <p:spPr>
          <a:xfrm>
            <a:off x="8289475" y="395032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4" name="Google Shape;1539;p199">
            <a:extLst>
              <a:ext uri="{FF2B5EF4-FFF2-40B4-BE49-F238E27FC236}">
                <a16:creationId xmlns:a16="http://schemas.microsoft.com/office/drawing/2014/main" id="{1CBBCD3A-F6F8-1467-3A00-84A32F03A1E9}"/>
              </a:ext>
            </a:extLst>
          </p:cNvPr>
          <p:cNvSpPr/>
          <p:nvPr/>
        </p:nvSpPr>
        <p:spPr>
          <a:xfrm>
            <a:off x="8375210" y="39027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5" name="Google Shape;1540;p199">
            <a:extLst>
              <a:ext uri="{FF2B5EF4-FFF2-40B4-BE49-F238E27FC236}">
                <a16:creationId xmlns:a16="http://schemas.microsoft.com/office/drawing/2014/main" id="{D7F79269-2DD2-1F60-0AB9-B1488AB56029}"/>
              </a:ext>
            </a:extLst>
          </p:cNvPr>
          <p:cNvSpPr/>
          <p:nvPr/>
        </p:nvSpPr>
        <p:spPr>
          <a:xfrm>
            <a:off x="8327706" y="395032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6" name="Google Shape;1541;p199">
            <a:extLst>
              <a:ext uri="{FF2B5EF4-FFF2-40B4-BE49-F238E27FC236}">
                <a16:creationId xmlns:a16="http://schemas.microsoft.com/office/drawing/2014/main" id="{F95F6722-19AD-B68B-EF19-AD6BD164FC40}"/>
              </a:ext>
            </a:extLst>
          </p:cNvPr>
          <p:cNvSpPr/>
          <p:nvPr/>
        </p:nvSpPr>
        <p:spPr>
          <a:xfrm>
            <a:off x="8413823" y="39027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7" name="Google Shape;1542;p199">
            <a:extLst>
              <a:ext uri="{FF2B5EF4-FFF2-40B4-BE49-F238E27FC236}">
                <a16:creationId xmlns:a16="http://schemas.microsoft.com/office/drawing/2014/main" id="{FF202B75-F0ED-260B-8D29-885CFDDE8381}"/>
              </a:ext>
            </a:extLst>
          </p:cNvPr>
          <p:cNvSpPr/>
          <p:nvPr/>
        </p:nvSpPr>
        <p:spPr>
          <a:xfrm>
            <a:off x="8366319" y="395032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8" name="Google Shape;1543;p199">
            <a:extLst>
              <a:ext uri="{FF2B5EF4-FFF2-40B4-BE49-F238E27FC236}">
                <a16:creationId xmlns:a16="http://schemas.microsoft.com/office/drawing/2014/main" id="{CD92C656-B6BD-8A1D-F1A1-74C8E89CADD2}"/>
              </a:ext>
            </a:extLst>
          </p:cNvPr>
          <p:cNvSpPr/>
          <p:nvPr/>
        </p:nvSpPr>
        <p:spPr>
          <a:xfrm>
            <a:off x="8455992" y="39027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89" name="Google Shape;1544;p199">
            <a:extLst>
              <a:ext uri="{FF2B5EF4-FFF2-40B4-BE49-F238E27FC236}">
                <a16:creationId xmlns:a16="http://schemas.microsoft.com/office/drawing/2014/main" id="{ABD95004-F94D-BE3B-91D6-28B934AC1C06}"/>
              </a:ext>
            </a:extLst>
          </p:cNvPr>
          <p:cNvSpPr/>
          <p:nvPr/>
        </p:nvSpPr>
        <p:spPr>
          <a:xfrm>
            <a:off x="8408490" y="395032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0" name="Google Shape;1545;p199">
            <a:extLst>
              <a:ext uri="{FF2B5EF4-FFF2-40B4-BE49-F238E27FC236}">
                <a16:creationId xmlns:a16="http://schemas.microsoft.com/office/drawing/2014/main" id="{7EA78F95-C36D-A5A3-F4BB-2F452A1DB9FB}"/>
              </a:ext>
            </a:extLst>
          </p:cNvPr>
          <p:cNvSpPr/>
          <p:nvPr/>
        </p:nvSpPr>
        <p:spPr>
          <a:xfrm>
            <a:off x="8492192" y="3934945"/>
            <a:ext cx="12701" cy="95228"/>
          </a:xfrm>
          <a:custGeom>
            <a:avLst/>
            <a:gdLst/>
            <a:ahLst/>
            <a:cxnLst/>
            <a:rect l="l" t="t" r="r" b="b"/>
            <a:pathLst>
              <a:path w="12701" h="95228" extrusionOk="0">
                <a:moveTo>
                  <a:pt x="0" y="0"/>
                </a:moveTo>
                <a:lnTo>
                  <a:pt x="0" y="95229"/>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1" name="Google Shape;1546;p199">
            <a:extLst>
              <a:ext uri="{FF2B5EF4-FFF2-40B4-BE49-F238E27FC236}">
                <a16:creationId xmlns:a16="http://schemas.microsoft.com/office/drawing/2014/main" id="{27C15692-3605-4938-15F9-A4832B35DE7B}"/>
              </a:ext>
            </a:extLst>
          </p:cNvPr>
          <p:cNvSpPr/>
          <p:nvPr/>
        </p:nvSpPr>
        <p:spPr>
          <a:xfrm>
            <a:off x="8444689" y="3982622"/>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2" name="Google Shape;1547;p199">
            <a:extLst>
              <a:ext uri="{FF2B5EF4-FFF2-40B4-BE49-F238E27FC236}">
                <a16:creationId xmlns:a16="http://schemas.microsoft.com/office/drawing/2014/main" id="{C85C7BDB-7985-F759-2CBE-608640B6DFF1}"/>
              </a:ext>
            </a:extLst>
          </p:cNvPr>
          <p:cNvSpPr/>
          <p:nvPr/>
        </p:nvSpPr>
        <p:spPr>
          <a:xfrm>
            <a:off x="8503496" y="3982623"/>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3" name="Google Shape;1548;p199">
            <a:extLst>
              <a:ext uri="{FF2B5EF4-FFF2-40B4-BE49-F238E27FC236}">
                <a16:creationId xmlns:a16="http://schemas.microsoft.com/office/drawing/2014/main" id="{1365293F-D199-0B29-2C0A-912EF3B41456}"/>
              </a:ext>
            </a:extLst>
          </p:cNvPr>
          <p:cNvSpPr/>
          <p:nvPr/>
        </p:nvSpPr>
        <p:spPr>
          <a:xfrm>
            <a:off x="8455994" y="4030172"/>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4" name="Google Shape;1549;p199">
            <a:extLst>
              <a:ext uri="{FF2B5EF4-FFF2-40B4-BE49-F238E27FC236}">
                <a16:creationId xmlns:a16="http://schemas.microsoft.com/office/drawing/2014/main" id="{3E609707-8113-D188-4EBD-890228D86DFA}"/>
              </a:ext>
            </a:extLst>
          </p:cNvPr>
          <p:cNvSpPr/>
          <p:nvPr/>
        </p:nvSpPr>
        <p:spPr>
          <a:xfrm>
            <a:off x="8581611" y="401580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5" name="Google Shape;1550;p199">
            <a:extLst>
              <a:ext uri="{FF2B5EF4-FFF2-40B4-BE49-F238E27FC236}">
                <a16:creationId xmlns:a16="http://schemas.microsoft.com/office/drawing/2014/main" id="{4162EA47-E5CC-6CC0-CB2B-010E41F9EDAD}"/>
              </a:ext>
            </a:extLst>
          </p:cNvPr>
          <p:cNvSpPr/>
          <p:nvPr/>
        </p:nvSpPr>
        <p:spPr>
          <a:xfrm>
            <a:off x="8534107" y="406335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6" name="Google Shape;1551;p199">
            <a:extLst>
              <a:ext uri="{FF2B5EF4-FFF2-40B4-BE49-F238E27FC236}">
                <a16:creationId xmlns:a16="http://schemas.microsoft.com/office/drawing/2014/main" id="{CF1BFE07-E011-07F9-8328-24124CE2669D}"/>
              </a:ext>
            </a:extLst>
          </p:cNvPr>
          <p:cNvSpPr/>
          <p:nvPr/>
        </p:nvSpPr>
        <p:spPr>
          <a:xfrm>
            <a:off x="8605744" y="405534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7" name="Google Shape;1552;p199">
            <a:extLst>
              <a:ext uri="{FF2B5EF4-FFF2-40B4-BE49-F238E27FC236}">
                <a16:creationId xmlns:a16="http://schemas.microsoft.com/office/drawing/2014/main" id="{921A6316-B178-9BD1-4EE1-DFD18F2131B0}"/>
              </a:ext>
            </a:extLst>
          </p:cNvPr>
          <p:cNvSpPr/>
          <p:nvPr/>
        </p:nvSpPr>
        <p:spPr>
          <a:xfrm>
            <a:off x="8558241" y="410289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8" name="Google Shape;1553;p199">
            <a:extLst>
              <a:ext uri="{FF2B5EF4-FFF2-40B4-BE49-F238E27FC236}">
                <a16:creationId xmlns:a16="http://schemas.microsoft.com/office/drawing/2014/main" id="{302A62EE-16EB-008C-0182-886C2745E426}"/>
              </a:ext>
            </a:extLst>
          </p:cNvPr>
          <p:cNvSpPr/>
          <p:nvPr/>
        </p:nvSpPr>
        <p:spPr>
          <a:xfrm>
            <a:off x="8700752" y="405534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399" name="Google Shape;1554;p199">
            <a:extLst>
              <a:ext uri="{FF2B5EF4-FFF2-40B4-BE49-F238E27FC236}">
                <a16:creationId xmlns:a16="http://schemas.microsoft.com/office/drawing/2014/main" id="{B38F218D-E658-0750-AD14-4E3F032D2B29}"/>
              </a:ext>
            </a:extLst>
          </p:cNvPr>
          <p:cNvSpPr/>
          <p:nvPr/>
        </p:nvSpPr>
        <p:spPr>
          <a:xfrm>
            <a:off x="8653249" y="410289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0" name="Google Shape;1555;p199">
            <a:extLst>
              <a:ext uri="{FF2B5EF4-FFF2-40B4-BE49-F238E27FC236}">
                <a16:creationId xmlns:a16="http://schemas.microsoft.com/office/drawing/2014/main" id="{E5F9143B-31E8-6AFF-E6FD-D811F1C55AEA}"/>
              </a:ext>
            </a:extLst>
          </p:cNvPr>
          <p:cNvSpPr/>
          <p:nvPr/>
        </p:nvSpPr>
        <p:spPr>
          <a:xfrm>
            <a:off x="8761466" y="405534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1" name="Google Shape;1556;p199">
            <a:extLst>
              <a:ext uri="{FF2B5EF4-FFF2-40B4-BE49-F238E27FC236}">
                <a16:creationId xmlns:a16="http://schemas.microsoft.com/office/drawing/2014/main" id="{AAADE80F-BEBF-724B-5E26-8D6784A8F7A1}"/>
              </a:ext>
            </a:extLst>
          </p:cNvPr>
          <p:cNvSpPr/>
          <p:nvPr/>
        </p:nvSpPr>
        <p:spPr>
          <a:xfrm>
            <a:off x="8713962" y="410289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2" name="Google Shape;1557;p199">
            <a:extLst>
              <a:ext uri="{FF2B5EF4-FFF2-40B4-BE49-F238E27FC236}">
                <a16:creationId xmlns:a16="http://schemas.microsoft.com/office/drawing/2014/main" id="{F1A32175-76B4-151E-FF46-1D6A75697ED5}"/>
              </a:ext>
            </a:extLst>
          </p:cNvPr>
          <p:cNvSpPr/>
          <p:nvPr/>
        </p:nvSpPr>
        <p:spPr>
          <a:xfrm>
            <a:off x="8803635" y="405534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3" name="Google Shape;1558;p199">
            <a:extLst>
              <a:ext uri="{FF2B5EF4-FFF2-40B4-BE49-F238E27FC236}">
                <a16:creationId xmlns:a16="http://schemas.microsoft.com/office/drawing/2014/main" id="{BF82CB81-4CE2-53FA-34B3-8E7E1500A367}"/>
              </a:ext>
            </a:extLst>
          </p:cNvPr>
          <p:cNvSpPr/>
          <p:nvPr/>
        </p:nvSpPr>
        <p:spPr>
          <a:xfrm>
            <a:off x="8756131" y="410289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4" name="Google Shape;1559;p199">
            <a:extLst>
              <a:ext uri="{FF2B5EF4-FFF2-40B4-BE49-F238E27FC236}">
                <a16:creationId xmlns:a16="http://schemas.microsoft.com/office/drawing/2014/main" id="{3AED5F4A-7DFA-454B-0185-DCCD45CE9810}"/>
              </a:ext>
            </a:extLst>
          </p:cNvPr>
          <p:cNvSpPr/>
          <p:nvPr/>
        </p:nvSpPr>
        <p:spPr>
          <a:xfrm>
            <a:off x="8825736" y="405534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5" name="Google Shape;1560;p199">
            <a:extLst>
              <a:ext uri="{FF2B5EF4-FFF2-40B4-BE49-F238E27FC236}">
                <a16:creationId xmlns:a16="http://schemas.microsoft.com/office/drawing/2014/main" id="{C7BFE4D2-0D8F-5870-A28F-7BFB6A6DDB99}"/>
              </a:ext>
            </a:extLst>
          </p:cNvPr>
          <p:cNvSpPr/>
          <p:nvPr/>
        </p:nvSpPr>
        <p:spPr>
          <a:xfrm>
            <a:off x="8778233" y="410289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6" name="Google Shape;1561;p199">
            <a:extLst>
              <a:ext uri="{FF2B5EF4-FFF2-40B4-BE49-F238E27FC236}">
                <a16:creationId xmlns:a16="http://schemas.microsoft.com/office/drawing/2014/main" id="{892D1244-49EE-DC0D-0585-04F377FBE2F2}"/>
              </a:ext>
            </a:extLst>
          </p:cNvPr>
          <p:cNvSpPr/>
          <p:nvPr/>
        </p:nvSpPr>
        <p:spPr>
          <a:xfrm>
            <a:off x="9080911"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7" name="Google Shape;1562;p199">
            <a:extLst>
              <a:ext uri="{FF2B5EF4-FFF2-40B4-BE49-F238E27FC236}">
                <a16:creationId xmlns:a16="http://schemas.microsoft.com/office/drawing/2014/main" id="{00EA3F82-FF1A-4934-C713-0104312814D3}"/>
              </a:ext>
            </a:extLst>
          </p:cNvPr>
          <p:cNvSpPr/>
          <p:nvPr/>
        </p:nvSpPr>
        <p:spPr>
          <a:xfrm>
            <a:off x="9033407"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8" name="Google Shape;1563;p199">
            <a:extLst>
              <a:ext uri="{FF2B5EF4-FFF2-40B4-BE49-F238E27FC236}">
                <a16:creationId xmlns:a16="http://schemas.microsoft.com/office/drawing/2014/main" id="{BA53E090-D550-4782-C8CE-94B7EC89BEF1}"/>
              </a:ext>
            </a:extLst>
          </p:cNvPr>
          <p:cNvSpPr/>
          <p:nvPr/>
        </p:nvSpPr>
        <p:spPr>
          <a:xfrm>
            <a:off x="9150262"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09" name="Google Shape;1564;p199">
            <a:extLst>
              <a:ext uri="{FF2B5EF4-FFF2-40B4-BE49-F238E27FC236}">
                <a16:creationId xmlns:a16="http://schemas.microsoft.com/office/drawing/2014/main" id="{34D40B75-D0A5-E59F-16AC-220C2F5BB71A}"/>
              </a:ext>
            </a:extLst>
          </p:cNvPr>
          <p:cNvSpPr/>
          <p:nvPr/>
        </p:nvSpPr>
        <p:spPr>
          <a:xfrm>
            <a:off x="9102758"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0" name="Google Shape;1565;p199">
            <a:extLst>
              <a:ext uri="{FF2B5EF4-FFF2-40B4-BE49-F238E27FC236}">
                <a16:creationId xmlns:a16="http://schemas.microsoft.com/office/drawing/2014/main" id="{D76AFFC4-5C1F-9660-CDB8-9C51E8280FB9}"/>
              </a:ext>
            </a:extLst>
          </p:cNvPr>
          <p:cNvSpPr/>
          <p:nvPr/>
        </p:nvSpPr>
        <p:spPr>
          <a:xfrm>
            <a:off x="9197766"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1" name="Google Shape;1566;p199">
            <a:extLst>
              <a:ext uri="{FF2B5EF4-FFF2-40B4-BE49-F238E27FC236}">
                <a16:creationId xmlns:a16="http://schemas.microsoft.com/office/drawing/2014/main" id="{3A3115A3-2DAA-06BA-0E91-6F66E5000B89}"/>
              </a:ext>
            </a:extLst>
          </p:cNvPr>
          <p:cNvSpPr/>
          <p:nvPr/>
        </p:nvSpPr>
        <p:spPr>
          <a:xfrm>
            <a:off x="9150262"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2" name="Google Shape;1567;p199">
            <a:extLst>
              <a:ext uri="{FF2B5EF4-FFF2-40B4-BE49-F238E27FC236}">
                <a16:creationId xmlns:a16="http://schemas.microsoft.com/office/drawing/2014/main" id="{332AD0C5-BAC7-D713-120F-E5273503B185}"/>
              </a:ext>
            </a:extLst>
          </p:cNvPr>
          <p:cNvSpPr/>
          <p:nvPr/>
        </p:nvSpPr>
        <p:spPr>
          <a:xfrm>
            <a:off x="9249716"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3" name="Google Shape;1568;p199">
            <a:extLst>
              <a:ext uri="{FF2B5EF4-FFF2-40B4-BE49-F238E27FC236}">
                <a16:creationId xmlns:a16="http://schemas.microsoft.com/office/drawing/2014/main" id="{7FD51423-F238-EB73-A388-A128A972A2EB}"/>
              </a:ext>
            </a:extLst>
          </p:cNvPr>
          <p:cNvSpPr/>
          <p:nvPr/>
        </p:nvSpPr>
        <p:spPr>
          <a:xfrm>
            <a:off x="9202213"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4" name="Google Shape;1569;p199">
            <a:extLst>
              <a:ext uri="{FF2B5EF4-FFF2-40B4-BE49-F238E27FC236}">
                <a16:creationId xmlns:a16="http://schemas.microsoft.com/office/drawing/2014/main" id="{67EB016A-B7F1-C64A-928A-7ECBD75313C7}"/>
              </a:ext>
            </a:extLst>
          </p:cNvPr>
          <p:cNvSpPr/>
          <p:nvPr/>
        </p:nvSpPr>
        <p:spPr>
          <a:xfrm>
            <a:off x="9457640"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5" name="Google Shape;1570;p199">
            <a:extLst>
              <a:ext uri="{FF2B5EF4-FFF2-40B4-BE49-F238E27FC236}">
                <a16:creationId xmlns:a16="http://schemas.microsoft.com/office/drawing/2014/main" id="{AE1AD06A-79C1-6D4F-84B2-5CD7CBCD6C6F}"/>
              </a:ext>
            </a:extLst>
          </p:cNvPr>
          <p:cNvSpPr/>
          <p:nvPr/>
        </p:nvSpPr>
        <p:spPr>
          <a:xfrm>
            <a:off x="9410138"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6" name="Google Shape;1571;p199">
            <a:extLst>
              <a:ext uri="{FF2B5EF4-FFF2-40B4-BE49-F238E27FC236}">
                <a16:creationId xmlns:a16="http://schemas.microsoft.com/office/drawing/2014/main" id="{E1981E3F-9576-1779-E97F-5373689AC652}"/>
              </a:ext>
            </a:extLst>
          </p:cNvPr>
          <p:cNvSpPr/>
          <p:nvPr/>
        </p:nvSpPr>
        <p:spPr>
          <a:xfrm>
            <a:off x="9539058"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7" name="Google Shape;1572;p199">
            <a:extLst>
              <a:ext uri="{FF2B5EF4-FFF2-40B4-BE49-F238E27FC236}">
                <a16:creationId xmlns:a16="http://schemas.microsoft.com/office/drawing/2014/main" id="{EB76A9A1-AB90-4546-CC73-B4746B159A41}"/>
              </a:ext>
            </a:extLst>
          </p:cNvPr>
          <p:cNvSpPr/>
          <p:nvPr/>
        </p:nvSpPr>
        <p:spPr>
          <a:xfrm>
            <a:off x="9491554"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8" name="Google Shape;1573;p199">
            <a:extLst>
              <a:ext uri="{FF2B5EF4-FFF2-40B4-BE49-F238E27FC236}">
                <a16:creationId xmlns:a16="http://schemas.microsoft.com/office/drawing/2014/main" id="{0B5AAAD4-857C-FA13-97D5-4B0260C697EC}"/>
              </a:ext>
            </a:extLst>
          </p:cNvPr>
          <p:cNvSpPr/>
          <p:nvPr/>
        </p:nvSpPr>
        <p:spPr>
          <a:xfrm>
            <a:off x="9654643"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19" name="Google Shape;1574;p199">
            <a:extLst>
              <a:ext uri="{FF2B5EF4-FFF2-40B4-BE49-F238E27FC236}">
                <a16:creationId xmlns:a16="http://schemas.microsoft.com/office/drawing/2014/main" id="{72EBBC8A-78D1-BD0B-A05C-BBA13999D3EB}"/>
              </a:ext>
            </a:extLst>
          </p:cNvPr>
          <p:cNvSpPr/>
          <p:nvPr/>
        </p:nvSpPr>
        <p:spPr>
          <a:xfrm>
            <a:off x="9607139"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0" name="Google Shape;1575;p199">
            <a:extLst>
              <a:ext uri="{FF2B5EF4-FFF2-40B4-BE49-F238E27FC236}">
                <a16:creationId xmlns:a16="http://schemas.microsoft.com/office/drawing/2014/main" id="{9178E050-6072-D4E7-F2BA-7B35112B32DF}"/>
              </a:ext>
            </a:extLst>
          </p:cNvPr>
          <p:cNvSpPr/>
          <p:nvPr/>
        </p:nvSpPr>
        <p:spPr>
          <a:xfrm>
            <a:off x="9691731"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1" name="Google Shape;1576;p199">
            <a:extLst>
              <a:ext uri="{FF2B5EF4-FFF2-40B4-BE49-F238E27FC236}">
                <a16:creationId xmlns:a16="http://schemas.microsoft.com/office/drawing/2014/main" id="{B7EB3658-7B3B-47E9-DF24-8BACC673E469}"/>
              </a:ext>
            </a:extLst>
          </p:cNvPr>
          <p:cNvSpPr/>
          <p:nvPr/>
        </p:nvSpPr>
        <p:spPr>
          <a:xfrm>
            <a:off x="9644227"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2" name="Google Shape;1577;p199">
            <a:extLst>
              <a:ext uri="{FF2B5EF4-FFF2-40B4-BE49-F238E27FC236}">
                <a16:creationId xmlns:a16="http://schemas.microsoft.com/office/drawing/2014/main" id="{F9917D82-48B3-1AE0-8227-58A194947EE5}"/>
              </a:ext>
            </a:extLst>
          </p:cNvPr>
          <p:cNvSpPr/>
          <p:nvPr/>
        </p:nvSpPr>
        <p:spPr>
          <a:xfrm>
            <a:off x="9734028"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3" name="Google Shape;1578;p199">
            <a:extLst>
              <a:ext uri="{FF2B5EF4-FFF2-40B4-BE49-F238E27FC236}">
                <a16:creationId xmlns:a16="http://schemas.microsoft.com/office/drawing/2014/main" id="{1B685F2E-AC4D-7489-844B-3762FF7A0B77}"/>
              </a:ext>
            </a:extLst>
          </p:cNvPr>
          <p:cNvSpPr/>
          <p:nvPr/>
        </p:nvSpPr>
        <p:spPr>
          <a:xfrm>
            <a:off x="9686397" y="4150448"/>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4" name="Google Shape;1579;p199">
            <a:extLst>
              <a:ext uri="{FF2B5EF4-FFF2-40B4-BE49-F238E27FC236}">
                <a16:creationId xmlns:a16="http://schemas.microsoft.com/office/drawing/2014/main" id="{D202BB5C-C487-A42A-3B64-FECC82B6B2B9}"/>
              </a:ext>
            </a:extLst>
          </p:cNvPr>
          <p:cNvSpPr/>
          <p:nvPr/>
        </p:nvSpPr>
        <p:spPr>
          <a:xfrm>
            <a:off x="9765147"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5" name="Google Shape;1580;p199">
            <a:extLst>
              <a:ext uri="{FF2B5EF4-FFF2-40B4-BE49-F238E27FC236}">
                <a16:creationId xmlns:a16="http://schemas.microsoft.com/office/drawing/2014/main" id="{6C146072-9FAC-1CA6-DB23-F674E23DA949}"/>
              </a:ext>
            </a:extLst>
          </p:cNvPr>
          <p:cNvSpPr/>
          <p:nvPr/>
        </p:nvSpPr>
        <p:spPr>
          <a:xfrm>
            <a:off x="9717643"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6" name="Google Shape;1581;p199">
            <a:extLst>
              <a:ext uri="{FF2B5EF4-FFF2-40B4-BE49-F238E27FC236}">
                <a16:creationId xmlns:a16="http://schemas.microsoft.com/office/drawing/2014/main" id="{241A38D7-3FD1-D8EB-360C-C6C26EAB0756}"/>
              </a:ext>
            </a:extLst>
          </p:cNvPr>
          <p:cNvSpPr/>
          <p:nvPr/>
        </p:nvSpPr>
        <p:spPr>
          <a:xfrm>
            <a:off x="9812651"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7" name="Google Shape;1582;p199">
            <a:extLst>
              <a:ext uri="{FF2B5EF4-FFF2-40B4-BE49-F238E27FC236}">
                <a16:creationId xmlns:a16="http://schemas.microsoft.com/office/drawing/2014/main" id="{C6AC333A-8EE3-CDB0-AA3D-EFFADEEE111A}"/>
              </a:ext>
            </a:extLst>
          </p:cNvPr>
          <p:cNvSpPr/>
          <p:nvPr/>
        </p:nvSpPr>
        <p:spPr>
          <a:xfrm>
            <a:off x="9765147"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8" name="Google Shape;1583;p199">
            <a:extLst>
              <a:ext uri="{FF2B5EF4-FFF2-40B4-BE49-F238E27FC236}">
                <a16:creationId xmlns:a16="http://schemas.microsoft.com/office/drawing/2014/main" id="{2DB6BD68-C1FB-1171-8553-C1BE783CFA9C}"/>
              </a:ext>
            </a:extLst>
          </p:cNvPr>
          <p:cNvSpPr/>
          <p:nvPr/>
        </p:nvSpPr>
        <p:spPr>
          <a:xfrm>
            <a:off x="9959480" y="41028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29" name="Google Shape;1584;p199">
            <a:extLst>
              <a:ext uri="{FF2B5EF4-FFF2-40B4-BE49-F238E27FC236}">
                <a16:creationId xmlns:a16="http://schemas.microsoft.com/office/drawing/2014/main" id="{DB756B6A-F492-8EA6-01EF-17B31CEF331E}"/>
              </a:ext>
            </a:extLst>
          </p:cNvPr>
          <p:cNvSpPr/>
          <p:nvPr/>
        </p:nvSpPr>
        <p:spPr>
          <a:xfrm>
            <a:off x="9911978" y="4150448"/>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0" name="Google Shape;1585;p199">
            <a:extLst>
              <a:ext uri="{FF2B5EF4-FFF2-40B4-BE49-F238E27FC236}">
                <a16:creationId xmlns:a16="http://schemas.microsoft.com/office/drawing/2014/main" id="{8C1F398A-0E9E-C6C0-CE7D-8DCF9442C497}"/>
              </a:ext>
            </a:extLst>
          </p:cNvPr>
          <p:cNvSpPr/>
          <p:nvPr/>
        </p:nvSpPr>
        <p:spPr>
          <a:xfrm>
            <a:off x="10060459" y="42784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1" name="Google Shape;1586;p199">
            <a:extLst>
              <a:ext uri="{FF2B5EF4-FFF2-40B4-BE49-F238E27FC236}">
                <a16:creationId xmlns:a16="http://schemas.microsoft.com/office/drawing/2014/main" id="{DD22F4CC-F0F2-D1E2-CC84-ACD4ECD01A3C}"/>
              </a:ext>
            </a:extLst>
          </p:cNvPr>
          <p:cNvSpPr/>
          <p:nvPr/>
        </p:nvSpPr>
        <p:spPr>
          <a:xfrm>
            <a:off x="10012955" y="432615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2" name="Google Shape;1587;p199">
            <a:extLst>
              <a:ext uri="{FF2B5EF4-FFF2-40B4-BE49-F238E27FC236}">
                <a16:creationId xmlns:a16="http://schemas.microsoft.com/office/drawing/2014/main" id="{CE94BCA1-66B4-ABEE-BB26-796906828040}"/>
              </a:ext>
            </a:extLst>
          </p:cNvPr>
          <p:cNvSpPr/>
          <p:nvPr/>
        </p:nvSpPr>
        <p:spPr>
          <a:xfrm>
            <a:off x="10117996" y="42784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3" name="Google Shape;1588;p199">
            <a:extLst>
              <a:ext uri="{FF2B5EF4-FFF2-40B4-BE49-F238E27FC236}">
                <a16:creationId xmlns:a16="http://schemas.microsoft.com/office/drawing/2014/main" id="{800A7745-F707-16E9-7BD5-DE9EFAAE3C8E}"/>
              </a:ext>
            </a:extLst>
          </p:cNvPr>
          <p:cNvSpPr/>
          <p:nvPr/>
        </p:nvSpPr>
        <p:spPr>
          <a:xfrm>
            <a:off x="10070494" y="4326156"/>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4" name="Google Shape;1589;p199">
            <a:extLst>
              <a:ext uri="{FF2B5EF4-FFF2-40B4-BE49-F238E27FC236}">
                <a16:creationId xmlns:a16="http://schemas.microsoft.com/office/drawing/2014/main" id="{22B31AF8-B4FA-2B10-7AFD-26BD50992C4D}"/>
              </a:ext>
            </a:extLst>
          </p:cNvPr>
          <p:cNvSpPr/>
          <p:nvPr/>
        </p:nvSpPr>
        <p:spPr>
          <a:xfrm>
            <a:off x="10325668" y="4278478"/>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5" name="Google Shape;1590;p199">
            <a:extLst>
              <a:ext uri="{FF2B5EF4-FFF2-40B4-BE49-F238E27FC236}">
                <a16:creationId xmlns:a16="http://schemas.microsoft.com/office/drawing/2014/main" id="{11B9BE86-D5F6-DCCC-5BCC-FCCC7CE30535}"/>
              </a:ext>
            </a:extLst>
          </p:cNvPr>
          <p:cNvSpPr/>
          <p:nvPr/>
        </p:nvSpPr>
        <p:spPr>
          <a:xfrm>
            <a:off x="10278163" y="4326156"/>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6" name="Google Shape;1591;p199">
            <a:extLst>
              <a:ext uri="{FF2B5EF4-FFF2-40B4-BE49-F238E27FC236}">
                <a16:creationId xmlns:a16="http://schemas.microsoft.com/office/drawing/2014/main" id="{465607CE-6D0A-D622-4372-744CDDE29FF8}"/>
              </a:ext>
            </a:extLst>
          </p:cNvPr>
          <p:cNvSpPr/>
          <p:nvPr/>
        </p:nvSpPr>
        <p:spPr>
          <a:xfrm>
            <a:off x="10852150" y="4635871"/>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7" name="Google Shape;1592;p199">
            <a:extLst>
              <a:ext uri="{FF2B5EF4-FFF2-40B4-BE49-F238E27FC236}">
                <a16:creationId xmlns:a16="http://schemas.microsoft.com/office/drawing/2014/main" id="{81F9F25D-49D1-28AE-4E94-69C04F7BE0E9}"/>
              </a:ext>
            </a:extLst>
          </p:cNvPr>
          <p:cNvSpPr/>
          <p:nvPr/>
        </p:nvSpPr>
        <p:spPr>
          <a:xfrm>
            <a:off x="10804646" y="4683422"/>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8" name="Google Shape;1593;p199">
            <a:extLst>
              <a:ext uri="{FF2B5EF4-FFF2-40B4-BE49-F238E27FC236}">
                <a16:creationId xmlns:a16="http://schemas.microsoft.com/office/drawing/2014/main" id="{3C1C52C4-3AC1-CFD0-76DE-2FA18547829C}"/>
              </a:ext>
            </a:extLst>
          </p:cNvPr>
          <p:cNvSpPr/>
          <p:nvPr/>
        </p:nvSpPr>
        <p:spPr>
          <a:xfrm>
            <a:off x="11033020" y="4635871"/>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39" name="Google Shape;1594;p199">
            <a:extLst>
              <a:ext uri="{FF2B5EF4-FFF2-40B4-BE49-F238E27FC236}">
                <a16:creationId xmlns:a16="http://schemas.microsoft.com/office/drawing/2014/main" id="{0627C633-3BC3-01CF-BBFF-AAF6C9AFA3F9}"/>
              </a:ext>
            </a:extLst>
          </p:cNvPr>
          <p:cNvSpPr/>
          <p:nvPr/>
        </p:nvSpPr>
        <p:spPr>
          <a:xfrm>
            <a:off x="10985518" y="4683422"/>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000000"/>
              </a:solidFill>
              <a:latin typeface="Arial"/>
              <a:ea typeface="Arial"/>
              <a:cs typeface="Arial"/>
              <a:sym typeface="Arial"/>
            </a:endParaRPr>
          </a:p>
        </p:txBody>
      </p:sp>
      <p:sp>
        <p:nvSpPr>
          <p:cNvPr id="440" name="Google Shape;1601;p199">
            <a:extLst>
              <a:ext uri="{FF2B5EF4-FFF2-40B4-BE49-F238E27FC236}">
                <a16:creationId xmlns:a16="http://schemas.microsoft.com/office/drawing/2014/main" id="{1FDAD6CB-1335-617F-8DAF-D07D59195586}"/>
              </a:ext>
            </a:extLst>
          </p:cNvPr>
          <p:cNvSpPr txBox="1"/>
          <p:nvPr/>
        </p:nvSpPr>
        <p:spPr>
          <a:xfrm>
            <a:off x="1474899"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0</a:t>
            </a:r>
          </a:p>
        </p:txBody>
      </p:sp>
      <p:sp>
        <p:nvSpPr>
          <p:cNvPr id="441" name="Google Shape;1602;p199">
            <a:extLst>
              <a:ext uri="{FF2B5EF4-FFF2-40B4-BE49-F238E27FC236}">
                <a16:creationId xmlns:a16="http://schemas.microsoft.com/office/drawing/2014/main" id="{14BE2CF8-1B9E-6D46-2D4E-5C1F2DE7710D}"/>
              </a:ext>
            </a:extLst>
          </p:cNvPr>
          <p:cNvSpPr txBox="1"/>
          <p:nvPr/>
        </p:nvSpPr>
        <p:spPr>
          <a:xfrm>
            <a:off x="1804836"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a:t>
            </a:r>
          </a:p>
        </p:txBody>
      </p:sp>
      <p:sp>
        <p:nvSpPr>
          <p:cNvPr id="442" name="Google Shape;1603;p199">
            <a:extLst>
              <a:ext uri="{FF2B5EF4-FFF2-40B4-BE49-F238E27FC236}">
                <a16:creationId xmlns:a16="http://schemas.microsoft.com/office/drawing/2014/main" id="{0CE361C2-C590-61A0-D2D6-4671B2854009}"/>
              </a:ext>
            </a:extLst>
          </p:cNvPr>
          <p:cNvSpPr txBox="1"/>
          <p:nvPr/>
        </p:nvSpPr>
        <p:spPr>
          <a:xfrm>
            <a:off x="2158343"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a:t>
            </a:r>
          </a:p>
        </p:txBody>
      </p:sp>
      <p:sp>
        <p:nvSpPr>
          <p:cNvPr id="443" name="Google Shape;1604;p199">
            <a:extLst>
              <a:ext uri="{FF2B5EF4-FFF2-40B4-BE49-F238E27FC236}">
                <a16:creationId xmlns:a16="http://schemas.microsoft.com/office/drawing/2014/main" id="{C6804AAA-80DD-96DC-F5EF-B1FBE0F230BB}"/>
              </a:ext>
            </a:extLst>
          </p:cNvPr>
          <p:cNvSpPr txBox="1"/>
          <p:nvPr/>
        </p:nvSpPr>
        <p:spPr>
          <a:xfrm>
            <a:off x="2489763"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3</a:t>
            </a:r>
          </a:p>
        </p:txBody>
      </p:sp>
      <p:sp>
        <p:nvSpPr>
          <p:cNvPr id="444" name="Google Shape;1605;p199">
            <a:extLst>
              <a:ext uri="{FF2B5EF4-FFF2-40B4-BE49-F238E27FC236}">
                <a16:creationId xmlns:a16="http://schemas.microsoft.com/office/drawing/2014/main" id="{33BE3886-3A81-B73C-2087-D83E83E5DEC5}"/>
              </a:ext>
            </a:extLst>
          </p:cNvPr>
          <p:cNvSpPr txBox="1"/>
          <p:nvPr/>
        </p:nvSpPr>
        <p:spPr>
          <a:xfrm>
            <a:off x="2837072"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4</a:t>
            </a:r>
          </a:p>
        </p:txBody>
      </p:sp>
      <p:sp>
        <p:nvSpPr>
          <p:cNvPr id="445" name="Google Shape;1606;p199">
            <a:extLst>
              <a:ext uri="{FF2B5EF4-FFF2-40B4-BE49-F238E27FC236}">
                <a16:creationId xmlns:a16="http://schemas.microsoft.com/office/drawing/2014/main" id="{17640B29-7F66-5E27-5391-63B78FAD8C87}"/>
              </a:ext>
            </a:extLst>
          </p:cNvPr>
          <p:cNvSpPr txBox="1"/>
          <p:nvPr/>
        </p:nvSpPr>
        <p:spPr>
          <a:xfrm>
            <a:off x="3167011"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5</a:t>
            </a:r>
          </a:p>
        </p:txBody>
      </p:sp>
      <p:sp>
        <p:nvSpPr>
          <p:cNvPr id="446" name="Google Shape;1607;p199">
            <a:extLst>
              <a:ext uri="{FF2B5EF4-FFF2-40B4-BE49-F238E27FC236}">
                <a16:creationId xmlns:a16="http://schemas.microsoft.com/office/drawing/2014/main" id="{FF4489E2-637E-9A19-7F8F-D6F6350A0874}"/>
              </a:ext>
            </a:extLst>
          </p:cNvPr>
          <p:cNvSpPr txBox="1"/>
          <p:nvPr/>
        </p:nvSpPr>
        <p:spPr>
          <a:xfrm>
            <a:off x="3496949"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6</a:t>
            </a:r>
          </a:p>
        </p:txBody>
      </p:sp>
      <p:sp>
        <p:nvSpPr>
          <p:cNvPr id="447" name="Google Shape;1608;p199">
            <a:extLst>
              <a:ext uri="{FF2B5EF4-FFF2-40B4-BE49-F238E27FC236}">
                <a16:creationId xmlns:a16="http://schemas.microsoft.com/office/drawing/2014/main" id="{E46C945F-FF27-2B51-A5ED-502AAA659234}"/>
              </a:ext>
            </a:extLst>
          </p:cNvPr>
          <p:cNvSpPr txBox="1"/>
          <p:nvPr/>
        </p:nvSpPr>
        <p:spPr>
          <a:xfrm>
            <a:off x="3841027"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7</a:t>
            </a:r>
          </a:p>
        </p:txBody>
      </p:sp>
      <p:sp>
        <p:nvSpPr>
          <p:cNvPr id="448" name="Google Shape;1609;p199">
            <a:extLst>
              <a:ext uri="{FF2B5EF4-FFF2-40B4-BE49-F238E27FC236}">
                <a16:creationId xmlns:a16="http://schemas.microsoft.com/office/drawing/2014/main" id="{9CABE1B8-FEB7-FB07-462E-3B58D4D1C2BD}"/>
              </a:ext>
            </a:extLst>
          </p:cNvPr>
          <p:cNvSpPr txBox="1"/>
          <p:nvPr/>
        </p:nvSpPr>
        <p:spPr>
          <a:xfrm>
            <a:off x="4197172"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8</a:t>
            </a:r>
          </a:p>
        </p:txBody>
      </p:sp>
      <p:sp>
        <p:nvSpPr>
          <p:cNvPr id="449" name="Google Shape;1610;p199">
            <a:extLst>
              <a:ext uri="{FF2B5EF4-FFF2-40B4-BE49-F238E27FC236}">
                <a16:creationId xmlns:a16="http://schemas.microsoft.com/office/drawing/2014/main" id="{5AE4B6BE-153D-D3F9-9EA4-0319E82A9371}"/>
              </a:ext>
            </a:extLst>
          </p:cNvPr>
          <p:cNvSpPr txBox="1"/>
          <p:nvPr/>
        </p:nvSpPr>
        <p:spPr>
          <a:xfrm>
            <a:off x="4533008"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9</a:t>
            </a:r>
          </a:p>
        </p:txBody>
      </p:sp>
      <p:sp>
        <p:nvSpPr>
          <p:cNvPr id="450" name="Google Shape;1611;p199">
            <a:extLst>
              <a:ext uri="{FF2B5EF4-FFF2-40B4-BE49-F238E27FC236}">
                <a16:creationId xmlns:a16="http://schemas.microsoft.com/office/drawing/2014/main" id="{69D1507D-4956-8E31-FC1C-93082CED6527}"/>
              </a:ext>
            </a:extLst>
          </p:cNvPr>
          <p:cNvSpPr txBox="1"/>
          <p:nvPr/>
        </p:nvSpPr>
        <p:spPr>
          <a:xfrm>
            <a:off x="4736177" y="5484020"/>
            <a:ext cx="4596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10</a:t>
            </a:r>
          </a:p>
        </p:txBody>
      </p:sp>
      <p:sp>
        <p:nvSpPr>
          <p:cNvPr id="451" name="Google Shape;1612;p199">
            <a:extLst>
              <a:ext uri="{FF2B5EF4-FFF2-40B4-BE49-F238E27FC236}">
                <a16:creationId xmlns:a16="http://schemas.microsoft.com/office/drawing/2014/main" id="{48731C6C-B312-E8F2-D10F-62CC06A8523B}"/>
              </a:ext>
            </a:extLst>
          </p:cNvPr>
          <p:cNvSpPr txBox="1"/>
          <p:nvPr/>
        </p:nvSpPr>
        <p:spPr>
          <a:xfrm>
            <a:off x="5112044" y="5484020"/>
            <a:ext cx="39121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11</a:t>
            </a:r>
          </a:p>
        </p:txBody>
      </p:sp>
      <p:sp>
        <p:nvSpPr>
          <p:cNvPr id="452" name="Google Shape;1613;p199">
            <a:extLst>
              <a:ext uri="{FF2B5EF4-FFF2-40B4-BE49-F238E27FC236}">
                <a16:creationId xmlns:a16="http://schemas.microsoft.com/office/drawing/2014/main" id="{AE1ABDBE-8CE3-4BD6-A609-D59510080FD9}"/>
              </a:ext>
            </a:extLst>
          </p:cNvPr>
          <p:cNvSpPr txBox="1"/>
          <p:nvPr/>
        </p:nvSpPr>
        <p:spPr>
          <a:xfrm>
            <a:off x="5424301" y="5484020"/>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12</a:t>
            </a:r>
          </a:p>
        </p:txBody>
      </p:sp>
      <p:sp>
        <p:nvSpPr>
          <p:cNvPr id="453" name="Google Shape;1614;p199">
            <a:extLst>
              <a:ext uri="{FF2B5EF4-FFF2-40B4-BE49-F238E27FC236}">
                <a16:creationId xmlns:a16="http://schemas.microsoft.com/office/drawing/2014/main" id="{4E0071AA-8137-CC42-1AB7-F5095162EB4D}"/>
              </a:ext>
            </a:extLst>
          </p:cNvPr>
          <p:cNvSpPr txBox="1"/>
          <p:nvPr/>
        </p:nvSpPr>
        <p:spPr>
          <a:xfrm>
            <a:off x="5795489"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13</a:t>
            </a:r>
          </a:p>
        </p:txBody>
      </p:sp>
      <p:sp>
        <p:nvSpPr>
          <p:cNvPr id="454" name="Google Shape;1615;p199">
            <a:extLst>
              <a:ext uri="{FF2B5EF4-FFF2-40B4-BE49-F238E27FC236}">
                <a16:creationId xmlns:a16="http://schemas.microsoft.com/office/drawing/2014/main" id="{ADF70F89-E4A1-98B5-8AFE-ABC3A587F15A}"/>
              </a:ext>
            </a:extLst>
          </p:cNvPr>
          <p:cNvSpPr txBox="1"/>
          <p:nvPr/>
        </p:nvSpPr>
        <p:spPr>
          <a:xfrm>
            <a:off x="6119926" y="5484020"/>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14</a:t>
            </a:r>
          </a:p>
        </p:txBody>
      </p:sp>
      <p:sp>
        <p:nvSpPr>
          <p:cNvPr id="455" name="Google Shape;1616;p199">
            <a:extLst>
              <a:ext uri="{FF2B5EF4-FFF2-40B4-BE49-F238E27FC236}">
                <a16:creationId xmlns:a16="http://schemas.microsoft.com/office/drawing/2014/main" id="{2C53AB69-98A4-E372-F00E-590F5CA79E47}"/>
              </a:ext>
            </a:extLst>
          </p:cNvPr>
          <p:cNvSpPr txBox="1"/>
          <p:nvPr/>
        </p:nvSpPr>
        <p:spPr>
          <a:xfrm>
            <a:off x="645725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15</a:t>
            </a:r>
          </a:p>
        </p:txBody>
      </p:sp>
      <p:sp>
        <p:nvSpPr>
          <p:cNvPr id="456" name="Google Shape;1617;p199">
            <a:extLst>
              <a:ext uri="{FF2B5EF4-FFF2-40B4-BE49-F238E27FC236}">
                <a16:creationId xmlns:a16="http://schemas.microsoft.com/office/drawing/2014/main" id="{362E1EE7-37EE-4518-991B-71B872F93497}"/>
              </a:ext>
            </a:extLst>
          </p:cNvPr>
          <p:cNvSpPr txBox="1"/>
          <p:nvPr/>
        </p:nvSpPr>
        <p:spPr>
          <a:xfrm>
            <a:off x="679622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16</a:t>
            </a:r>
          </a:p>
        </p:txBody>
      </p:sp>
      <p:sp>
        <p:nvSpPr>
          <p:cNvPr id="457" name="Google Shape;1618;p199">
            <a:extLst>
              <a:ext uri="{FF2B5EF4-FFF2-40B4-BE49-F238E27FC236}">
                <a16:creationId xmlns:a16="http://schemas.microsoft.com/office/drawing/2014/main" id="{FA88A867-0FAA-82B7-9533-8EEC9CA2744C}"/>
              </a:ext>
            </a:extLst>
          </p:cNvPr>
          <p:cNvSpPr txBox="1"/>
          <p:nvPr/>
        </p:nvSpPr>
        <p:spPr>
          <a:xfrm>
            <a:off x="714422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17</a:t>
            </a:r>
          </a:p>
        </p:txBody>
      </p:sp>
      <p:sp>
        <p:nvSpPr>
          <p:cNvPr id="458" name="Google Shape;1619;p199">
            <a:extLst>
              <a:ext uri="{FF2B5EF4-FFF2-40B4-BE49-F238E27FC236}">
                <a16:creationId xmlns:a16="http://schemas.microsoft.com/office/drawing/2014/main" id="{6B16EBA5-B49A-0DDF-FE2D-05C9886BDD23}"/>
              </a:ext>
            </a:extLst>
          </p:cNvPr>
          <p:cNvSpPr txBox="1"/>
          <p:nvPr/>
        </p:nvSpPr>
        <p:spPr>
          <a:xfrm>
            <a:off x="7472205"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18</a:t>
            </a:r>
          </a:p>
        </p:txBody>
      </p:sp>
      <p:sp>
        <p:nvSpPr>
          <p:cNvPr id="459" name="Google Shape;1620;p199">
            <a:extLst>
              <a:ext uri="{FF2B5EF4-FFF2-40B4-BE49-F238E27FC236}">
                <a16:creationId xmlns:a16="http://schemas.microsoft.com/office/drawing/2014/main" id="{EBD9F3E7-26C3-1B2D-AA65-DD3CD98B6D3B}"/>
              </a:ext>
            </a:extLst>
          </p:cNvPr>
          <p:cNvSpPr txBox="1"/>
          <p:nvPr/>
        </p:nvSpPr>
        <p:spPr>
          <a:xfrm>
            <a:off x="7823754"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19</a:t>
            </a:r>
          </a:p>
        </p:txBody>
      </p:sp>
      <p:sp>
        <p:nvSpPr>
          <p:cNvPr id="460" name="Google Shape;1621;p199">
            <a:extLst>
              <a:ext uri="{FF2B5EF4-FFF2-40B4-BE49-F238E27FC236}">
                <a16:creationId xmlns:a16="http://schemas.microsoft.com/office/drawing/2014/main" id="{08D7CEBE-2521-6118-7F94-E987FB865061}"/>
              </a:ext>
            </a:extLst>
          </p:cNvPr>
          <p:cNvSpPr txBox="1"/>
          <p:nvPr/>
        </p:nvSpPr>
        <p:spPr>
          <a:xfrm>
            <a:off x="815369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20</a:t>
            </a:r>
          </a:p>
        </p:txBody>
      </p:sp>
      <p:sp>
        <p:nvSpPr>
          <p:cNvPr id="461" name="Google Shape;1622;p199">
            <a:extLst>
              <a:ext uri="{FF2B5EF4-FFF2-40B4-BE49-F238E27FC236}">
                <a16:creationId xmlns:a16="http://schemas.microsoft.com/office/drawing/2014/main" id="{AD3A209E-A5C4-DAC4-1F57-1A20DD13E7D3}"/>
              </a:ext>
            </a:extLst>
          </p:cNvPr>
          <p:cNvSpPr txBox="1"/>
          <p:nvPr/>
        </p:nvSpPr>
        <p:spPr>
          <a:xfrm>
            <a:off x="8488343"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21</a:t>
            </a:r>
          </a:p>
        </p:txBody>
      </p:sp>
      <p:sp>
        <p:nvSpPr>
          <p:cNvPr id="462" name="Google Shape;1623;p199">
            <a:extLst>
              <a:ext uri="{FF2B5EF4-FFF2-40B4-BE49-F238E27FC236}">
                <a16:creationId xmlns:a16="http://schemas.microsoft.com/office/drawing/2014/main" id="{EA9F6C0C-DC1E-065F-D3E0-052F7E0122EE}"/>
              </a:ext>
            </a:extLst>
          </p:cNvPr>
          <p:cNvSpPr txBox="1"/>
          <p:nvPr/>
        </p:nvSpPr>
        <p:spPr>
          <a:xfrm>
            <a:off x="8837135"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22</a:t>
            </a:r>
          </a:p>
        </p:txBody>
      </p:sp>
      <p:sp>
        <p:nvSpPr>
          <p:cNvPr id="463" name="Google Shape;1624;p199">
            <a:extLst>
              <a:ext uri="{FF2B5EF4-FFF2-40B4-BE49-F238E27FC236}">
                <a16:creationId xmlns:a16="http://schemas.microsoft.com/office/drawing/2014/main" id="{A86F9CED-0FA1-78C1-1A84-3A3803FBDA0E}"/>
              </a:ext>
            </a:extLst>
          </p:cNvPr>
          <p:cNvSpPr txBox="1"/>
          <p:nvPr/>
        </p:nvSpPr>
        <p:spPr>
          <a:xfrm>
            <a:off x="917297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23</a:t>
            </a:r>
          </a:p>
        </p:txBody>
      </p:sp>
      <p:sp>
        <p:nvSpPr>
          <p:cNvPr id="464" name="Google Shape;1625;p199">
            <a:extLst>
              <a:ext uri="{FF2B5EF4-FFF2-40B4-BE49-F238E27FC236}">
                <a16:creationId xmlns:a16="http://schemas.microsoft.com/office/drawing/2014/main" id="{5F53C1CB-EA69-42BC-7186-EDC0A53E299B}"/>
              </a:ext>
            </a:extLst>
          </p:cNvPr>
          <p:cNvSpPr txBox="1"/>
          <p:nvPr/>
        </p:nvSpPr>
        <p:spPr>
          <a:xfrm>
            <a:off x="950113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24</a:t>
            </a:r>
          </a:p>
        </p:txBody>
      </p:sp>
      <p:sp>
        <p:nvSpPr>
          <p:cNvPr id="465" name="Google Shape;1626;p199">
            <a:extLst>
              <a:ext uri="{FF2B5EF4-FFF2-40B4-BE49-F238E27FC236}">
                <a16:creationId xmlns:a16="http://schemas.microsoft.com/office/drawing/2014/main" id="{7B76AE7A-6171-1BBD-1D6C-942C19CDA1A7}"/>
              </a:ext>
            </a:extLst>
          </p:cNvPr>
          <p:cNvSpPr txBox="1"/>
          <p:nvPr/>
        </p:nvSpPr>
        <p:spPr>
          <a:xfrm>
            <a:off x="9851417"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25</a:t>
            </a:r>
          </a:p>
        </p:txBody>
      </p:sp>
      <p:sp>
        <p:nvSpPr>
          <p:cNvPr id="466" name="Google Shape;1627;p199">
            <a:extLst>
              <a:ext uri="{FF2B5EF4-FFF2-40B4-BE49-F238E27FC236}">
                <a16:creationId xmlns:a16="http://schemas.microsoft.com/office/drawing/2014/main" id="{C6482DD2-B109-26AC-3140-BA0454C8394A}"/>
              </a:ext>
            </a:extLst>
          </p:cNvPr>
          <p:cNvSpPr txBox="1"/>
          <p:nvPr/>
        </p:nvSpPr>
        <p:spPr>
          <a:xfrm>
            <a:off x="10180466"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26</a:t>
            </a:r>
          </a:p>
        </p:txBody>
      </p:sp>
      <p:sp>
        <p:nvSpPr>
          <p:cNvPr id="467" name="Google Shape;1628;p199">
            <a:extLst>
              <a:ext uri="{FF2B5EF4-FFF2-40B4-BE49-F238E27FC236}">
                <a16:creationId xmlns:a16="http://schemas.microsoft.com/office/drawing/2014/main" id="{95E86B95-A0C0-030D-A7D0-0344927381E1}"/>
              </a:ext>
            </a:extLst>
          </p:cNvPr>
          <p:cNvSpPr txBox="1"/>
          <p:nvPr/>
        </p:nvSpPr>
        <p:spPr>
          <a:xfrm>
            <a:off x="10527183"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27</a:t>
            </a:r>
          </a:p>
        </p:txBody>
      </p:sp>
      <p:sp>
        <p:nvSpPr>
          <p:cNvPr id="468" name="Google Shape;1629;p199">
            <a:extLst>
              <a:ext uri="{FF2B5EF4-FFF2-40B4-BE49-F238E27FC236}">
                <a16:creationId xmlns:a16="http://schemas.microsoft.com/office/drawing/2014/main" id="{9CBC4B2A-B379-2570-ABC0-BF5DA7605233}"/>
              </a:ext>
            </a:extLst>
          </p:cNvPr>
          <p:cNvSpPr txBox="1"/>
          <p:nvPr/>
        </p:nvSpPr>
        <p:spPr>
          <a:xfrm>
            <a:off x="10865095"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28</a:t>
            </a:r>
          </a:p>
        </p:txBody>
      </p:sp>
      <p:sp>
        <p:nvSpPr>
          <p:cNvPr id="469" name="Google Shape;1630;p199">
            <a:extLst>
              <a:ext uri="{FF2B5EF4-FFF2-40B4-BE49-F238E27FC236}">
                <a16:creationId xmlns:a16="http://schemas.microsoft.com/office/drawing/2014/main" id="{44ECEA1C-8EB7-45BE-3188-B3B31EB6B6DB}"/>
              </a:ext>
            </a:extLst>
          </p:cNvPr>
          <p:cNvSpPr txBox="1"/>
          <p:nvPr/>
        </p:nvSpPr>
        <p:spPr>
          <a:xfrm>
            <a:off x="11203274"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29</a:t>
            </a:r>
          </a:p>
        </p:txBody>
      </p:sp>
      <p:sp>
        <p:nvSpPr>
          <p:cNvPr id="470" name="Google Shape;1631;p199">
            <a:extLst>
              <a:ext uri="{FF2B5EF4-FFF2-40B4-BE49-F238E27FC236}">
                <a16:creationId xmlns:a16="http://schemas.microsoft.com/office/drawing/2014/main" id="{A2A938B3-2709-8191-3445-EF05E781DA8F}"/>
              </a:ext>
            </a:extLst>
          </p:cNvPr>
          <p:cNvSpPr txBox="1"/>
          <p:nvPr/>
        </p:nvSpPr>
        <p:spPr>
          <a:xfrm>
            <a:off x="4716307" y="5728045"/>
            <a:ext cx="2759387"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b="1" kern="0" dirty="0">
                <a:latin typeface="Arial"/>
                <a:cs typeface="Arial"/>
                <a:sym typeface="Arial"/>
              </a:rPr>
              <a:t>Time (months)</a:t>
            </a:r>
          </a:p>
        </p:txBody>
      </p:sp>
      <p:graphicFrame>
        <p:nvGraphicFramePr>
          <p:cNvPr id="471" name="Google Shape;1165;p199">
            <a:extLst>
              <a:ext uri="{FF2B5EF4-FFF2-40B4-BE49-F238E27FC236}">
                <a16:creationId xmlns:a16="http://schemas.microsoft.com/office/drawing/2014/main" id="{032AB911-3843-9A41-3E67-5DBFEBB29C1B}"/>
              </a:ext>
            </a:extLst>
          </p:cNvPr>
          <p:cNvGraphicFramePr/>
          <p:nvPr>
            <p:extLst>
              <p:ext uri="{D42A27DB-BD31-4B8C-83A1-F6EECF244321}">
                <p14:modId xmlns:p14="http://schemas.microsoft.com/office/powerpoint/2010/main" val="3475931444"/>
              </p:ext>
            </p:extLst>
          </p:nvPr>
        </p:nvGraphicFramePr>
        <p:xfrm>
          <a:off x="6312024" y="1275619"/>
          <a:ext cx="5210127" cy="128020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93703">
                  <a:extLst>
                    <a:ext uri="{9D8B030D-6E8A-4147-A177-3AD203B41FA5}">
                      <a16:colId xmlns:a16="http://schemas.microsoft.com/office/drawing/2014/main" val="20002"/>
                    </a:ext>
                  </a:extLst>
                </a:gridCol>
              </a:tblGrid>
              <a:tr h="0">
                <a:tc>
                  <a:txBody>
                    <a:bodyPr/>
                    <a:lstStyle/>
                    <a:p>
                      <a:pPr marL="295275" marR="0" lvl="0" indent="-295275" algn="l" rtl="0">
                        <a:lnSpc>
                          <a:spcPct val="100000"/>
                        </a:lnSpc>
                        <a:spcBef>
                          <a:spcPts val="0"/>
                        </a:spcBef>
                        <a:spcAft>
                          <a:spcPts val="0"/>
                        </a:spcAft>
                        <a:buClr>
                          <a:schemeClr val="dk1"/>
                        </a:buClr>
                        <a:buSzPts val="1068"/>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1" marR="91451" marT="45725" marB="45725" anchor="ctr">
                    <a:noFill/>
                  </a:tcPr>
                </a:tc>
                <a:tc>
                  <a:txBody>
                    <a:bodyPr/>
                    <a:lstStyle/>
                    <a:p>
                      <a:pPr marL="0" marR="0" lvl="0" indent="0" algn="ctr" rtl="0">
                        <a:lnSpc>
                          <a:spcPct val="100000"/>
                        </a:lnSpc>
                        <a:spcBef>
                          <a:spcPts val="0"/>
                        </a:spcBef>
                        <a:spcAft>
                          <a:spcPts val="0"/>
                        </a:spcAft>
                        <a:buClr>
                          <a:schemeClr val="dk2"/>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Atezo + Bev</a:t>
                      </a:r>
                    </a:p>
                    <a:p>
                      <a:pPr marL="0" marR="0" lvl="0" indent="0" algn="ctr" rtl="0">
                        <a:lnSpc>
                          <a:spcPct val="100000"/>
                        </a:lnSpc>
                        <a:spcBef>
                          <a:spcPts val="0"/>
                        </a:spcBef>
                        <a:spcAft>
                          <a:spcPts val="0"/>
                        </a:spcAft>
                        <a:buClr>
                          <a:schemeClr val="dk2"/>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(n=336)</a:t>
                      </a:r>
                      <a:endParaRPr sz="1200" b="1" u="none" strike="noStrike" kern="1200" cap="none" dirty="0">
                        <a:solidFill>
                          <a:schemeClr val="bg1"/>
                        </a:solidFill>
                        <a:latin typeface="Arial" panose="020B0604020202020204" pitchFamily="34" charset="0"/>
                        <a:ea typeface="+mn-ea"/>
                        <a:cs typeface="Arial" panose="020B0604020202020204" pitchFamily="34" charset="0"/>
                        <a:sym typeface="Arial"/>
                      </a:endParaRPr>
                    </a:p>
                  </a:txBody>
                  <a:tcPr marL="91451" marR="91451" marT="45725" marB="45725" anchor="b">
                    <a:solidFill>
                      <a:schemeClr val="tx2"/>
                    </a:solidFill>
                  </a:tcPr>
                </a:tc>
                <a:tc>
                  <a:txBody>
                    <a:bodyPr/>
                    <a:lstStyle/>
                    <a:p>
                      <a:pPr marL="0" marR="0" lvl="0" indent="0" algn="ctr" rtl="0">
                        <a:lnSpc>
                          <a:spcPct val="100000"/>
                        </a:lnSpc>
                        <a:spcBef>
                          <a:spcPts val="0"/>
                        </a:spcBef>
                        <a:spcAft>
                          <a:spcPts val="0"/>
                        </a:spcAft>
                        <a:buClr>
                          <a:schemeClr val="accent1"/>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Sorafenib</a:t>
                      </a:r>
                    </a:p>
                    <a:p>
                      <a:pPr marL="0" marR="0" lvl="0" indent="0" algn="ctr" rtl="0">
                        <a:lnSpc>
                          <a:spcPct val="100000"/>
                        </a:lnSpc>
                        <a:spcBef>
                          <a:spcPts val="0"/>
                        </a:spcBef>
                        <a:spcAft>
                          <a:spcPts val="0"/>
                        </a:spcAft>
                        <a:buClr>
                          <a:schemeClr val="accent1"/>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(n=165)</a:t>
                      </a:r>
                      <a:endParaRPr sz="1200" b="1" u="none" strike="noStrike" kern="1200" cap="none" dirty="0">
                        <a:solidFill>
                          <a:schemeClr val="bg1"/>
                        </a:solidFill>
                        <a:latin typeface="Arial" panose="020B0604020202020204" pitchFamily="34" charset="0"/>
                        <a:ea typeface="+mn-ea"/>
                        <a:cs typeface="Arial" panose="020B0604020202020204" pitchFamily="34" charset="0"/>
                      </a:endParaRPr>
                    </a:p>
                  </a:txBody>
                  <a:tcPr marL="91451" marR="91451" marT="45725" marB="45725" anchor="b"/>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rPr>
                        <a:t>Median OS (95% CI), months</a:t>
                      </a:r>
                      <a:endParaRPr sz="1200" b="1" u="none" strike="noStrike" cap="none" dirty="0">
                        <a:latin typeface="Arial" panose="020B0604020202020204" pitchFamily="34" charset="0"/>
                        <a:cs typeface="Arial" panose="020B0604020202020204" pitchFamily="34" charset="0"/>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rPr>
                        <a:t>19.2 (17.0-23.7)</a:t>
                      </a:r>
                      <a:endParaRPr sz="1200" b="0" u="none" strike="noStrike" cap="none" dirty="0">
                        <a:solidFill>
                          <a:schemeClr val="tx1"/>
                        </a:solidFill>
                        <a:latin typeface="Arial" panose="020B0604020202020204" pitchFamily="34" charset="0"/>
                        <a:cs typeface="Arial" panose="020B0604020202020204" pitchFamily="34" charset="0"/>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rPr>
                        <a:t>13.4</a:t>
                      </a:r>
                      <a:r>
                        <a:rPr lang="en-GB" sz="1200" b="0" u="none" strike="noStrike" cap="none" dirty="0">
                          <a:latin typeface="Arial" panose="020B0604020202020204" pitchFamily="34" charset="0"/>
                          <a:cs typeface="Arial" panose="020B0604020202020204" pitchFamily="34" charset="0"/>
                          <a:sym typeface="Arial"/>
                        </a:rPr>
                        <a:t> (1</a:t>
                      </a:r>
                      <a:r>
                        <a:rPr lang="en-GB" sz="1200" b="0" u="none" strike="noStrike" cap="none" dirty="0">
                          <a:latin typeface="Arial" panose="020B0604020202020204" pitchFamily="34" charset="0"/>
                          <a:cs typeface="Arial" panose="020B0604020202020204" pitchFamily="34" charset="0"/>
                        </a:rPr>
                        <a:t>1</a:t>
                      </a:r>
                      <a:r>
                        <a:rPr lang="en-GB" sz="1200" b="0" u="none" strike="noStrike" cap="none" dirty="0">
                          <a:latin typeface="Arial" panose="020B0604020202020204" pitchFamily="34" charset="0"/>
                          <a:cs typeface="Arial" panose="020B0604020202020204" pitchFamily="34" charset="0"/>
                          <a:sym typeface="Arial"/>
                        </a:rPr>
                        <a:t>.4-</a:t>
                      </a:r>
                      <a:r>
                        <a:rPr lang="en-GB" sz="1200" b="0" u="none" strike="noStrike" cap="none" dirty="0">
                          <a:latin typeface="Arial" panose="020B0604020202020204" pitchFamily="34" charset="0"/>
                          <a:cs typeface="Arial" panose="020B0604020202020204" pitchFamily="34" charset="0"/>
                        </a:rPr>
                        <a:t>16.9</a:t>
                      </a:r>
                      <a:r>
                        <a:rPr lang="en-GB" sz="1200" b="0" u="none" strike="noStrike" cap="none" dirty="0">
                          <a:latin typeface="Arial" panose="020B0604020202020204" pitchFamily="34" charset="0"/>
                          <a:cs typeface="Arial" panose="020B0604020202020204" pitchFamily="34" charset="0"/>
                          <a:sym typeface="Arial"/>
                        </a:rPr>
                        <a:t>)</a:t>
                      </a:r>
                      <a:endParaRPr sz="1200" b="0" i="0" u="none" strike="noStrike" cap="none" dirty="0">
                        <a:solidFill>
                          <a:schemeClr val="tx1"/>
                        </a:solidFill>
                        <a:latin typeface="Arial" panose="020B0604020202020204" pitchFamily="34" charset="0"/>
                        <a:ea typeface="Arial"/>
                        <a:cs typeface="Arial" panose="020B0604020202020204" pitchFamily="34" charset="0"/>
                        <a:sym typeface="Arial"/>
                      </a:endParaRPr>
                    </a:p>
                  </a:txBody>
                  <a:tcPr marL="91451" marR="91451" marT="45725" marB="45725" anchor="ct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sym typeface="Arial"/>
                        </a:rPr>
                        <a:t>Stratified</a:t>
                      </a:r>
                      <a:r>
                        <a:rPr lang="en-GB" sz="1200" b="1" u="none" strike="noStrike" cap="none" baseline="30000" dirty="0">
                          <a:latin typeface="Arial" panose="020B0604020202020204" pitchFamily="34" charset="0"/>
                          <a:cs typeface="Arial" panose="020B0604020202020204" pitchFamily="34" charset="0"/>
                          <a:sym typeface="Arial"/>
                        </a:rPr>
                        <a:t>a</a:t>
                      </a:r>
                      <a:r>
                        <a:rPr lang="en-GB" sz="1200" b="1" u="none" strike="noStrike" cap="none" dirty="0">
                          <a:latin typeface="Arial" panose="020B0604020202020204" pitchFamily="34" charset="0"/>
                          <a:cs typeface="Arial" panose="020B0604020202020204" pitchFamily="34" charset="0"/>
                          <a:sym typeface="Arial"/>
                        </a:rPr>
                        <a:t> HR (95% CI)</a:t>
                      </a:r>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sym typeface="Arial"/>
                        </a:rPr>
                        <a:t>0.</a:t>
                      </a:r>
                      <a:r>
                        <a:rPr lang="en-GB" sz="1200" b="0" u="none" strike="noStrike" cap="none" dirty="0">
                          <a:latin typeface="Arial" panose="020B0604020202020204" pitchFamily="34" charset="0"/>
                          <a:cs typeface="Arial" panose="020B0604020202020204" pitchFamily="34" charset="0"/>
                        </a:rPr>
                        <a:t>66 (0.52-0.85)</a:t>
                      </a:r>
                      <a:endParaRPr sz="1200" b="0" u="none" strike="noStrike" cap="none" dirty="0">
                        <a:solidFill>
                          <a:schemeClr val="tx1"/>
                        </a:solidFill>
                        <a:latin typeface="Arial" panose="020B0604020202020204" pitchFamily="34" charset="0"/>
                        <a:cs typeface="Arial" panose="020B0604020202020204" pitchFamily="34" charset="0"/>
                      </a:endParaRPr>
                    </a:p>
                  </a:txBody>
                  <a:tcPr marL="91451" marR="91451" marT="45725" marB="45725" anchor="ctr"/>
                </a:tc>
                <a:tc hMerge="1">
                  <a:txBody>
                    <a:bodyPr/>
                    <a:lstStyle/>
                    <a:p>
                      <a:endParaRPr lang="en-US"/>
                    </a:p>
                  </a:txBody>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rPr>
                        <a:t>p value</a:t>
                      </a:r>
                      <a:endParaRPr sz="1200" b="1" u="none" strike="noStrike" cap="none" dirty="0">
                        <a:latin typeface="Arial" panose="020B0604020202020204" pitchFamily="34" charset="0"/>
                        <a:cs typeface="Arial" panose="020B0604020202020204" pitchFamily="34" charset="0"/>
                      </a:endParaRPr>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u="none" strike="noStrike" cap="none" dirty="0">
                          <a:latin typeface="Arial" panose="020B0604020202020204" pitchFamily="34" charset="0"/>
                          <a:cs typeface="Arial" panose="020B0604020202020204" pitchFamily="34" charset="0"/>
                        </a:rPr>
                        <a:t>&lt;0.001*</a:t>
                      </a:r>
                      <a:endParaRPr sz="1200" u="none" strike="noStrike" cap="none" baseline="30000" dirty="0">
                        <a:solidFill>
                          <a:schemeClr val="tx1"/>
                        </a:solidFill>
                        <a:latin typeface="Arial" panose="020B0604020202020204" pitchFamily="34" charset="0"/>
                        <a:cs typeface="Arial" panose="020B0604020202020204" pitchFamily="34" charset="0"/>
                      </a:endParaRPr>
                    </a:p>
                  </a:txBody>
                  <a:tcPr marL="91451" marR="91451" marT="45725" marB="45725" anchor="ctr"/>
                </a:tc>
                <a:tc hMerge="1">
                  <a:txBody>
                    <a:bodyPr/>
                    <a:lstStyle/>
                    <a:p>
                      <a:endParaRPr lang="en-GB"/>
                    </a:p>
                  </a:txBody>
                  <a:tcPr/>
                </a:tc>
                <a:extLst>
                  <a:ext uri="{0D108BD9-81ED-4DB2-BD59-A6C34878D82A}">
                    <a16:rowId xmlns:a16="http://schemas.microsoft.com/office/drawing/2014/main" val="971439986"/>
                  </a:ext>
                </a:extLst>
              </a:tr>
            </a:tbl>
          </a:graphicData>
        </a:graphic>
      </p:graphicFrame>
      <p:sp>
        <p:nvSpPr>
          <p:cNvPr id="472" name="Google Shape;1632;p199">
            <a:extLst>
              <a:ext uri="{FF2B5EF4-FFF2-40B4-BE49-F238E27FC236}">
                <a16:creationId xmlns:a16="http://schemas.microsoft.com/office/drawing/2014/main" id="{1592D1DC-0BAD-ECA9-65A4-D438DD5C7579}"/>
              </a:ext>
            </a:extLst>
          </p:cNvPr>
          <p:cNvSpPr txBox="1"/>
          <p:nvPr/>
        </p:nvSpPr>
        <p:spPr>
          <a:xfrm rot="16200000">
            <a:off x="-1050163" y="3250303"/>
            <a:ext cx="4172360"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en-GB" sz="1400" b="1" kern="0" dirty="0">
                <a:latin typeface="Arial"/>
                <a:ea typeface="Arial"/>
                <a:cs typeface="Arial"/>
                <a:sym typeface="Arial"/>
              </a:rPr>
              <a:t>O</a:t>
            </a:r>
            <a:r>
              <a:rPr lang="en-GB" sz="1400" b="1" kern="0" dirty="0">
                <a:latin typeface="Arial"/>
                <a:cs typeface="Arial"/>
                <a:sym typeface="Arial"/>
              </a:rPr>
              <a:t>S estimate</a:t>
            </a:r>
          </a:p>
        </p:txBody>
      </p:sp>
      <p:sp>
        <p:nvSpPr>
          <p:cNvPr id="473" name="Google Shape;1598;p199">
            <a:extLst>
              <a:ext uri="{FF2B5EF4-FFF2-40B4-BE49-F238E27FC236}">
                <a16:creationId xmlns:a16="http://schemas.microsoft.com/office/drawing/2014/main" id="{32415E83-D08F-3196-30A9-948E1635A6EF}"/>
              </a:ext>
            </a:extLst>
          </p:cNvPr>
          <p:cNvSpPr txBox="1"/>
          <p:nvPr/>
        </p:nvSpPr>
        <p:spPr>
          <a:xfrm>
            <a:off x="1058683" y="3639601"/>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0.4</a:t>
            </a:r>
          </a:p>
        </p:txBody>
      </p:sp>
      <p:sp>
        <p:nvSpPr>
          <p:cNvPr id="474" name="Google Shape;1597;p199">
            <a:extLst>
              <a:ext uri="{FF2B5EF4-FFF2-40B4-BE49-F238E27FC236}">
                <a16:creationId xmlns:a16="http://schemas.microsoft.com/office/drawing/2014/main" id="{F246D13E-FE8C-24D6-4DA4-5F1A3103272F}"/>
              </a:ext>
            </a:extLst>
          </p:cNvPr>
          <p:cNvSpPr txBox="1"/>
          <p:nvPr/>
        </p:nvSpPr>
        <p:spPr>
          <a:xfrm>
            <a:off x="1049257" y="2847749"/>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0.6</a:t>
            </a:r>
          </a:p>
        </p:txBody>
      </p:sp>
      <p:sp>
        <p:nvSpPr>
          <p:cNvPr id="475" name="Google Shape;1595;p199">
            <a:extLst>
              <a:ext uri="{FF2B5EF4-FFF2-40B4-BE49-F238E27FC236}">
                <a16:creationId xmlns:a16="http://schemas.microsoft.com/office/drawing/2014/main" id="{5897F4F8-9081-8E1C-318A-F2FF45D51E41}"/>
              </a:ext>
            </a:extLst>
          </p:cNvPr>
          <p:cNvSpPr txBox="1"/>
          <p:nvPr/>
        </p:nvSpPr>
        <p:spPr>
          <a:xfrm>
            <a:off x="1068110" y="1268760"/>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1.0</a:t>
            </a:r>
          </a:p>
        </p:txBody>
      </p:sp>
      <p:sp>
        <p:nvSpPr>
          <p:cNvPr id="476" name="Google Shape;1596;p199">
            <a:extLst>
              <a:ext uri="{FF2B5EF4-FFF2-40B4-BE49-F238E27FC236}">
                <a16:creationId xmlns:a16="http://schemas.microsoft.com/office/drawing/2014/main" id="{0D7C0509-1BD0-5A87-7CAC-42254F1FC552}"/>
              </a:ext>
            </a:extLst>
          </p:cNvPr>
          <p:cNvSpPr txBox="1"/>
          <p:nvPr/>
        </p:nvSpPr>
        <p:spPr>
          <a:xfrm>
            <a:off x="1068110" y="206061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0.8</a:t>
            </a:r>
          </a:p>
        </p:txBody>
      </p:sp>
      <p:sp>
        <p:nvSpPr>
          <p:cNvPr id="477" name="Google Shape;1599;p199">
            <a:extLst>
              <a:ext uri="{FF2B5EF4-FFF2-40B4-BE49-F238E27FC236}">
                <a16:creationId xmlns:a16="http://schemas.microsoft.com/office/drawing/2014/main" id="{501F8983-81F0-FC52-EF26-6C9A9FEA8048}"/>
              </a:ext>
            </a:extLst>
          </p:cNvPr>
          <p:cNvSpPr txBox="1"/>
          <p:nvPr/>
        </p:nvSpPr>
        <p:spPr>
          <a:xfrm>
            <a:off x="1053970" y="442613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0.2</a:t>
            </a:r>
          </a:p>
        </p:txBody>
      </p:sp>
      <p:sp>
        <p:nvSpPr>
          <p:cNvPr id="478" name="TextBox 477">
            <a:extLst>
              <a:ext uri="{FF2B5EF4-FFF2-40B4-BE49-F238E27FC236}">
                <a16:creationId xmlns:a16="http://schemas.microsoft.com/office/drawing/2014/main" id="{72B6E296-3886-E2B5-28BD-8EC54EF9925C}"/>
              </a:ext>
            </a:extLst>
          </p:cNvPr>
          <p:cNvSpPr txBox="1"/>
          <p:nvPr/>
        </p:nvSpPr>
        <p:spPr>
          <a:xfrm>
            <a:off x="1240228" y="5221539"/>
            <a:ext cx="309333" cy="307777"/>
          </a:xfrm>
          <a:prstGeom prst="rect">
            <a:avLst/>
          </a:prstGeom>
          <a:noFill/>
        </p:spPr>
        <p:txBody>
          <a:bodyPr wrap="square" rtlCol="0">
            <a:spAutoFit/>
          </a:bodyPr>
          <a:lstStyle/>
          <a:p>
            <a:pPr algn="r" defTabSz="914377">
              <a:defRPr/>
            </a:pPr>
            <a:r>
              <a:rPr lang="en-GB" sz="1400" dirty="0">
                <a:latin typeface="Arial"/>
                <a:cs typeface="Arial"/>
                <a:sym typeface="Arial"/>
              </a:rPr>
              <a:t>0</a:t>
            </a:r>
          </a:p>
        </p:txBody>
      </p:sp>
      <p:sp>
        <p:nvSpPr>
          <p:cNvPr id="5" name="Rectangle: Rounded Corners 4">
            <a:extLst>
              <a:ext uri="{FF2B5EF4-FFF2-40B4-BE49-F238E27FC236}">
                <a16:creationId xmlns:a16="http://schemas.microsoft.com/office/drawing/2014/main" id="{A728A3E8-2B2F-C21E-8E6F-66821676035C}"/>
              </a:ext>
            </a:extLst>
          </p:cNvPr>
          <p:cNvSpPr/>
          <p:nvPr/>
        </p:nvSpPr>
        <p:spPr>
          <a:xfrm>
            <a:off x="10132311" y="259200"/>
            <a:ext cx="1826711" cy="864000"/>
          </a:xfrm>
          <a:prstGeom prst="roundRect">
            <a:avLst/>
          </a:prstGeom>
          <a:solidFill>
            <a:srgbClr val="5D8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Approved as first line in 2020 by the FDA and EMA</a:t>
            </a:r>
          </a:p>
        </p:txBody>
      </p:sp>
      <p:sp>
        <p:nvSpPr>
          <p:cNvPr id="29" name="Rectangle: Rounded Corners 28">
            <a:extLst>
              <a:ext uri="{FF2B5EF4-FFF2-40B4-BE49-F238E27FC236}">
                <a16:creationId xmlns:a16="http://schemas.microsoft.com/office/drawing/2014/main" id="{7F72B07E-0CEF-409A-20BC-D837889AC1FB}"/>
              </a:ext>
            </a:extLst>
          </p:cNvPr>
          <p:cNvSpPr/>
          <p:nvPr/>
        </p:nvSpPr>
        <p:spPr>
          <a:xfrm rot="20966603">
            <a:off x="1784737" y="3640937"/>
            <a:ext cx="3315368" cy="725081"/>
          </a:xfrm>
          <a:prstGeom prst="roundRect">
            <a:avLst/>
          </a:prstGeom>
          <a:solidFill>
            <a:srgbClr val="5D8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Relatively quick separation of the two curves, possibly due to the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anti-VEGF component</a:t>
            </a:r>
          </a:p>
        </p:txBody>
      </p:sp>
    </p:spTree>
    <p:extLst>
      <p:ext uri="{BB962C8B-B14F-4D97-AF65-F5344CB8AC3E}">
        <p14:creationId xmlns:p14="http://schemas.microsoft.com/office/powerpoint/2010/main" val="15897312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Atezolizumab + bevacizumab (Im</a:t>
            </a:r>
            <a:r>
              <a:rPr lang="en-GB" cap="none" dirty="0"/>
              <a:t>brave</a:t>
            </a:r>
            <a:r>
              <a:rPr lang="en-GB" dirty="0"/>
              <a:t>150)</a:t>
            </a:r>
            <a:br>
              <a:rPr lang="en-GB" dirty="0"/>
            </a:br>
            <a:r>
              <a:rPr lang="en-GB" sz="2000" dirty="0">
                <a:solidFill>
                  <a:schemeClr val="accent1"/>
                </a:solidFill>
              </a:rPr>
              <a:t>Updated analysis: </a:t>
            </a:r>
            <a:r>
              <a:rPr lang="en-GB" sz="2000" dirty="0" err="1">
                <a:solidFill>
                  <a:schemeClr val="accent1"/>
                </a:solidFill>
              </a:rPr>
              <a:t>pfS</a:t>
            </a:r>
            <a:r>
              <a:rPr lang="en-GB" sz="2000" dirty="0">
                <a:solidFill>
                  <a:schemeClr val="accent1"/>
                </a:solidFill>
              </a:rPr>
              <a:t> benefit </a:t>
            </a:r>
            <a:r>
              <a:rPr lang="en-GB" sz="2000" dirty="0" err="1">
                <a:solidFill>
                  <a:schemeClr val="accent1"/>
                </a:solidFill>
              </a:rPr>
              <a:t>vERSUs</a:t>
            </a:r>
            <a:r>
              <a:rPr lang="en-GB" sz="2000" dirty="0">
                <a:solidFill>
                  <a:schemeClr val="accent1"/>
                </a:solidFill>
              </a:rPr>
              <a:t> sorafenib</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19</a:t>
            </a:fld>
            <a:endParaRPr lang="en-GB"/>
          </a:p>
        </p:txBody>
      </p:sp>
      <p:cxnSp>
        <p:nvCxnSpPr>
          <p:cNvPr id="5" name="Straight Connector 4">
            <a:extLst>
              <a:ext uri="{FF2B5EF4-FFF2-40B4-BE49-F238E27FC236}">
                <a16:creationId xmlns:a16="http://schemas.microsoft.com/office/drawing/2014/main" id="{FEEB0BB1-6E51-84A8-6019-02337A7783E7}"/>
              </a:ext>
            </a:extLst>
          </p:cNvPr>
          <p:cNvCxnSpPr>
            <a:cxnSpLocks/>
          </p:cNvCxnSpPr>
          <p:nvPr/>
        </p:nvCxnSpPr>
        <p:spPr>
          <a:xfrm>
            <a:off x="3178073" y="3413654"/>
            <a:ext cx="0" cy="194400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4B27E8-4F82-B2EB-6AC6-6B8D8BEF3FE0}"/>
              </a:ext>
            </a:extLst>
          </p:cNvPr>
          <p:cNvCxnSpPr>
            <a:cxnSpLocks/>
          </p:cNvCxnSpPr>
          <p:nvPr/>
        </p:nvCxnSpPr>
        <p:spPr>
          <a:xfrm>
            <a:off x="4086484" y="3413654"/>
            <a:ext cx="0" cy="198000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2C65E0-16B4-FB9C-60E6-5EBDBE42CE3D}"/>
              </a:ext>
            </a:extLst>
          </p:cNvPr>
          <p:cNvCxnSpPr>
            <a:cxnSpLocks/>
          </p:cNvCxnSpPr>
          <p:nvPr/>
        </p:nvCxnSpPr>
        <p:spPr>
          <a:xfrm flipH="1">
            <a:off x="1599384" y="3413654"/>
            <a:ext cx="248400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480" name="Rectangle 479">
            <a:extLst>
              <a:ext uri="{FF2B5EF4-FFF2-40B4-BE49-F238E27FC236}">
                <a16:creationId xmlns:a16="http://schemas.microsoft.com/office/drawing/2014/main" id="{880DB0DE-B5F6-DF71-1C37-AE79E990B8A3}"/>
              </a:ext>
            </a:extLst>
          </p:cNvPr>
          <p:cNvSpPr/>
          <p:nvPr/>
        </p:nvSpPr>
        <p:spPr>
          <a:xfrm>
            <a:off x="4157012" y="5055441"/>
            <a:ext cx="433132" cy="307777"/>
          </a:xfrm>
          <a:prstGeom prst="rect">
            <a:avLst/>
          </a:prstGeom>
        </p:spPr>
        <p:txBody>
          <a:bodyPr wrap="none">
            <a:spAutoFit/>
          </a:bodyPr>
          <a:lstStyle/>
          <a:p>
            <a:pPr algn="ctr" defTabSz="914377">
              <a:buClr>
                <a:srgbClr val="595959"/>
              </a:buClr>
              <a:buSzPts val="1200"/>
            </a:pPr>
            <a:r>
              <a:rPr lang="en-GB" sz="1400" b="1" kern="0">
                <a:solidFill>
                  <a:schemeClr val="tx2"/>
                </a:solidFill>
                <a:latin typeface="Arial"/>
                <a:cs typeface="Arial"/>
                <a:sym typeface="Arial"/>
              </a:rPr>
              <a:t>6.9</a:t>
            </a:r>
          </a:p>
        </p:txBody>
      </p:sp>
      <p:sp>
        <p:nvSpPr>
          <p:cNvPr id="481" name="Rectangle 480">
            <a:extLst>
              <a:ext uri="{FF2B5EF4-FFF2-40B4-BE49-F238E27FC236}">
                <a16:creationId xmlns:a16="http://schemas.microsoft.com/office/drawing/2014/main" id="{08FA44E1-AD43-AB43-685B-CACB0F9241A2}"/>
              </a:ext>
            </a:extLst>
          </p:cNvPr>
          <p:cNvSpPr/>
          <p:nvPr/>
        </p:nvSpPr>
        <p:spPr>
          <a:xfrm>
            <a:off x="2638703" y="5055441"/>
            <a:ext cx="482824" cy="307777"/>
          </a:xfrm>
          <a:prstGeom prst="rect">
            <a:avLst/>
          </a:prstGeom>
        </p:spPr>
        <p:txBody>
          <a:bodyPr wrap="none">
            <a:spAutoFit/>
          </a:bodyPr>
          <a:lstStyle/>
          <a:p>
            <a:pPr defTabSz="914377">
              <a:buClr>
                <a:srgbClr val="000000"/>
              </a:buClr>
            </a:pPr>
            <a:r>
              <a:rPr lang="en-GB" sz="1400" b="1" kern="0">
                <a:solidFill>
                  <a:schemeClr val="accent1"/>
                </a:solidFill>
                <a:latin typeface="Arial"/>
                <a:cs typeface="Arial"/>
                <a:sym typeface="Arial"/>
              </a:rPr>
              <a:t>4.3 </a:t>
            </a:r>
            <a:endParaRPr lang="en-GB" sz="1400" kern="0">
              <a:solidFill>
                <a:schemeClr val="accent1"/>
              </a:solidFill>
              <a:latin typeface="Arial"/>
              <a:cs typeface="Arial"/>
              <a:sym typeface="Arial"/>
            </a:endParaRPr>
          </a:p>
        </p:txBody>
      </p:sp>
      <p:sp>
        <p:nvSpPr>
          <p:cNvPr id="482" name="Google Shape;1632;p199">
            <a:extLst>
              <a:ext uri="{FF2B5EF4-FFF2-40B4-BE49-F238E27FC236}">
                <a16:creationId xmlns:a16="http://schemas.microsoft.com/office/drawing/2014/main" id="{35053013-2F7B-2C61-F357-08A8FDF2C299}"/>
              </a:ext>
            </a:extLst>
          </p:cNvPr>
          <p:cNvSpPr txBox="1"/>
          <p:nvPr/>
        </p:nvSpPr>
        <p:spPr>
          <a:xfrm rot="16200000">
            <a:off x="-1027075" y="3267232"/>
            <a:ext cx="4172360"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en-GB" sz="1400" b="1" kern="0">
                <a:latin typeface="Arial"/>
                <a:ea typeface="Arial"/>
                <a:cs typeface="Arial"/>
                <a:sym typeface="Arial"/>
              </a:rPr>
              <a:t>PF</a:t>
            </a:r>
            <a:r>
              <a:rPr lang="en-GB" sz="1400" b="1" kern="0">
                <a:latin typeface="Arial"/>
                <a:cs typeface="Arial"/>
                <a:sym typeface="Arial"/>
              </a:rPr>
              <a:t>S estimate</a:t>
            </a:r>
            <a:r>
              <a:rPr lang="en-GB" sz="1400" b="1" kern="0" baseline="30000">
                <a:latin typeface="Arial"/>
                <a:cs typeface="Arial"/>
                <a:sym typeface="Arial"/>
              </a:rPr>
              <a:t>a</a:t>
            </a:r>
          </a:p>
        </p:txBody>
      </p:sp>
      <p:sp>
        <p:nvSpPr>
          <p:cNvPr id="486" name="Google Shape;2175;p205">
            <a:extLst>
              <a:ext uri="{FF2B5EF4-FFF2-40B4-BE49-F238E27FC236}">
                <a16:creationId xmlns:a16="http://schemas.microsoft.com/office/drawing/2014/main" id="{714C62FD-6650-FA88-A724-24C16270A573}"/>
              </a:ext>
            </a:extLst>
          </p:cNvPr>
          <p:cNvSpPr/>
          <p:nvPr/>
        </p:nvSpPr>
        <p:spPr>
          <a:xfrm>
            <a:off x="11507983" y="3234768"/>
            <a:ext cx="71796" cy="2268768"/>
          </a:xfrm>
          <a:prstGeom prst="rect">
            <a:avLst/>
          </a:prstGeom>
          <a:solidFill>
            <a:srgbClr val="FFFFFF"/>
          </a:solidFill>
          <a:ln>
            <a:noFill/>
          </a:ln>
        </p:spPr>
        <p:txBody>
          <a:bodyPr spcFirstLastPara="1" wrap="square" lIns="91425" tIns="91425" rIns="91425" bIns="91425" anchor="ctr" anchorCtr="0">
            <a:noAutofit/>
          </a:bodyPr>
          <a:lstStyle/>
          <a:p>
            <a:pPr defTabSz="914377">
              <a:buClr>
                <a:srgbClr val="000000"/>
              </a:buClr>
              <a:buSzPts val="1400"/>
              <a:defRPr/>
            </a:pPr>
            <a:endParaRPr lang="en-GB" sz="1400" kern="0">
              <a:solidFill>
                <a:srgbClr val="000000"/>
              </a:solidFill>
              <a:latin typeface="Arial"/>
              <a:ea typeface="Arial"/>
              <a:cs typeface="Arial"/>
              <a:sym typeface="Arial"/>
            </a:endParaRPr>
          </a:p>
        </p:txBody>
      </p:sp>
      <p:sp>
        <p:nvSpPr>
          <p:cNvPr id="487" name="Google Shape;2180;p205">
            <a:extLst>
              <a:ext uri="{FF2B5EF4-FFF2-40B4-BE49-F238E27FC236}">
                <a16:creationId xmlns:a16="http://schemas.microsoft.com/office/drawing/2014/main" id="{489315A7-4F09-0146-89D1-0E517FC9D1F3}"/>
              </a:ext>
            </a:extLst>
          </p:cNvPr>
          <p:cNvSpPr/>
          <p:nvPr/>
        </p:nvSpPr>
        <p:spPr>
          <a:xfrm>
            <a:off x="1582535" y="1418943"/>
            <a:ext cx="10077771" cy="3969215"/>
          </a:xfrm>
          <a:custGeom>
            <a:avLst/>
            <a:gdLst/>
            <a:ahLst/>
            <a:cxnLst/>
            <a:rect l="l" t="t" r="r" b="b"/>
            <a:pathLst>
              <a:path w="10077771" h="4131389" extrusionOk="0">
                <a:moveTo>
                  <a:pt x="0" y="0"/>
                </a:moveTo>
                <a:lnTo>
                  <a:pt x="0" y="4131390"/>
                </a:lnTo>
                <a:lnTo>
                  <a:pt x="10077771" y="413139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488" name="Google Shape;2181;p205">
            <a:extLst>
              <a:ext uri="{FF2B5EF4-FFF2-40B4-BE49-F238E27FC236}">
                <a16:creationId xmlns:a16="http://schemas.microsoft.com/office/drawing/2014/main" id="{E0DC071D-955E-A988-5B71-E7A38AA04C6B}"/>
              </a:ext>
            </a:extLst>
          </p:cNvPr>
          <p:cNvSpPr/>
          <p:nvPr/>
        </p:nvSpPr>
        <p:spPr>
          <a:xfrm>
            <a:off x="1520143" y="1437627"/>
            <a:ext cx="46800" cy="12709"/>
          </a:xfrm>
          <a:custGeom>
            <a:avLst/>
            <a:gdLst/>
            <a:ahLst/>
            <a:cxnLst/>
            <a:rect l="l" t="t" r="r" b="b"/>
            <a:pathLst>
              <a:path w="75299" h="12709" extrusionOk="0">
                <a:moveTo>
                  <a:pt x="0" y="0"/>
                </a:moveTo>
                <a:lnTo>
                  <a:pt x="75299"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489" name="Google Shape;2182;p205">
            <a:extLst>
              <a:ext uri="{FF2B5EF4-FFF2-40B4-BE49-F238E27FC236}">
                <a16:creationId xmlns:a16="http://schemas.microsoft.com/office/drawing/2014/main" id="{4797539F-060D-1ACC-EDAC-23444C5FE899}"/>
              </a:ext>
            </a:extLst>
          </p:cNvPr>
          <p:cNvSpPr/>
          <p:nvPr/>
        </p:nvSpPr>
        <p:spPr>
          <a:xfrm>
            <a:off x="1520143" y="2227149"/>
            <a:ext cx="46800" cy="12709"/>
          </a:xfrm>
          <a:custGeom>
            <a:avLst/>
            <a:gdLst/>
            <a:ahLst/>
            <a:cxnLst/>
            <a:rect l="l" t="t" r="r" b="b"/>
            <a:pathLst>
              <a:path w="75299" h="12709" extrusionOk="0">
                <a:moveTo>
                  <a:pt x="0" y="0"/>
                </a:moveTo>
                <a:lnTo>
                  <a:pt x="75299"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490" name="Google Shape;2183;p205">
            <a:extLst>
              <a:ext uri="{FF2B5EF4-FFF2-40B4-BE49-F238E27FC236}">
                <a16:creationId xmlns:a16="http://schemas.microsoft.com/office/drawing/2014/main" id="{443E5322-DFEC-87B0-52EB-44A439FE413D}"/>
              </a:ext>
            </a:extLst>
          </p:cNvPr>
          <p:cNvSpPr/>
          <p:nvPr/>
        </p:nvSpPr>
        <p:spPr>
          <a:xfrm>
            <a:off x="1520143" y="3013365"/>
            <a:ext cx="46800" cy="12709"/>
          </a:xfrm>
          <a:custGeom>
            <a:avLst/>
            <a:gdLst/>
            <a:ahLst/>
            <a:cxnLst/>
            <a:rect l="l" t="t" r="r" b="b"/>
            <a:pathLst>
              <a:path w="75299" h="12709" extrusionOk="0">
                <a:moveTo>
                  <a:pt x="0" y="0"/>
                </a:moveTo>
                <a:lnTo>
                  <a:pt x="75299"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491" name="Google Shape;2184;p205">
            <a:extLst>
              <a:ext uri="{FF2B5EF4-FFF2-40B4-BE49-F238E27FC236}">
                <a16:creationId xmlns:a16="http://schemas.microsoft.com/office/drawing/2014/main" id="{2AFB9BFF-2538-698C-953B-3A4360F9E6AF}"/>
              </a:ext>
            </a:extLst>
          </p:cNvPr>
          <p:cNvSpPr/>
          <p:nvPr/>
        </p:nvSpPr>
        <p:spPr>
          <a:xfrm>
            <a:off x="1520143" y="3801235"/>
            <a:ext cx="46800" cy="12709"/>
          </a:xfrm>
          <a:custGeom>
            <a:avLst/>
            <a:gdLst/>
            <a:ahLst/>
            <a:cxnLst/>
            <a:rect l="l" t="t" r="r" b="b"/>
            <a:pathLst>
              <a:path w="75299" h="12709" extrusionOk="0">
                <a:moveTo>
                  <a:pt x="0" y="0"/>
                </a:moveTo>
                <a:lnTo>
                  <a:pt x="75299"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492" name="Google Shape;2185;p205">
            <a:extLst>
              <a:ext uri="{FF2B5EF4-FFF2-40B4-BE49-F238E27FC236}">
                <a16:creationId xmlns:a16="http://schemas.microsoft.com/office/drawing/2014/main" id="{DCE0921B-C4F3-ED3B-9FED-395E37FEC869}"/>
              </a:ext>
            </a:extLst>
          </p:cNvPr>
          <p:cNvSpPr/>
          <p:nvPr/>
        </p:nvSpPr>
        <p:spPr>
          <a:xfrm>
            <a:off x="1520143" y="4585927"/>
            <a:ext cx="46800" cy="12709"/>
          </a:xfrm>
          <a:custGeom>
            <a:avLst/>
            <a:gdLst/>
            <a:ahLst/>
            <a:cxnLst/>
            <a:rect l="l" t="t" r="r" b="b"/>
            <a:pathLst>
              <a:path w="75299" h="12709" extrusionOk="0">
                <a:moveTo>
                  <a:pt x="0" y="0"/>
                </a:moveTo>
                <a:lnTo>
                  <a:pt x="75299"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493" name="Google Shape;2186;p205">
            <a:extLst>
              <a:ext uri="{FF2B5EF4-FFF2-40B4-BE49-F238E27FC236}">
                <a16:creationId xmlns:a16="http://schemas.microsoft.com/office/drawing/2014/main" id="{5F2AE7B9-C29F-E77F-1D9B-BCF76C05EBDC}"/>
              </a:ext>
            </a:extLst>
          </p:cNvPr>
          <p:cNvSpPr/>
          <p:nvPr/>
        </p:nvSpPr>
        <p:spPr>
          <a:xfrm>
            <a:off x="1520143" y="5375449"/>
            <a:ext cx="46800" cy="12709"/>
          </a:xfrm>
          <a:custGeom>
            <a:avLst/>
            <a:gdLst/>
            <a:ahLst/>
            <a:cxnLst/>
            <a:rect l="l" t="t" r="r" b="b"/>
            <a:pathLst>
              <a:path w="75299" h="12709" extrusionOk="0">
                <a:moveTo>
                  <a:pt x="0" y="0"/>
                </a:moveTo>
                <a:lnTo>
                  <a:pt x="75299"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494" name="Google Shape;2187;p205">
            <a:extLst>
              <a:ext uri="{FF2B5EF4-FFF2-40B4-BE49-F238E27FC236}">
                <a16:creationId xmlns:a16="http://schemas.microsoft.com/office/drawing/2014/main" id="{9794C8B8-88B5-19D0-5C92-ED2D97B69C16}"/>
              </a:ext>
            </a:extLst>
          </p:cNvPr>
          <p:cNvSpPr/>
          <p:nvPr/>
        </p:nvSpPr>
        <p:spPr>
          <a:xfrm>
            <a:off x="1582535"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495" name="Google Shape;2188;p205">
            <a:extLst>
              <a:ext uri="{FF2B5EF4-FFF2-40B4-BE49-F238E27FC236}">
                <a16:creationId xmlns:a16="http://schemas.microsoft.com/office/drawing/2014/main" id="{BAB92223-5430-029E-DB0A-62F2B8D9A6B9}"/>
              </a:ext>
            </a:extLst>
          </p:cNvPr>
          <p:cNvSpPr/>
          <p:nvPr/>
        </p:nvSpPr>
        <p:spPr>
          <a:xfrm>
            <a:off x="1951146"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496" name="Google Shape;2189;p205">
            <a:extLst>
              <a:ext uri="{FF2B5EF4-FFF2-40B4-BE49-F238E27FC236}">
                <a16:creationId xmlns:a16="http://schemas.microsoft.com/office/drawing/2014/main" id="{E69BAA08-5C14-AC83-F7BF-CCE24BA442DE}"/>
              </a:ext>
            </a:extLst>
          </p:cNvPr>
          <p:cNvSpPr/>
          <p:nvPr/>
        </p:nvSpPr>
        <p:spPr>
          <a:xfrm>
            <a:off x="2313270"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497" name="Google Shape;2190;p205">
            <a:extLst>
              <a:ext uri="{FF2B5EF4-FFF2-40B4-BE49-F238E27FC236}">
                <a16:creationId xmlns:a16="http://schemas.microsoft.com/office/drawing/2014/main" id="{D7E96AE8-F2D4-5BA5-B341-8D1CFA9DB27B}"/>
              </a:ext>
            </a:extLst>
          </p:cNvPr>
          <p:cNvSpPr/>
          <p:nvPr/>
        </p:nvSpPr>
        <p:spPr>
          <a:xfrm>
            <a:off x="2680354"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498" name="Google Shape;2191;p205">
            <a:extLst>
              <a:ext uri="{FF2B5EF4-FFF2-40B4-BE49-F238E27FC236}">
                <a16:creationId xmlns:a16="http://schemas.microsoft.com/office/drawing/2014/main" id="{7430ABE9-22B2-1EF7-F40C-8E7BB160ED83}"/>
              </a:ext>
            </a:extLst>
          </p:cNvPr>
          <p:cNvSpPr/>
          <p:nvPr/>
        </p:nvSpPr>
        <p:spPr>
          <a:xfrm>
            <a:off x="3042478"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499" name="Google Shape;2192;p205">
            <a:extLst>
              <a:ext uri="{FF2B5EF4-FFF2-40B4-BE49-F238E27FC236}">
                <a16:creationId xmlns:a16="http://schemas.microsoft.com/office/drawing/2014/main" id="{174B01BE-EA23-C234-D86B-50063C3E781D}"/>
              </a:ext>
            </a:extLst>
          </p:cNvPr>
          <p:cNvSpPr/>
          <p:nvPr/>
        </p:nvSpPr>
        <p:spPr>
          <a:xfrm>
            <a:off x="3406254"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0" name="Google Shape;2193;p205">
            <a:extLst>
              <a:ext uri="{FF2B5EF4-FFF2-40B4-BE49-F238E27FC236}">
                <a16:creationId xmlns:a16="http://schemas.microsoft.com/office/drawing/2014/main" id="{595EFFD7-2C30-2F95-B82A-545956EFCEDB}"/>
              </a:ext>
            </a:extLst>
          </p:cNvPr>
          <p:cNvSpPr/>
          <p:nvPr/>
        </p:nvSpPr>
        <p:spPr>
          <a:xfrm>
            <a:off x="3774865"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1" name="Google Shape;2194;p205">
            <a:extLst>
              <a:ext uri="{FF2B5EF4-FFF2-40B4-BE49-F238E27FC236}">
                <a16:creationId xmlns:a16="http://schemas.microsoft.com/office/drawing/2014/main" id="{40D80885-CF74-94B2-39B4-4523C74B318C}"/>
              </a:ext>
            </a:extLst>
          </p:cNvPr>
          <p:cNvSpPr/>
          <p:nvPr/>
        </p:nvSpPr>
        <p:spPr>
          <a:xfrm>
            <a:off x="4143475"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2" name="Google Shape;2195;p205">
            <a:extLst>
              <a:ext uri="{FF2B5EF4-FFF2-40B4-BE49-F238E27FC236}">
                <a16:creationId xmlns:a16="http://schemas.microsoft.com/office/drawing/2014/main" id="{DB45C49F-B36F-77CF-0B4F-D9427FF8027A}"/>
              </a:ext>
            </a:extLst>
          </p:cNvPr>
          <p:cNvSpPr/>
          <p:nvPr/>
        </p:nvSpPr>
        <p:spPr>
          <a:xfrm>
            <a:off x="4502546"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3" name="Google Shape;2196;p205">
            <a:extLst>
              <a:ext uri="{FF2B5EF4-FFF2-40B4-BE49-F238E27FC236}">
                <a16:creationId xmlns:a16="http://schemas.microsoft.com/office/drawing/2014/main" id="{7779E28C-5101-0DE0-1756-E44F07A4EE2B}"/>
              </a:ext>
            </a:extLst>
          </p:cNvPr>
          <p:cNvSpPr/>
          <p:nvPr/>
        </p:nvSpPr>
        <p:spPr>
          <a:xfrm>
            <a:off x="4871157"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4" name="Google Shape;2197;p205">
            <a:extLst>
              <a:ext uri="{FF2B5EF4-FFF2-40B4-BE49-F238E27FC236}">
                <a16:creationId xmlns:a16="http://schemas.microsoft.com/office/drawing/2014/main" id="{A112645A-BA94-EF24-7F25-2E469B9EA58C}"/>
              </a:ext>
            </a:extLst>
          </p:cNvPr>
          <p:cNvSpPr/>
          <p:nvPr/>
        </p:nvSpPr>
        <p:spPr>
          <a:xfrm>
            <a:off x="5228447"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5" name="Google Shape;2198;p205">
            <a:extLst>
              <a:ext uri="{FF2B5EF4-FFF2-40B4-BE49-F238E27FC236}">
                <a16:creationId xmlns:a16="http://schemas.microsoft.com/office/drawing/2014/main" id="{CDFDDC6C-7E45-5A6A-66B7-2D296EC6DA35}"/>
              </a:ext>
            </a:extLst>
          </p:cNvPr>
          <p:cNvSpPr/>
          <p:nvPr/>
        </p:nvSpPr>
        <p:spPr>
          <a:xfrm>
            <a:off x="5597058"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6" name="Google Shape;2199;p205">
            <a:extLst>
              <a:ext uri="{FF2B5EF4-FFF2-40B4-BE49-F238E27FC236}">
                <a16:creationId xmlns:a16="http://schemas.microsoft.com/office/drawing/2014/main" id="{C373D888-3B24-B7B5-9BCA-E4101D9AB18E}"/>
              </a:ext>
            </a:extLst>
          </p:cNvPr>
          <p:cNvSpPr/>
          <p:nvPr/>
        </p:nvSpPr>
        <p:spPr>
          <a:xfrm>
            <a:off x="5959309"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7" name="Google Shape;2200;p205">
            <a:extLst>
              <a:ext uri="{FF2B5EF4-FFF2-40B4-BE49-F238E27FC236}">
                <a16:creationId xmlns:a16="http://schemas.microsoft.com/office/drawing/2014/main" id="{A3289A85-4E30-AB5E-2017-68B7339D838A}"/>
              </a:ext>
            </a:extLst>
          </p:cNvPr>
          <p:cNvSpPr/>
          <p:nvPr/>
        </p:nvSpPr>
        <p:spPr>
          <a:xfrm>
            <a:off x="6326266"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8" name="Google Shape;2201;p205">
            <a:extLst>
              <a:ext uri="{FF2B5EF4-FFF2-40B4-BE49-F238E27FC236}">
                <a16:creationId xmlns:a16="http://schemas.microsoft.com/office/drawing/2014/main" id="{636E04BF-C564-2DE4-2B92-FBF2C1D6199C}"/>
              </a:ext>
            </a:extLst>
          </p:cNvPr>
          <p:cNvSpPr/>
          <p:nvPr/>
        </p:nvSpPr>
        <p:spPr>
          <a:xfrm>
            <a:off x="6688517"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09" name="Google Shape;2202;p205">
            <a:extLst>
              <a:ext uri="{FF2B5EF4-FFF2-40B4-BE49-F238E27FC236}">
                <a16:creationId xmlns:a16="http://schemas.microsoft.com/office/drawing/2014/main" id="{6C32FF20-5FC8-28E3-21CE-5494E82DBBF9}"/>
              </a:ext>
            </a:extLst>
          </p:cNvPr>
          <p:cNvSpPr/>
          <p:nvPr/>
        </p:nvSpPr>
        <p:spPr>
          <a:xfrm>
            <a:off x="7052294"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0" name="Google Shape;2203;p205">
            <a:extLst>
              <a:ext uri="{FF2B5EF4-FFF2-40B4-BE49-F238E27FC236}">
                <a16:creationId xmlns:a16="http://schemas.microsoft.com/office/drawing/2014/main" id="{68A72450-3D2B-474E-FE85-8C84DA0ABDEF}"/>
              </a:ext>
            </a:extLst>
          </p:cNvPr>
          <p:cNvSpPr/>
          <p:nvPr/>
        </p:nvSpPr>
        <p:spPr>
          <a:xfrm>
            <a:off x="7420905"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1" name="Google Shape;2204;p205">
            <a:extLst>
              <a:ext uri="{FF2B5EF4-FFF2-40B4-BE49-F238E27FC236}">
                <a16:creationId xmlns:a16="http://schemas.microsoft.com/office/drawing/2014/main" id="{B478B16F-61D9-9EDC-2DF6-F0811D533BC7}"/>
              </a:ext>
            </a:extLst>
          </p:cNvPr>
          <p:cNvSpPr/>
          <p:nvPr/>
        </p:nvSpPr>
        <p:spPr>
          <a:xfrm>
            <a:off x="7789514"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2" name="Google Shape;2205;p205">
            <a:extLst>
              <a:ext uri="{FF2B5EF4-FFF2-40B4-BE49-F238E27FC236}">
                <a16:creationId xmlns:a16="http://schemas.microsoft.com/office/drawing/2014/main" id="{854DE689-EB68-7265-F40F-E2D2A887478D}"/>
              </a:ext>
            </a:extLst>
          </p:cNvPr>
          <p:cNvSpPr/>
          <p:nvPr/>
        </p:nvSpPr>
        <p:spPr>
          <a:xfrm>
            <a:off x="8148458"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3" name="Google Shape;2206;p205">
            <a:extLst>
              <a:ext uri="{FF2B5EF4-FFF2-40B4-BE49-F238E27FC236}">
                <a16:creationId xmlns:a16="http://schemas.microsoft.com/office/drawing/2014/main" id="{5CEC87D3-B4E0-D596-6243-7FDC3F41C674}"/>
              </a:ext>
            </a:extLst>
          </p:cNvPr>
          <p:cNvSpPr/>
          <p:nvPr/>
        </p:nvSpPr>
        <p:spPr>
          <a:xfrm>
            <a:off x="8517069"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4" name="Google Shape;2207;p205">
            <a:extLst>
              <a:ext uri="{FF2B5EF4-FFF2-40B4-BE49-F238E27FC236}">
                <a16:creationId xmlns:a16="http://schemas.microsoft.com/office/drawing/2014/main" id="{725EEF5B-DC1A-F2C2-1D48-5272AFA0F666}"/>
              </a:ext>
            </a:extLst>
          </p:cNvPr>
          <p:cNvSpPr/>
          <p:nvPr/>
        </p:nvSpPr>
        <p:spPr>
          <a:xfrm>
            <a:off x="8888097"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5" name="Google Shape;2208;p205">
            <a:extLst>
              <a:ext uri="{FF2B5EF4-FFF2-40B4-BE49-F238E27FC236}">
                <a16:creationId xmlns:a16="http://schemas.microsoft.com/office/drawing/2014/main" id="{8BA850E6-8EF9-82FA-AFBB-75A9EA47BECF}"/>
              </a:ext>
            </a:extLst>
          </p:cNvPr>
          <p:cNvSpPr/>
          <p:nvPr/>
        </p:nvSpPr>
        <p:spPr>
          <a:xfrm>
            <a:off x="9256706"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6" name="Google Shape;2209;p205">
            <a:extLst>
              <a:ext uri="{FF2B5EF4-FFF2-40B4-BE49-F238E27FC236}">
                <a16:creationId xmlns:a16="http://schemas.microsoft.com/office/drawing/2014/main" id="{32F980FE-F46D-E802-3022-047A39846D69}"/>
              </a:ext>
            </a:extLst>
          </p:cNvPr>
          <p:cNvSpPr/>
          <p:nvPr/>
        </p:nvSpPr>
        <p:spPr>
          <a:xfrm>
            <a:off x="9618958"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7" name="Google Shape;2210;p205">
            <a:extLst>
              <a:ext uri="{FF2B5EF4-FFF2-40B4-BE49-F238E27FC236}">
                <a16:creationId xmlns:a16="http://schemas.microsoft.com/office/drawing/2014/main" id="{692A1C23-6F5B-8B8E-D26E-6B0D5D53BBAC}"/>
              </a:ext>
            </a:extLst>
          </p:cNvPr>
          <p:cNvSpPr/>
          <p:nvPr/>
        </p:nvSpPr>
        <p:spPr>
          <a:xfrm>
            <a:off x="9985914"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8" name="Google Shape;2211;p205">
            <a:extLst>
              <a:ext uri="{FF2B5EF4-FFF2-40B4-BE49-F238E27FC236}">
                <a16:creationId xmlns:a16="http://schemas.microsoft.com/office/drawing/2014/main" id="{6789B323-6DC8-0490-3FD7-2E254FB94EB0}"/>
              </a:ext>
            </a:extLst>
          </p:cNvPr>
          <p:cNvSpPr/>
          <p:nvPr/>
        </p:nvSpPr>
        <p:spPr>
          <a:xfrm>
            <a:off x="10348166"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19" name="Google Shape;2212;p205">
            <a:extLst>
              <a:ext uri="{FF2B5EF4-FFF2-40B4-BE49-F238E27FC236}">
                <a16:creationId xmlns:a16="http://schemas.microsoft.com/office/drawing/2014/main" id="{29BCDBEF-7A9A-6F6F-7265-00F5587388EF}"/>
              </a:ext>
            </a:extLst>
          </p:cNvPr>
          <p:cNvSpPr/>
          <p:nvPr/>
        </p:nvSpPr>
        <p:spPr>
          <a:xfrm>
            <a:off x="10711942"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20" name="Google Shape;2213;p205">
            <a:extLst>
              <a:ext uri="{FF2B5EF4-FFF2-40B4-BE49-F238E27FC236}">
                <a16:creationId xmlns:a16="http://schemas.microsoft.com/office/drawing/2014/main" id="{82AFA963-0FB7-1DDE-CEF0-0C74EEAC82C9}"/>
              </a:ext>
            </a:extLst>
          </p:cNvPr>
          <p:cNvSpPr/>
          <p:nvPr/>
        </p:nvSpPr>
        <p:spPr>
          <a:xfrm>
            <a:off x="11080553"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21" name="Google Shape;2214;p205">
            <a:extLst>
              <a:ext uri="{FF2B5EF4-FFF2-40B4-BE49-F238E27FC236}">
                <a16:creationId xmlns:a16="http://schemas.microsoft.com/office/drawing/2014/main" id="{30E71FDF-5A43-4124-3256-1402C2BF9518}"/>
              </a:ext>
            </a:extLst>
          </p:cNvPr>
          <p:cNvSpPr/>
          <p:nvPr/>
        </p:nvSpPr>
        <p:spPr>
          <a:xfrm>
            <a:off x="11449163" y="5390790"/>
            <a:ext cx="12719" cy="61641"/>
          </a:xfrm>
          <a:custGeom>
            <a:avLst/>
            <a:gdLst/>
            <a:ahLst/>
            <a:cxnLst/>
            <a:rect l="l" t="t" r="r" b="b"/>
            <a:pathLst>
              <a:path w="12719" h="61641" extrusionOk="0">
                <a:moveTo>
                  <a:pt x="0" y="0"/>
                </a:moveTo>
                <a:lnTo>
                  <a:pt x="0" y="61642"/>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595959"/>
              </a:solidFill>
              <a:latin typeface="Arial"/>
              <a:ea typeface="Arial"/>
              <a:cs typeface="Arial"/>
              <a:sym typeface="Arial"/>
            </a:endParaRPr>
          </a:p>
        </p:txBody>
      </p:sp>
      <p:sp>
        <p:nvSpPr>
          <p:cNvPr id="522" name="Google Shape;2216;p205">
            <a:extLst>
              <a:ext uri="{FF2B5EF4-FFF2-40B4-BE49-F238E27FC236}">
                <a16:creationId xmlns:a16="http://schemas.microsoft.com/office/drawing/2014/main" id="{B4DC4660-D9F0-682E-B466-B7B52C3B8F8B}"/>
              </a:ext>
            </a:extLst>
          </p:cNvPr>
          <p:cNvSpPr/>
          <p:nvPr/>
        </p:nvSpPr>
        <p:spPr>
          <a:xfrm>
            <a:off x="1588893" y="1440676"/>
            <a:ext cx="9850475" cy="3451679"/>
          </a:xfrm>
          <a:custGeom>
            <a:avLst/>
            <a:gdLst/>
            <a:ahLst/>
            <a:cxnLst/>
            <a:rect l="l" t="t" r="r" b="b"/>
            <a:pathLst>
              <a:path w="9850474" h="3451678" extrusionOk="0">
                <a:moveTo>
                  <a:pt x="0" y="0"/>
                </a:moveTo>
                <a:lnTo>
                  <a:pt x="161283" y="0"/>
                </a:lnTo>
                <a:lnTo>
                  <a:pt x="161283" y="14108"/>
                </a:lnTo>
                <a:lnTo>
                  <a:pt x="232639" y="14108"/>
                </a:lnTo>
                <a:lnTo>
                  <a:pt x="232639" y="39273"/>
                </a:lnTo>
                <a:lnTo>
                  <a:pt x="284280" y="39273"/>
                </a:lnTo>
                <a:lnTo>
                  <a:pt x="284280" y="76258"/>
                </a:lnTo>
                <a:lnTo>
                  <a:pt x="313535" y="76258"/>
                </a:lnTo>
                <a:lnTo>
                  <a:pt x="313535" y="87188"/>
                </a:lnTo>
                <a:lnTo>
                  <a:pt x="374716" y="87188"/>
                </a:lnTo>
                <a:lnTo>
                  <a:pt x="374716" y="109176"/>
                </a:lnTo>
                <a:lnTo>
                  <a:pt x="431826" y="109176"/>
                </a:lnTo>
                <a:lnTo>
                  <a:pt x="431826" y="159379"/>
                </a:lnTo>
                <a:lnTo>
                  <a:pt x="448743" y="159379"/>
                </a:lnTo>
                <a:lnTo>
                  <a:pt x="448743" y="200049"/>
                </a:lnTo>
                <a:lnTo>
                  <a:pt x="479906" y="200049"/>
                </a:lnTo>
                <a:lnTo>
                  <a:pt x="479906" y="302362"/>
                </a:lnTo>
                <a:lnTo>
                  <a:pt x="479906" y="343414"/>
                </a:lnTo>
                <a:lnTo>
                  <a:pt x="497205" y="343414"/>
                </a:lnTo>
                <a:lnTo>
                  <a:pt x="497205" y="414207"/>
                </a:lnTo>
                <a:lnTo>
                  <a:pt x="507762" y="414207"/>
                </a:lnTo>
                <a:lnTo>
                  <a:pt x="507762" y="529737"/>
                </a:lnTo>
                <a:lnTo>
                  <a:pt x="507762" y="559478"/>
                </a:lnTo>
                <a:lnTo>
                  <a:pt x="544775" y="559478"/>
                </a:lnTo>
                <a:lnTo>
                  <a:pt x="544775" y="584134"/>
                </a:lnTo>
                <a:lnTo>
                  <a:pt x="564872" y="584134"/>
                </a:lnTo>
                <a:lnTo>
                  <a:pt x="564872" y="676787"/>
                </a:lnTo>
                <a:lnTo>
                  <a:pt x="757318" y="676787"/>
                </a:lnTo>
                <a:lnTo>
                  <a:pt x="757318" y="711993"/>
                </a:lnTo>
                <a:lnTo>
                  <a:pt x="893925" y="711993"/>
                </a:lnTo>
                <a:lnTo>
                  <a:pt x="893925" y="724703"/>
                </a:lnTo>
                <a:lnTo>
                  <a:pt x="961211" y="724703"/>
                </a:lnTo>
                <a:lnTo>
                  <a:pt x="961211" y="775922"/>
                </a:lnTo>
                <a:lnTo>
                  <a:pt x="989448" y="775922"/>
                </a:lnTo>
                <a:lnTo>
                  <a:pt x="989448" y="815704"/>
                </a:lnTo>
                <a:lnTo>
                  <a:pt x="1016032" y="815704"/>
                </a:lnTo>
                <a:lnTo>
                  <a:pt x="1016032" y="901493"/>
                </a:lnTo>
                <a:lnTo>
                  <a:pt x="1036638" y="901493"/>
                </a:lnTo>
                <a:lnTo>
                  <a:pt x="1036638" y="953984"/>
                </a:lnTo>
                <a:lnTo>
                  <a:pt x="1063603" y="953984"/>
                </a:lnTo>
                <a:lnTo>
                  <a:pt x="1063603" y="1013846"/>
                </a:lnTo>
                <a:lnTo>
                  <a:pt x="1134323" y="1013846"/>
                </a:lnTo>
                <a:lnTo>
                  <a:pt x="1134323" y="1043079"/>
                </a:lnTo>
                <a:lnTo>
                  <a:pt x="1214838" y="1043079"/>
                </a:lnTo>
                <a:lnTo>
                  <a:pt x="1214838" y="1060491"/>
                </a:lnTo>
                <a:lnTo>
                  <a:pt x="1261009" y="1060491"/>
                </a:lnTo>
                <a:lnTo>
                  <a:pt x="1261009" y="1081462"/>
                </a:lnTo>
                <a:lnTo>
                  <a:pt x="1296115" y="1081462"/>
                </a:lnTo>
                <a:lnTo>
                  <a:pt x="1296115" y="1093790"/>
                </a:lnTo>
                <a:lnTo>
                  <a:pt x="1419112" y="1093790"/>
                </a:lnTo>
                <a:lnTo>
                  <a:pt x="1419112" y="1107516"/>
                </a:lnTo>
                <a:lnTo>
                  <a:pt x="1457525" y="1107516"/>
                </a:lnTo>
                <a:lnTo>
                  <a:pt x="1457525" y="1119845"/>
                </a:lnTo>
                <a:lnTo>
                  <a:pt x="1477241" y="1119845"/>
                </a:lnTo>
                <a:lnTo>
                  <a:pt x="1477241" y="1149458"/>
                </a:lnTo>
                <a:lnTo>
                  <a:pt x="1483982" y="1149458"/>
                </a:lnTo>
                <a:lnTo>
                  <a:pt x="1483982" y="1203347"/>
                </a:lnTo>
                <a:lnTo>
                  <a:pt x="1509166" y="1203347"/>
                </a:lnTo>
                <a:lnTo>
                  <a:pt x="1509166" y="1234486"/>
                </a:lnTo>
                <a:lnTo>
                  <a:pt x="1522395" y="1234486"/>
                </a:lnTo>
                <a:lnTo>
                  <a:pt x="1522395" y="1361455"/>
                </a:lnTo>
                <a:lnTo>
                  <a:pt x="1546689" y="1361455"/>
                </a:lnTo>
                <a:lnTo>
                  <a:pt x="1546689" y="1371495"/>
                </a:lnTo>
                <a:lnTo>
                  <a:pt x="1581795" y="1371495"/>
                </a:lnTo>
                <a:lnTo>
                  <a:pt x="1581795" y="1401109"/>
                </a:lnTo>
                <a:lnTo>
                  <a:pt x="1655440" y="1401109"/>
                </a:lnTo>
                <a:lnTo>
                  <a:pt x="1655440" y="1413056"/>
                </a:lnTo>
                <a:lnTo>
                  <a:pt x="1787087" y="1413056"/>
                </a:lnTo>
                <a:lnTo>
                  <a:pt x="1787087" y="1422207"/>
                </a:lnTo>
                <a:lnTo>
                  <a:pt x="1849667" y="1422207"/>
                </a:lnTo>
                <a:lnTo>
                  <a:pt x="1849667" y="1437204"/>
                </a:lnTo>
                <a:lnTo>
                  <a:pt x="1894058" y="1437204"/>
                </a:lnTo>
                <a:lnTo>
                  <a:pt x="1894058" y="1448134"/>
                </a:lnTo>
                <a:lnTo>
                  <a:pt x="1942010" y="1448134"/>
                </a:lnTo>
                <a:lnTo>
                  <a:pt x="1942010" y="1498464"/>
                </a:lnTo>
                <a:lnTo>
                  <a:pt x="1981822" y="1498464"/>
                </a:lnTo>
                <a:lnTo>
                  <a:pt x="1981822" y="1513081"/>
                </a:lnTo>
                <a:lnTo>
                  <a:pt x="2007388" y="1513081"/>
                </a:lnTo>
                <a:lnTo>
                  <a:pt x="2007388" y="1612597"/>
                </a:lnTo>
                <a:lnTo>
                  <a:pt x="2027485" y="1612597"/>
                </a:lnTo>
                <a:lnTo>
                  <a:pt x="2027485" y="1677924"/>
                </a:lnTo>
                <a:lnTo>
                  <a:pt x="2059538" y="1677924"/>
                </a:lnTo>
                <a:lnTo>
                  <a:pt x="2059538" y="1714909"/>
                </a:lnTo>
                <a:lnTo>
                  <a:pt x="2079126" y="1714909"/>
                </a:lnTo>
                <a:lnTo>
                  <a:pt x="2079126" y="1742743"/>
                </a:lnTo>
                <a:lnTo>
                  <a:pt x="2091464" y="1742743"/>
                </a:lnTo>
                <a:lnTo>
                  <a:pt x="2091464" y="1765112"/>
                </a:lnTo>
                <a:lnTo>
                  <a:pt x="2123009" y="1765112"/>
                </a:lnTo>
                <a:lnTo>
                  <a:pt x="2123009" y="1782525"/>
                </a:lnTo>
                <a:lnTo>
                  <a:pt x="2179610" y="1782525"/>
                </a:lnTo>
                <a:lnTo>
                  <a:pt x="2179610" y="1792057"/>
                </a:lnTo>
                <a:lnTo>
                  <a:pt x="2224510" y="1792057"/>
                </a:lnTo>
                <a:lnTo>
                  <a:pt x="2224510" y="1805783"/>
                </a:lnTo>
                <a:lnTo>
                  <a:pt x="2294849" y="1805783"/>
                </a:lnTo>
                <a:lnTo>
                  <a:pt x="2294849" y="1818111"/>
                </a:lnTo>
                <a:lnTo>
                  <a:pt x="2326393" y="1818111"/>
                </a:lnTo>
                <a:lnTo>
                  <a:pt x="2326393" y="1832219"/>
                </a:lnTo>
                <a:lnTo>
                  <a:pt x="2373455" y="1832219"/>
                </a:lnTo>
                <a:lnTo>
                  <a:pt x="2373455" y="1842260"/>
                </a:lnTo>
                <a:lnTo>
                  <a:pt x="2410087" y="1842260"/>
                </a:lnTo>
                <a:lnTo>
                  <a:pt x="2410087" y="1856494"/>
                </a:lnTo>
                <a:lnTo>
                  <a:pt x="2447991" y="1856494"/>
                </a:lnTo>
                <a:lnTo>
                  <a:pt x="2447991" y="1901232"/>
                </a:lnTo>
                <a:lnTo>
                  <a:pt x="2468979" y="1901232"/>
                </a:lnTo>
                <a:lnTo>
                  <a:pt x="2468979" y="1969483"/>
                </a:lnTo>
                <a:lnTo>
                  <a:pt x="2502304" y="1969483"/>
                </a:lnTo>
                <a:lnTo>
                  <a:pt x="2502304" y="2018669"/>
                </a:lnTo>
                <a:lnTo>
                  <a:pt x="2535247" y="2018669"/>
                </a:lnTo>
                <a:lnTo>
                  <a:pt x="2552673" y="2018669"/>
                </a:lnTo>
                <a:lnTo>
                  <a:pt x="2552673" y="2046884"/>
                </a:lnTo>
                <a:lnTo>
                  <a:pt x="2590068" y="2046884"/>
                </a:lnTo>
                <a:lnTo>
                  <a:pt x="2590068" y="2091241"/>
                </a:lnTo>
                <a:lnTo>
                  <a:pt x="2626700" y="2091241"/>
                </a:lnTo>
                <a:lnTo>
                  <a:pt x="2626700" y="2110433"/>
                </a:lnTo>
                <a:lnTo>
                  <a:pt x="2800830" y="2110433"/>
                </a:lnTo>
                <a:lnTo>
                  <a:pt x="2800830" y="2132293"/>
                </a:lnTo>
                <a:lnTo>
                  <a:pt x="2887195" y="2132293"/>
                </a:lnTo>
                <a:lnTo>
                  <a:pt x="2994166" y="2132293"/>
                </a:lnTo>
                <a:lnTo>
                  <a:pt x="2994166" y="2186182"/>
                </a:lnTo>
                <a:lnTo>
                  <a:pt x="3121234" y="2186182"/>
                </a:lnTo>
                <a:lnTo>
                  <a:pt x="3137260" y="2186182"/>
                </a:lnTo>
                <a:lnTo>
                  <a:pt x="3137260" y="2196223"/>
                </a:lnTo>
                <a:lnTo>
                  <a:pt x="3186993" y="2196223"/>
                </a:lnTo>
                <a:lnTo>
                  <a:pt x="3186993" y="2219990"/>
                </a:lnTo>
                <a:lnTo>
                  <a:pt x="3427900" y="2219990"/>
                </a:lnTo>
                <a:lnTo>
                  <a:pt x="3427900" y="2237402"/>
                </a:lnTo>
                <a:lnTo>
                  <a:pt x="3475853" y="2237402"/>
                </a:lnTo>
                <a:lnTo>
                  <a:pt x="3475853" y="2327386"/>
                </a:lnTo>
                <a:lnTo>
                  <a:pt x="3521134" y="2327386"/>
                </a:lnTo>
                <a:lnTo>
                  <a:pt x="3521134" y="2362973"/>
                </a:lnTo>
                <a:lnTo>
                  <a:pt x="3547718" y="2362973"/>
                </a:lnTo>
                <a:lnTo>
                  <a:pt x="3570486" y="2362973"/>
                </a:lnTo>
                <a:lnTo>
                  <a:pt x="3570486" y="2415972"/>
                </a:lnTo>
                <a:lnTo>
                  <a:pt x="3627596" y="2415972"/>
                </a:lnTo>
                <a:lnTo>
                  <a:pt x="3682544" y="2415972"/>
                </a:lnTo>
                <a:lnTo>
                  <a:pt x="3682544" y="2444696"/>
                </a:lnTo>
                <a:lnTo>
                  <a:pt x="3707602" y="2444696"/>
                </a:lnTo>
                <a:lnTo>
                  <a:pt x="3707602" y="2458803"/>
                </a:lnTo>
                <a:lnTo>
                  <a:pt x="3993281" y="2458803"/>
                </a:lnTo>
                <a:lnTo>
                  <a:pt x="3993281" y="2479901"/>
                </a:lnTo>
                <a:lnTo>
                  <a:pt x="4028895" y="2479901"/>
                </a:lnTo>
                <a:lnTo>
                  <a:pt x="4028895" y="2516886"/>
                </a:lnTo>
                <a:lnTo>
                  <a:pt x="4127217" y="2516886"/>
                </a:lnTo>
                <a:lnTo>
                  <a:pt x="4127217" y="2548788"/>
                </a:lnTo>
                <a:lnTo>
                  <a:pt x="4533478" y="2548788"/>
                </a:lnTo>
                <a:lnTo>
                  <a:pt x="4533478" y="2568869"/>
                </a:lnTo>
                <a:lnTo>
                  <a:pt x="4583847" y="2568869"/>
                </a:lnTo>
                <a:lnTo>
                  <a:pt x="4583847" y="2579037"/>
                </a:lnTo>
                <a:lnTo>
                  <a:pt x="4604325" y="2579037"/>
                </a:lnTo>
                <a:lnTo>
                  <a:pt x="4604325" y="2622376"/>
                </a:lnTo>
                <a:lnTo>
                  <a:pt x="4698958" y="2622376"/>
                </a:lnTo>
                <a:lnTo>
                  <a:pt x="4698958" y="2629621"/>
                </a:lnTo>
                <a:lnTo>
                  <a:pt x="4723634" y="2629621"/>
                </a:lnTo>
                <a:lnTo>
                  <a:pt x="4723634" y="2637882"/>
                </a:lnTo>
                <a:lnTo>
                  <a:pt x="4805039" y="2637882"/>
                </a:lnTo>
                <a:lnTo>
                  <a:pt x="4815087" y="2637882"/>
                </a:lnTo>
                <a:lnTo>
                  <a:pt x="4815087" y="2655294"/>
                </a:lnTo>
                <a:lnTo>
                  <a:pt x="4842942" y="2655294"/>
                </a:lnTo>
                <a:lnTo>
                  <a:pt x="4842942" y="2665716"/>
                </a:lnTo>
                <a:lnTo>
                  <a:pt x="4928417" y="2665716"/>
                </a:lnTo>
                <a:lnTo>
                  <a:pt x="4928417" y="2682239"/>
                </a:lnTo>
                <a:lnTo>
                  <a:pt x="4948514" y="2682239"/>
                </a:lnTo>
                <a:lnTo>
                  <a:pt x="4948514" y="2693550"/>
                </a:lnTo>
                <a:lnTo>
                  <a:pt x="5141469" y="2693550"/>
                </a:lnTo>
                <a:lnTo>
                  <a:pt x="5169706" y="2693550"/>
                </a:lnTo>
                <a:lnTo>
                  <a:pt x="5169706" y="2703718"/>
                </a:lnTo>
                <a:lnTo>
                  <a:pt x="5294102" y="2703718"/>
                </a:lnTo>
                <a:lnTo>
                  <a:pt x="5294102" y="2716936"/>
                </a:lnTo>
                <a:lnTo>
                  <a:pt x="5311019" y="2716936"/>
                </a:lnTo>
                <a:lnTo>
                  <a:pt x="5311019" y="2732442"/>
                </a:lnTo>
                <a:lnTo>
                  <a:pt x="5328318" y="2732442"/>
                </a:lnTo>
                <a:lnTo>
                  <a:pt x="5328318" y="2746549"/>
                </a:lnTo>
                <a:lnTo>
                  <a:pt x="5361770" y="2746549"/>
                </a:lnTo>
                <a:lnTo>
                  <a:pt x="5361770" y="2763072"/>
                </a:lnTo>
                <a:lnTo>
                  <a:pt x="5607638" y="2763072"/>
                </a:lnTo>
                <a:lnTo>
                  <a:pt x="5607638" y="2782263"/>
                </a:lnTo>
                <a:lnTo>
                  <a:pt x="5657498" y="2782263"/>
                </a:lnTo>
                <a:lnTo>
                  <a:pt x="5657498" y="2795481"/>
                </a:lnTo>
                <a:lnTo>
                  <a:pt x="5879580" y="2795481"/>
                </a:lnTo>
                <a:lnTo>
                  <a:pt x="5879580" y="2809208"/>
                </a:lnTo>
                <a:lnTo>
                  <a:pt x="5959586" y="2809208"/>
                </a:lnTo>
                <a:lnTo>
                  <a:pt x="5959586" y="2819630"/>
                </a:lnTo>
                <a:lnTo>
                  <a:pt x="5981972" y="2819630"/>
                </a:lnTo>
                <a:lnTo>
                  <a:pt x="5981972" y="2850768"/>
                </a:lnTo>
                <a:lnTo>
                  <a:pt x="6048240" y="2850768"/>
                </a:lnTo>
                <a:lnTo>
                  <a:pt x="6066557" y="2850768"/>
                </a:lnTo>
                <a:lnTo>
                  <a:pt x="6066557" y="2884576"/>
                </a:lnTo>
                <a:lnTo>
                  <a:pt x="6085763" y="2884576"/>
                </a:lnTo>
                <a:lnTo>
                  <a:pt x="6085763" y="2900463"/>
                </a:lnTo>
                <a:lnTo>
                  <a:pt x="6132316" y="2900463"/>
                </a:lnTo>
                <a:lnTo>
                  <a:pt x="6132316" y="2943421"/>
                </a:lnTo>
                <a:lnTo>
                  <a:pt x="6290038" y="2943421"/>
                </a:lnTo>
                <a:lnTo>
                  <a:pt x="6290038" y="2968968"/>
                </a:lnTo>
                <a:lnTo>
                  <a:pt x="6430842" y="2968968"/>
                </a:lnTo>
                <a:lnTo>
                  <a:pt x="6430842" y="2985490"/>
                </a:lnTo>
                <a:lnTo>
                  <a:pt x="6732039" y="2985490"/>
                </a:lnTo>
                <a:lnTo>
                  <a:pt x="6768544" y="2985490"/>
                </a:lnTo>
                <a:lnTo>
                  <a:pt x="6768544" y="3011418"/>
                </a:lnTo>
                <a:lnTo>
                  <a:pt x="6786352" y="3011418"/>
                </a:lnTo>
                <a:lnTo>
                  <a:pt x="6786352" y="3062129"/>
                </a:lnTo>
                <a:lnTo>
                  <a:pt x="6825273" y="3062129"/>
                </a:lnTo>
                <a:lnTo>
                  <a:pt x="6825273" y="3098224"/>
                </a:lnTo>
                <a:lnTo>
                  <a:pt x="6840792" y="3098224"/>
                </a:lnTo>
                <a:lnTo>
                  <a:pt x="6840792" y="3114239"/>
                </a:lnTo>
                <a:lnTo>
                  <a:pt x="6962771" y="3114239"/>
                </a:lnTo>
                <a:lnTo>
                  <a:pt x="6962771" y="3137497"/>
                </a:lnTo>
                <a:lnTo>
                  <a:pt x="7055115" y="3137497"/>
                </a:lnTo>
                <a:lnTo>
                  <a:pt x="7055115" y="3170923"/>
                </a:lnTo>
                <a:lnTo>
                  <a:pt x="7241582" y="3170923"/>
                </a:lnTo>
                <a:lnTo>
                  <a:pt x="7241582" y="3178168"/>
                </a:lnTo>
                <a:lnTo>
                  <a:pt x="7271346" y="3178168"/>
                </a:lnTo>
                <a:lnTo>
                  <a:pt x="7271346" y="3202443"/>
                </a:lnTo>
                <a:lnTo>
                  <a:pt x="7512253" y="3202443"/>
                </a:lnTo>
                <a:lnTo>
                  <a:pt x="7534130" y="3202443"/>
                </a:lnTo>
                <a:lnTo>
                  <a:pt x="7549266" y="3202443"/>
                </a:lnTo>
                <a:lnTo>
                  <a:pt x="7549266" y="3219728"/>
                </a:lnTo>
                <a:lnTo>
                  <a:pt x="8113248" y="3219728"/>
                </a:lnTo>
                <a:lnTo>
                  <a:pt x="8254943" y="3219728"/>
                </a:lnTo>
                <a:lnTo>
                  <a:pt x="8285597" y="3219728"/>
                </a:lnTo>
                <a:lnTo>
                  <a:pt x="8285597" y="3230278"/>
                </a:lnTo>
                <a:lnTo>
                  <a:pt x="8302514" y="3230278"/>
                </a:lnTo>
                <a:lnTo>
                  <a:pt x="8302514" y="3255824"/>
                </a:lnTo>
                <a:lnTo>
                  <a:pt x="8312054" y="3255824"/>
                </a:lnTo>
                <a:lnTo>
                  <a:pt x="8312054" y="3317084"/>
                </a:lnTo>
                <a:lnTo>
                  <a:pt x="8453239" y="3317084"/>
                </a:lnTo>
                <a:lnTo>
                  <a:pt x="8453239" y="3364999"/>
                </a:lnTo>
                <a:lnTo>
                  <a:pt x="8614650" y="3364999"/>
                </a:lnTo>
                <a:lnTo>
                  <a:pt x="8614650" y="3410627"/>
                </a:lnTo>
                <a:lnTo>
                  <a:pt x="8941413" y="3410627"/>
                </a:lnTo>
                <a:lnTo>
                  <a:pt x="8967997" y="3410627"/>
                </a:lnTo>
                <a:lnTo>
                  <a:pt x="8967997" y="3451679"/>
                </a:lnTo>
                <a:lnTo>
                  <a:pt x="9850475" y="3451679"/>
                </a:lnTo>
              </a:path>
            </a:pathLst>
          </a:custGeom>
          <a:noFill/>
          <a:ln w="2857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3" name="Google Shape;2217;p205">
            <a:extLst>
              <a:ext uri="{FF2B5EF4-FFF2-40B4-BE49-F238E27FC236}">
                <a16:creationId xmlns:a16="http://schemas.microsoft.com/office/drawing/2014/main" id="{E76C3195-C43B-6343-0FD2-77F76159032A}"/>
              </a:ext>
            </a:extLst>
          </p:cNvPr>
          <p:cNvSpPr/>
          <p:nvPr/>
        </p:nvSpPr>
        <p:spPr>
          <a:xfrm>
            <a:off x="11423598" y="48440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4" name="Google Shape;2218;p205">
            <a:extLst>
              <a:ext uri="{FF2B5EF4-FFF2-40B4-BE49-F238E27FC236}">
                <a16:creationId xmlns:a16="http://schemas.microsoft.com/office/drawing/2014/main" id="{7F8C92A1-5B21-F7E3-46F6-BC74B029E2FE}"/>
              </a:ext>
            </a:extLst>
          </p:cNvPr>
          <p:cNvSpPr/>
          <p:nvPr/>
        </p:nvSpPr>
        <p:spPr>
          <a:xfrm>
            <a:off x="11375135" y="4892483"/>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5" name="Google Shape;2219;p205">
            <a:extLst>
              <a:ext uri="{FF2B5EF4-FFF2-40B4-BE49-F238E27FC236}">
                <a16:creationId xmlns:a16="http://schemas.microsoft.com/office/drawing/2014/main" id="{D13FA091-BA17-9B27-34AC-1462738F578C}"/>
              </a:ext>
            </a:extLst>
          </p:cNvPr>
          <p:cNvSpPr/>
          <p:nvPr/>
        </p:nvSpPr>
        <p:spPr>
          <a:xfrm>
            <a:off x="11365342" y="48440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6" name="Google Shape;2220;p205">
            <a:extLst>
              <a:ext uri="{FF2B5EF4-FFF2-40B4-BE49-F238E27FC236}">
                <a16:creationId xmlns:a16="http://schemas.microsoft.com/office/drawing/2014/main" id="{1D8C408B-9C15-BCF4-8F35-72E7692D6681}"/>
              </a:ext>
            </a:extLst>
          </p:cNvPr>
          <p:cNvSpPr/>
          <p:nvPr/>
        </p:nvSpPr>
        <p:spPr>
          <a:xfrm>
            <a:off x="11316879" y="4892483"/>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7" name="Google Shape;2221;p205">
            <a:extLst>
              <a:ext uri="{FF2B5EF4-FFF2-40B4-BE49-F238E27FC236}">
                <a16:creationId xmlns:a16="http://schemas.microsoft.com/office/drawing/2014/main" id="{2569F6E3-79DA-8F7B-3B9C-95232842CB2B}"/>
              </a:ext>
            </a:extLst>
          </p:cNvPr>
          <p:cNvSpPr/>
          <p:nvPr/>
        </p:nvSpPr>
        <p:spPr>
          <a:xfrm>
            <a:off x="10742214" y="484749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8" name="Google Shape;2222;p205">
            <a:extLst>
              <a:ext uri="{FF2B5EF4-FFF2-40B4-BE49-F238E27FC236}">
                <a16:creationId xmlns:a16="http://schemas.microsoft.com/office/drawing/2014/main" id="{1519F8BF-1D07-9565-B3D0-FF7643CE543D}"/>
              </a:ext>
            </a:extLst>
          </p:cNvPr>
          <p:cNvSpPr/>
          <p:nvPr/>
        </p:nvSpPr>
        <p:spPr>
          <a:xfrm>
            <a:off x="10693752" y="4895788"/>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29" name="Google Shape;2223;p205">
            <a:extLst>
              <a:ext uri="{FF2B5EF4-FFF2-40B4-BE49-F238E27FC236}">
                <a16:creationId xmlns:a16="http://schemas.microsoft.com/office/drawing/2014/main" id="{5E7AC213-E81B-1E82-C42A-704C94BF3961}"/>
              </a:ext>
            </a:extLst>
          </p:cNvPr>
          <p:cNvSpPr/>
          <p:nvPr/>
        </p:nvSpPr>
        <p:spPr>
          <a:xfrm>
            <a:off x="10708762" y="484749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0" name="Google Shape;2224;p205">
            <a:extLst>
              <a:ext uri="{FF2B5EF4-FFF2-40B4-BE49-F238E27FC236}">
                <a16:creationId xmlns:a16="http://schemas.microsoft.com/office/drawing/2014/main" id="{C21878FA-2003-5C5A-ABD5-A4DC88C76952}"/>
              </a:ext>
            </a:extLst>
          </p:cNvPr>
          <p:cNvSpPr/>
          <p:nvPr/>
        </p:nvSpPr>
        <p:spPr>
          <a:xfrm>
            <a:off x="10660300" y="4895788"/>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1" name="Google Shape;2225;p205">
            <a:extLst>
              <a:ext uri="{FF2B5EF4-FFF2-40B4-BE49-F238E27FC236}">
                <a16:creationId xmlns:a16="http://schemas.microsoft.com/office/drawing/2014/main" id="{3E545104-A24E-2B42-8B18-B34EEDEBCF46}"/>
              </a:ext>
            </a:extLst>
          </p:cNvPr>
          <p:cNvSpPr/>
          <p:nvPr/>
        </p:nvSpPr>
        <p:spPr>
          <a:xfrm>
            <a:off x="10672639" y="48440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2" name="Google Shape;2226;p205">
            <a:extLst>
              <a:ext uri="{FF2B5EF4-FFF2-40B4-BE49-F238E27FC236}">
                <a16:creationId xmlns:a16="http://schemas.microsoft.com/office/drawing/2014/main" id="{8307B8E3-BA9F-B0B6-9C40-EFF16A3ABFF0}"/>
              </a:ext>
            </a:extLst>
          </p:cNvPr>
          <p:cNvSpPr/>
          <p:nvPr/>
        </p:nvSpPr>
        <p:spPr>
          <a:xfrm>
            <a:off x="10624177" y="489248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3" name="Google Shape;2227;p205">
            <a:extLst>
              <a:ext uri="{FF2B5EF4-FFF2-40B4-BE49-F238E27FC236}">
                <a16:creationId xmlns:a16="http://schemas.microsoft.com/office/drawing/2014/main" id="{4B545D79-7E77-9DEE-5580-56112DAAA03B}"/>
              </a:ext>
            </a:extLst>
          </p:cNvPr>
          <p:cNvSpPr/>
          <p:nvPr/>
        </p:nvSpPr>
        <p:spPr>
          <a:xfrm>
            <a:off x="10611967" y="48440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4" name="Google Shape;2228;p205">
            <a:extLst>
              <a:ext uri="{FF2B5EF4-FFF2-40B4-BE49-F238E27FC236}">
                <a16:creationId xmlns:a16="http://schemas.microsoft.com/office/drawing/2014/main" id="{80CC93E2-6344-BA36-F87A-DA32907C4E7B}"/>
              </a:ext>
            </a:extLst>
          </p:cNvPr>
          <p:cNvSpPr/>
          <p:nvPr/>
        </p:nvSpPr>
        <p:spPr>
          <a:xfrm>
            <a:off x="10563505" y="4892483"/>
            <a:ext cx="96795" cy="12709"/>
          </a:xfrm>
          <a:custGeom>
            <a:avLst/>
            <a:gdLst/>
            <a:ahLst/>
            <a:cxnLst/>
            <a:rect l="l" t="t" r="r" b="b"/>
            <a:pathLst>
              <a:path w="96795" h="12709" extrusionOk="0">
                <a:moveTo>
                  <a:pt x="96796"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5" name="Google Shape;2229;p205">
            <a:extLst>
              <a:ext uri="{FF2B5EF4-FFF2-40B4-BE49-F238E27FC236}">
                <a16:creationId xmlns:a16="http://schemas.microsoft.com/office/drawing/2014/main" id="{A5345330-6F1F-D0FC-C8A3-C43B72AA4208}"/>
              </a:ext>
            </a:extLst>
          </p:cNvPr>
          <p:cNvSpPr/>
          <p:nvPr/>
        </p:nvSpPr>
        <p:spPr>
          <a:xfrm>
            <a:off x="10590726" y="48440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6" name="Google Shape;2230;p205">
            <a:extLst>
              <a:ext uri="{FF2B5EF4-FFF2-40B4-BE49-F238E27FC236}">
                <a16:creationId xmlns:a16="http://schemas.microsoft.com/office/drawing/2014/main" id="{C5A47615-C26B-49DD-5C1E-CE39AF8BAF24}"/>
              </a:ext>
            </a:extLst>
          </p:cNvPr>
          <p:cNvSpPr/>
          <p:nvPr/>
        </p:nvSpPr>
        <p:spPr>
          <a:xfrm>
            <a:off x="10542263" y="489248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7" name="Google Shape;2231;p205">
            <a:extLst>
              <a:ext uri="{FF2B5EF4-FFF2-40B4-BE49-F238E27FC236}">
                <a16:creationId xmlns:a16="http://schemas.microsoft.com/office/drawing/2014/main" id="{AFA1334B-1351-EA38-4D9A-C52933BB8113}"/>
              </a:ext>
            </a:extLst>
          </p:cNvPr>
          <p:cNvSpPr/>
          <p:nvPr/>
        </p:nvSpPr>
        <p:spPr>
          <a:xfrm>
            <a:off x="9997617" y="4704382"/>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8" name="Google Shape;2232;p205">
            <a:extLst>
              <a:ext uri="{FF2B5EF4-FFF2-40B4-BE49-F238E27FC236}">
                <a16:creationId xmlns:a16="http://schemas.microsoft.com/office/drawing/2014/main" id="{20F4063B-1F17-3A3D-C497-D1DE2F24D0A6}"/>
              </a:ext>
            </a:extLst>
          </p:cNvPr>
          <p:cNvSpPr/>
          <p:nvPr/>
        </p:nvSpPr>
        <p:spPr>
          <a:xfrm>
            <a:off x="9949153" y="4752805"/>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39" name="Google Shape;2233;p205">
            <a:extLst>
              <a:ext uri="{FF2B5EF4-FFF2-40B4-BE49-F238E27FC236}">
                <a16:creationId xmlns:a16="http://schemas.microsoft.com/office/drawing/2014/main" id="{E6082FEF-2F38-99CD-4D6A-24D58762CB73}"/>
              </a:ext>
            </a:extLst>
          </p:cNvPr>
          <p:cNvSpPr/>
          <p:nvPr/>
        </p:nvSpPr>
        <p:spPr>
          <a:xfrm>
            <a:off x="9953098" y="4704382"/>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0" name="Google Shape;2234;p205">
            <a:extLst>
              <a:ext uri="{FF2B5EF4-FFF2-40B4-BE49-F238E27FC236}">
                <a16:creationId xmlns:a16="http://schemas.microsoft.com/office/drawing/2014/main" id="{E2CE2494-2C19-8425-127F-F530B311BFCF}"/>
              </a:ext>
            </a:extLst>
          </p:cNvPr>
          <p:cNvSpPr/>
          <p:nvPr/>
        </p:nvSpPr>
        <p:spPr>
          <a:xfrm>
            <a:off x="9904636" y="4752805"/>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1" name="Google Shape;2235;p205">
            <a:extLst>
              <a:ext uri="{FF2B5EF4-FFF2-40B4-BE49-F238E27FC236}">
                <a16:creationId xmlns:a16="http://schemas.microsoft.com/office/drawing/2014/main" id="{8ABB62D2-91C6-449F-E523-BBD36C2F072C}"/>
              </a:ext>
            </a:extLst>
          </p:cNvPr>
          <p:cNvSpPr/>
          <p:nvPr/>
        </p:nvSpPr>
        <p:spPr>
          <a:xfrm>
            <a:off x="9891282" y="4643756"/>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2" name="Google Shape;2236;p205">
            <a:extLst>
              <a:ext uri="{FF2B5EF4-FFF2-40B4-BE49-F238E27FC236}">
                <a16:creationId xmlns:a16="http://schemas.microsoft.com/office/drawing/2014/main" id="{9FA5F511-6D6C-E0CF-B719-0753F9904A26}"/>
              </a:ext>
            </a:extLst>
          </p:cNvPr>
          <p:cNvSpPr/>
          <p:nvPr/>
        </p:nvSpPr>
        <p:spPr>
          <a:xfrm>
            <a:off x="9842819" y="4692180"/>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3" name="Google Shape;2237;p205">
            <a:extLst>
              <a:ext uri="{FF2B5EF4-FFF2-40B4-BE49-F238E27FC236}">
                <a16:creationId xmlns:a16="http://schemas.microsoft.com/office/drawing/2014/main" id="{EFAB2438-0022-D1D5-23EE-1F53F5804795}"/>
              </a:ext>
            </a:extLst>
          </p:cNvPr>
          <p:cNvSpPr/>
          <p:nvPr/>
        </p:nvSpPr>
        <p:spPr>
          <a:xfrm>
            <a:off x="9879579" y="46076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4" name="Google Shape;2238;p205">
            <a:extLst>
              <a:ext uri="{FF2B5EF4-FFF2-40B4-BE49-F238E27FC236}">
                <a16:creationId xmlns:a16="http://schemas.microsoft.com/office/drawing/2014/main" id="{08FD9A33-0AC7-B7E6-E1BC-615409AEF3B2}"/>
              </a:ext>
            </a:extLst>
          </p:cNvPr>
          <p:cNvSpPr/>
          <p:nvPr/>
        </p:nvSpPr>
        <p:spPr>
          <a:xfrm>
            <a:off x="9831117" y="4655957"/>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5" name="Google Shape;2239;p205">
            <a:extLst>
              <a:ext uri="{FF2B5EF4-FFF2-40B4-BE49-F238E27FC236}">
                <a16:creationId xmlns:a16="http://schemas.microsoft.com/office/drawing/2014/main" id="{3DC792B4-6A2B-A7EA-9377-F0AE05110D0A}"/>
              </a:ext>
            </a:extLst>
          </p:cNvPr>
          <p:cNvSpPr/>
          <p:nvPr/>
        </p:nvSpPr>
        <p:spPr>
          <a:xfrm>
            <a:off x="9646305" y="4607660"/>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6" name="Google Shape;2240;p205">
            <a:extLst>
              <a:ext uri="{FF2B5EF4-FFF2-40B4-BE49-F238E27FC236}">
                <a16:creationId xmlns:a16="http://schemas.microsoft.com/office/drawing/2014/main" id="{28C6A46C-4515-3640-9705-0C9DE0DA6148}"/>
              </a:ext>
            </a:extLst>
          </p:cNvPr>
          <p:cNvSpPr/>
          <p:nvPr/>
        </p:nvSpPr>
        <p:spPr>
          <a:xfrm>
            <a:off x="9597841" y="4655957"/>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7" name="Google Shape;2241;p205">
            <a:extLst>
              <a:ext uri="{FF2B5EF4-FFF2-40B4-BE49-F238E27FC236}">
                <a16:creationId xmlns:a16="http://schemas.microsoft.com/office/drawing/2014/main" id="{B5134091-6021-5284-76A5-C97851EFBEF4}"/>
              </a:ext>
            </a:extLst>
          </p:cNvPr>
          <p:cNvSpPr/>
          <p:nvPr/>
        </p:nvSpPr>
        <p:spPr>
          <a:xfrm>
            <a:off x="9268662" y="461033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8" name="Google Shape;2242;p205">
            <a:extLst>
              <a:ext uri="{FF2B5EF4-FFF2-40B4-BE49-F238E27FC236}">
                <a16:creationId xmlns:a16="http://schemas.microsoft.com/office/drawing/2014/main" id="{FFC63630-F58B-A69C-BCC2-BDCE2CD220AF}"/>
              </a:ext>
            </a:extLst>
          </p:cNvPr>
          <p:cNvSpPr/>
          <p:nvPr/>
        </p:nvSpPr>
        <p:spPr>
          <a:xfrm>
            <a:off x="9220200" y="465875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49" name="Google Shape;2243;p205">
            <a:extLst>
              <a:ext uri="{FF2B5EF4-FFF2-40B4-BE49-F238E27FC236}">
                <a16:creationId xmlns:a16="http://schemas.microsoft.com/office/drawing/2014/main" id="{B2248320-7E99-301C-1077-0DB2D0AD3163}"/>
              </a:ext>
            </a:extLst>
          </p:cNvPr>
          <p:cNvSpPr/>
          <p:nvPr/>
        </p:nvSpPr>
        <p:spPr>
          <a:xfrm>
            <a:off x="9237501" y="461033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0" name="Google Shape;2244;p205">
            <a:extLst>
              <a:ext uri="{FF2B5EF4-FFF2-40B4-BE49-F238E27FC236}">
                <a16:creationId xmlns:a16="http://schemas.microsoft.com/office/drawing/2014/main" id="{0F74401E-D421-0152-40E4-083963A49B4A}"/>
              </a:ext>
            </a:extLst>
          </p:cNvPr>
          <p:cNvSpPr/>
          <p:nvPr/>
        </p:nvSpPr>
        <p:spPr>
          <a:xfrm>
            <a:off x="9189037" y="465875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1" name="Google Shape;2245;p205">
            <a:extLst>
              <a:ext uri="{FF2B5EF4-FFF2-40B4-BE49-F238E27FC236}">
                <a16:creationId xmlns:a16="http://schemas.microsoft.com/office/drawing/2014/main" id="{62562486-D50C-79AD-4F35-BD6D93250902}"/>
              </a:ext>
            </a:extLst>
          </p:cNvPr>
          <p:cNvSpPr/>
          <p:nvPr/>
        </p:nvSpPr>
        <p:spPr>
          <a:xfrm>
            <a:off x="9198578" y="461033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2" name="Google Shape;2246;p205">
            <a:extLst>
              <a:ext uri="{FF2B5EF4-FFF2-40B4-BE49-F238E27FC236}">
                <a16:creationId xmlns:a16="http://schemas.microsoft.com/office/drawing/2014/main" id="{A8123E54-F137-BBEB-2B34-0A226E5B97A2}"/>
              </a:ext>
            </a:extLst>
          </p:cNvPr>
          <p:cNvSpPr/>
          <p:nvPr/>
        </p:nvSpPr>
        <p:spPr>
          <a:xfrm>
            <a:off x="9150116" y="465875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3" name="Google Shape;2247;p205">
            <a:extLst>
              <a:ext uri="{FF2B5EF4-FFF2-40B4-BE49-F238E27FC236}">
                <a16:creationId xmlns:a16="http://schemas.microsoft.com/office/drawing/2014/main" id="{BC7FF87D-1D42-3AB5-034F-32708F4A5787}"/>
              </a:ext>
            </a:extLst>
          </p:cNvPr>
          <p:cNvSpPr/>
          <p:nvPr/>
        </p:nvSpPr>
        <p:spPr>
          <a:xfrm>
            <a:off x="9171741" y="461033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4" name="Google Shape;2248;p205">
            <a:extLst>
              <a:ext uri="{FF2B5EF4-FFF2-40B4-BE49-F238E27FC236}">
                <a16:creationId xmlns:a16="http://schemas.microsoft.com/office/drawing/2014/main" id="{3E3E2008-8C49-6D8C-42E0-DC68DC7A4567}"/>
              </a:ext>
            </a:extLst>
          </p:cNvPr>
          <p:cNvSpPr/>
          <p:nvPr/>
        </p:nvSpPr>
        <p:spPr>
          <a:xfrm>
            <a:off x="9123405" y="4658753"/>
            <a:ext cx="96795" cy="12709"/>
          </a:xfrm>
          <a:custGeom>
            <a:avLst/>
            <a:gdLst/>
            <a:ahLst/>
            <a:cxnLst/>
            <a:rect l="l" t="t" r="r" b="b"/>
            <a:pathLst>
              <a:path w="96795" h="12709" extrusionOk="0">
                <a:moveTo>
                  <a:pt x="96795"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5" name="Google Shape;2249;p205">
            <a:extLst>
              <a:ext uri="{FF2B5EF4-FFF2-40B4-BE49-F238E27FC236}">
                <a16:creationId xmlns:a16="http://schemas.microsoft.com/office/drawing/2014/main" id="{915B90FA-5D97-0617-8091-9C096C7DA026}"/>
              </a:ext>
            </a:extLst>
          </p:cNvPr>
          <p:cNvSpPr/>
          <p:nvPr/>
        </p:nvSpPr>
        <p:spPr>
          <a:xfrm>
            <a:off x="9147827" y="4615923"/>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6" name="Google Shape;2250;p205">
            <a:extLst>
              <a:ext uri="{FF2B5EF4-FFF2-40B4-BE49-F238E27FC236}">
                <a16:creationId xmlns:a16="http://schemas.microsoft.com/office/drawing/2014/main" id="{79FBE5A9-C3E4-F1AE-C237-770E4CD8D86B}"/>
              </a:ext>
            </a:extLst>
          </p:cNvPr>
          <p:cNvSpPr/>
          <p:nvPr/>
        </p:nvSpPr>
        <p:spPr>
          <a:xfrm>
            <a:off x="9099365" y="4664345"/>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7" name="Google Shape;2251;p205">
            <a:extLst>
              <a:ext uri="{FF2B5EF4-FFF2-40B4-BE49-F238E27FC236}">
                <a16:creationId xmlns:a16="http://schemas.microsoft.com/office/drawing/2014/main" id="{6CB4EB3E-80D4-8DC4-B601-5232FB7FD09C}"/>
              </a:ext>
            </a:extLst>
          </p:cNvPr>
          <p:cNvSpPr/>
          <p:nvPr/>
        </p:nvSpPr>
        <p:spPr>
          <a:xfrm>
            <a:off x="9087155" y="4589740"/>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8" name="Google Shape;2252;p205">
            <a:extLst>
              <a:ext uri="{FF2B5EF4-FFF2-40B4-BE49-F238E27FC236}">
                <a16:creationId xmlns:a16="http://schemas.microsoft.com/office/drawing/2014/main" id="{3397A5BA-DE1B-EF9E-24AC-5BEA81E8BBF6}"/>
              </a:ext>
            </a:extLst>
          </p:cNvPr>
          <p:cNvSpPr/>
          <p:nvPr/>
        </p:nvSpPr>
        <p:spPr>
          <a:xfrm>
            <a:off x="9038693" y="4638164"/>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59" name="Google Shape;2253;p205">
            <a:extLst>
              <a:ext uri="{FF2B5EF4-FFF2-40B4-BE49-F238E27FC236}">
                <a16:creationId xmlns:a16="http://schemas.microsoft.com/office/drawing/2014/main" id="{7450B56B-003F-461F-9497-5E1295C2A3CA}"/>
              </a:ext>
            </a:extLst>
          </p:cNvPr>
          <p:cNvSpPr/>
          <p:nvPr/>
        </p:nvSpPr>
        <p:spPr>
          <a:xfrm>
            <a:off x="8592114" y="4534708"/>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0" name="Google Shape;2254;p205">
            <a:extLst>
              <a:ext uri="{FF2B5EF4-FFF2-40B4-BE49-F238E27FC236}">
                <a16:creationId xmlns:a16="http://schemas.microsoft.com/office/drawing/2014/main" id="{E8DCDFA1-1144-2227-28E0-EE712B7D701D}"/>
              </a:ext>
            </a:extLst>
          </p:cNvPr>
          <p:cNvSpPr/>
          <p:nvPr/>
        </p:nvSpPr>
        <p:spPr>
          <a:xfrm>
            <a:off x="8543651" y="4583131"/>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1" name="Google Shape;2255;p205">
            <a:extLst>
              <a:ext uri="{FF2B5EF4-FFF2-40B4-BE49-F238E27FC236}">
                <a16:creationId xmlns:a16="http://schemas.microsoft.com/office/drawing/2014/main" id="{28403FA1-3660-E4F8-F205-C9016887B798}"/>
              </a:ext>
            </a:extLst>
          </p:cNvPr>
          <p:cNvSpPr/>
          <p:nvPr/>
        </p:nvSpPr>
        <p:spPr>
          <a:xfrm>
            <a:off x="8489086" y="4504078"/>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2" name="Google Shape;2256;p205">
            <a:extLst>
              <a:ext uri="{FF2B5EF4-FFF2-40B4-BE49-F238E27FC236}">
                <a16:creationId xmlns:a16="http://schemas.microsoft.com/office/drawing/2014/main" id="{E6DEE246-4ED4-C5B7-07C1-0333C79D284D}"/>
              </a:ext>
            </a:extLst>
          </p:cNvPr>
          <p:cNvSpPr/>
          <p:nvPr/>
        </p:nvSpPr>
        <p:spPr>
          <a:xfrm>
            <a:off x="8440623" y="4552501"/>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3" name="Google Shape;2257;p205">
            <a:extLst>
              <a:ext uri="{FF2B5EF4-FFF2-40B4-BE49-F238E27FC236}">
                <a16:creationId xmlns:a16="http://schemas.microsoft.com/office/drawing/2014/main" id="{B149A438-F708-FAF7-CED0-F110C03B11D8}"/>
              </a:ext>
            </a:extLst>
          </p:cNvPr>
          <p:cNvSpPr/>
          <p:nvPr/>
        </p:nvSpPr>
        <p:spPr>
          <a:xfrm>
            <a:off x="8447874" y="4504078"/>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4" name="Google Shape;2258;p205">
            <a:extLst>
              <a:ext uri="{FF2B5EF4-FFF2-40B4-BE49-F238E27FC236}">
                <a16:creationId xmlns:a16="http://schemas.microsoft.com/office/drawing/2014/main" id="{C935280D-2B43-3E7B-421E-4BD0C62AAC44}"/>
              </a:ext>
            </a:extLst>
          </p:cNvPr>
          <p:cNvSpPr/>
          <p:nvPr/>
        </p:nvSpPr>
        <p:spPr>
          <a:xfrm>
            <a:off x="8399412" y="4552501"/>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5" name="Google Shape;2259;p205">
            <a:extLst>
              <a:ext uri="{FF2B5EF4-FFF2-40B4-BE49-F238E27FC236}">
                <a16:creationId xmlns:a16="http://schemas.microsoft.com/office/drawing/2014/main" id="{7AFF782E-8474-7301-6E14-B00327122C84}"/>
              </a:ext>
            </a:extLst>
          </p:cNvPr>
          <p:cNvSpPr/>
          <p:nvPr/>
        </p:nvSpPr>
        <p:spPr>
          <a:xfrm>
            <a:off x="8328694" y="437609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6" name="Google Shape;2260;p205">
            <a:extLst>
              <a:ext uri="{FF2B5EF4-FFF2-40B4-BE49-F238E27FC236}">
                <a16:creationId xmlns:a16="http://schemas.microsoft.com/office/drawing/2014/main" id="{DC6EE8BF-502E-ADE7-E44B-71435D1AE348}"/>
              </a:ext>
            </a:extLst>
          </p:cNvPr>
          <p:cNvSpPr/>
          <p:nvPr/>
        </p:nvSpPr>
        <p:spPr>
          <a:xfrm>
            <a:off x="8280231" y="4424515"/>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7" name="Google Shape;2261;p205">
            <a:extLst>
              <a:ext uri="{FF2B5EF4-FFF2-40B4-BE49-F238E27FC236}">
                <a16:creationId xmlns:a16="http://schemas.microsoft.com/office/drawing/2014/main" id="{12BA7D0B-9B2C-B5D3-8AA0-FC01CD4E164F}"/>
              </a:ext>
            </a:extLst>
          </p:cNvPr>
          <p:cNvSpPr/>
          <p:nvPr/>
        </p:nvSpPr>
        <p:spPr>
          <a:xfrm>
            <a:off x="7283915" y="4186338"/>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8" name="Google Shape;2262;p205">
            <a:extLst>
              <a:ext uri="{FF2B5EF4-FFF2-40B4-BE49-F238E27FC236}">
                <a16:creationId xmlns:a16="http://schemas.microsoft.com/office/drawing/2014/main" id="{F2C16BE3-972B-81A8-A7AE-BEE747A51CBB}"/>
              </a:ext>
            </a:extLst>
          </p:cNvPr>
          <p:cNvSpPr/>
          <p:nvPr/>
        </p:nvSpPr>
        <p:spPr>
          <a:xfrm>
            <a:off x="7235453" y="4234760"/>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69" name="Google Shape;2263;p205">
            <a:extLst>
              <a:ext uri="{FF2B5EF4-FFF2-40B4-BE49-F238E27FC236}">
                <a16:creationId xmlns:a16="http://schemas.microsoft.com/office/drawing/2014/main" id="{B9A23CDC-3C23-38A6-CE1B-393CE154C6C2}"/>
              </a:ext>
            </a:extLst>
          </p:cNvPr>
          <p:cNvSpPr/>
          <p:nvPr/>
        </p:nvSpPr>
        <p:spPr>
          <a:xfrm>
            <a:off x="6892410" y="4111223"/>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0" name="Google Shape;2264;p205">
            <a:extLst>
              <a:ext uri="{FF2B5EF4-FFF2-40B4-BE49-F238E27FC236}">
                <a16:creationId xmlns:a16="http://schemas.microsoft.com/office/drawing/2014/main" id="{14A59E91-66E3-5691-B2B3-8747E7854CCE}"/>
              </a:ext>
            </a:extLst>
          </p:cNvPr>
          <p:cNvSpPr/>
          <p:nvPr/>
        </p:nvSpPr>
        <p:spPr>
          <a:xfrm>
            <a:off x="6844075" y="4159647"/>
            <a:ext cx="96795" cy="12709"/>
          </a:xfrm>
          <a:custGeom>
            <a:avLst/>
            <a:gdLst/>
            <a:ahLst/>
            <a:cxnLst/>
            <a:rect l="l" t="t" r="r" b="b"/>
            <a:pathLst>
              <a:path w="96795" h="12709" extrusionOk="0">
                <a:moveTo>
                  <a:pt x="96795"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1" name="Google Shape;2265;p205">
            <a:extLst>
              <a:ext uri="{FF2B5EF4-FFF2-40B4-BE49-F238E27FC236}">
                <a16:creationId xmlns:a16="http://schemas.microsoft.com/office/drawing/2014/main" id="{DC6FF0E0-5B19-62C6-D120-40C93B5A4EB5}"/>
              </a:ext>
            </a:extLst>
          </p:cNvPr>
          <p:cNvSpPr/>
          <p:nvPr/>
        </p:nvSpPr>
        <p:spPr>
          <a:xfrm>
            <a:off x="6815075" y="4093430"/>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2" name="Google Shape;2266;p205">
            <a:extLst>
              <a:ext uri="{FF2B5EF4-FFF2-40B4-BE49-F238E27FC236}">
                <a16:creationId xmlns:a16="http://schemas.microsoft.com/office/drawing/2014/main" id="{6DA631A4-98E3-4351-2AE1-5EF6BDED2B06}"/>
              </a:ext>
            </a:extLst>
          </p:cNvPr>
          <p:cNvSpPr/>
          <p:nvPr/>
        </p:nvSpPr>
        <p:spPr>
          <a:xfrm>
            <a:off x="6766612" y="414185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3" name="Google Shape;2267;p205">
            <a:extLst>
              <a:ext uri="{FF2B5EF4-FFF2-40B4-BE49-F238E27FC236}">
                <a16:creationId xmlns:a16="http://schemas.microsoft.com/office/drawing/2014/main" id="{4D1D1F7A-2057-2476-29A6-C7710B01C6DA}"/>
              </a:ext>
            </a:extLst>
          </p:cNvPr>
          <p:cNvSpPr/>
          <p:nvPr/>
        </p:nvSpPr>
        <p:spPr>
          <a:xfrm>
            <a:off x="6590577" y="4082372"/>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4" name="Google Shape;2268;p205">
            <a:extLst>
              <a:ext uri="{FF2B5EF4-FFF2-40B4-BE49-F238E27FC236}">
                <a16:creationId xmlns:a16="http://schemas.microsoft.com/office/drawing/2014/main" id="{8D12FF6E-8BF7-3E3D-AC92-713DD7F06A95}"/>
              </a:ext>
            </a:extLst>
          </p:cNvPr>
          <p:cNvSpPr/>
          <p:nvPr/>
        </p:nvSpPr>
        <p:spPr>
          <a:xfrm>
            <a:off x="6542241" y="4130669"/>
            <a:ext cx="96795" cy="12709"/>
          </a:xfrm>
          <a:custGeom>
            <a:avLst/>
            <a:gdLst/>
            <a:ahLst/>
            <a:cxnLst/>
            <a:rect l="l" t="t" r="r" b="b"/>
            <a:pathLst>
              <a:path w="96795" h="12709" extrusionOk="0">
                <a:moveTo>
                  <a:pt x="96795"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5" name="Google Shape;2269;p205">
            <a:extLst>
              <a:ext uri="{FF2B5EF4-FFF2-40B4-BE49-F238E27FC236}">
                <a16:creationId xmlns:a16="http://schemas.microsoft.com/office/drawing/2014/main" id="{9452F212-2F10-5EBA-D949-A2FC70688E1D}"/>
              </a:ext>
            </a:extLst>
          </p:cNvPr>
          <p:cNvSpPr/>
          <p:nvPr/>
        </p:nvSpPr>
        <p:spPr>
          <a:xfrm>
            <a:off x="6211409" y="4013867"/>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6" name="Google Shape;2270;p205">
            <a:extLst>
              <a:ext uri="{FF2B5EF4-FFF2-40B4-BE49-F238E27FC236}">
                <a16:creationId xmlns:a16="http://schemas.microsoft.com/office/drawing/2014/main" id="{DEE8A168-3443-F6D4-99DA-E9A9AFA18F6A}"/>
              </a:ext>
            </a:extLst>
          </p:cNvPr>
          <p:cNvSpPr/>
          <p:nvPr/>
        </p:nvSpPr>
        <p:spPr>
          <a:xfrm>
            <a:off x="6162945" y="4062291"/>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7" name="Google Shape;2271;p205">
            <a:extLst>
              <a:ext uri="{FF2B5EF4-FFF2-40B4-BE49-F238E27FC236}">
                <a16:creationId xmlns:a16="http://schemas.microsoft.com/office/drawing/2014/main" id="{D60D3D35-6822-2E82-867F-134CA169BF27}"/>
              </a:ext>
            </a:extLst>
          </p:cNvPr>
          <p:cNvSpPr/>
          <p:nvPr/>
        </p:nvSpPr>
        <p:spPr>
          <a:xfrm>
            <a:off x="6058521" y="3940915"/>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8" name="Google Shape;2272;p205">
            <a:extLst>
              <a:ext uri="{FF2B5EF4-FFF2-40B4-BE49-F238E27FC236}">
                <a16:creationId xmlns:a16="http://schemas.microsoft.com/office/drawing/2014/main" id="{F72A3DCB-B401-2549-64E8-F596798B00A7}"/>
              </a:ext>
            </a:extLst>
          </p:cNvPr>
          <p:cNvSpPr/>
          <p:nvPr/>
        </p:nvSpPr>
        <p:spPr>
          <a:xfrm>
            <a:off x="6010057" y="3989337"/>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79" name="Google Shape;2273;p205">
            <a:extLst>
              <a:ext uri="{FF2B5EF4-FFF2-40B4-BE49-F238E27FC236}">
                <a16:creationId xmlns:a16="http://schemas.microsoft.com/office/drawing/2014/main" id="{90BB9D12-34CE-E3B2-E4FE-75E164E6BD90}"/>
              </a:ext>
            </a:extLst>
          </p:cNvPr>
          <p:cNvSpPr/>
          <p:nvPr/>
        </p:nvSpPr>
        <p:spPr>
          <a:xfrm>
            <a:off x="5991998" y="3935448"/>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0" name="Google Shape;2274;p205">
            <a:extLst>
              <a:ext uri="{FF2B5EF4-FFF2-40B4-BE49-F238E27FC236}">
                <a16:creationId xmlns:a16="http://schemas.microsoft.com/office/drawing/2014/main" id="{DCD77C7A-C522-84C8-02E7-673303B6D942}"/>
              </a:ext>
            </a:extLst>
          </p:cNvPr>
          <p:cNvSpPr/>
          <p:nvPr/>
        </p:nvSpPr>
        <p:spPr>
          <a:xfrm>
            <a:off x="5943535" y="398387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1" name="Google Shape;2275;p205">
            <a:extLst>
              <a:ext uri="{FF2B5EF4-FFF2-40B4-BE49-F238E27FC236}">
                <a16:creationId xmlns:a16="http://schemas.microsoft.com/office/drawing/2014/main" id="{E8AEACEA-5CFD-7E1A-9721-BCE3F5C04517}"/>
              </a:ext>
            </a:extLst>
          </p:cNvPr>
          <p:cNvSpPr/>
          <p:nvPr/>
        </p:nvSpPr>
        <p:spPr>
          <a:xfrm>
            <a:off x="5653914" y="3897575"/>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2" name="Google Shape;2276;p205">
            <a:extLst>
              <a:ext uri="{FF2B5EF4-FFF2-40B4-BE49-F238E27FC236}">
                <a16:creationId xmlns:a16="http://schemas.microsoft.com/office/drawing/2014/main" id="{E1D8B230-743A-CC68-CFDC-999DCB227DBC}"/>
              </a:ext>
            </a:extLst>
          </p:cNvPr>
          <p:cNvSpPr/>
          <p:nvPr/>
        </p:nvSpPr>
        <p:spPr>
          <a:xfrm>
            <a:off x="5605451" y="3945997"/>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3" name="Google Shape;2277;p205">
            <a:extLst>
              <a:ext uri="{FF2B5EF4-FFF2-40B4-BE49-F238E27FC236}">
                <a16:creationId xmlns:a16="http://schemas.microsoft.com/office/drawing/2014/main" id="{9122EAA8-51AC-09B9-BCEB-B878915C3EDD}"/>
              </a:ext>
            </a:extLst>
          </p:cNvPr>
          <p:cNvSpPr/>
          <p:nvPr/>
        </p:nvSpPr>
        <p:spPr>
          <a:xfrm>
            <a:off x="5618809" y="390037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4" name="Google Shape;2278;p205">
            <a:extLst>
              <a:ext uri="{FF2B5EF4-FFF2-40B4-BE49-F238E27FC236}">
                <a16:creationId xmlns:a16="http://schemas.microsoft.com/office/drawing/2014/main" id="{B211940C-E40E-03B9-30B1-D35C37E94598}"/>
              </a:ext>
            </a:extLst>
          </p:cNvPr>
          <p:cNvSpPr/>
          <p:nvPr/>
        </p:nvSpPr>
        <p:spPr>
          <a:xfrm>
            <a:off x="5570473" y="3948793"/>
            <a:ext cx="96795" cy="12709"/>
          </a:xfrm>
          <a:custGeom>
            <a:avLst/>
            <a:gdLst/>
            <a:ahLst/>
            <a:cxnLst/>
            <a:rect l="l" t="t" r="r" b="b"/>
            <a:pathLst>
              <a:path w="96795" h="12709" extrusionOk="0">
                <a:moveTo>
                  <a:pt x="96795"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5" name="Google Shape;2279;p205">
            <a:extLst>
              <a:ext uri="{FF2B5EF4-FFF2-40B4-BE49-F238E27FC236}">
                <a16:creationId xmlns:a16="http://schemas.microsoft.com/office/drawing/2014/main" id="{798EC061-F48B-3D20-FD6E-A754B17A8897}"/>
              </a:ext>
            </a:extLst>
          </p:cNvPr>
          <p:cNvSpPr/>
          <p:nvPr/>
        </p:nvSpPr>
        <p:spPr>
          <a:xfrm>
            <a:off x="5212294" y="3806828"/>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6" name="Google Shape;2280;p205">
            <a:extLst>
              <a:ext uri="{FF2B5EF4-FFF2-40B4-BE49-F238E27FC236}">
                <a16:creationId xmlns:a16="http://schemas.microsoft.com/office/drawing/2014/main" id="{3351EF44-0513-9DE7-8078-A821B1BFCA73}"/>
              </a:ext>
            </a:extLst>
          </p:cNvPr>
          <p:cNvSpPr/>
          <p:nvPr/>
        </p:nvSpPr>
        <p:spPr>
          <a:xfrm>
            <a:off x="5163831" y="3855251"/>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7" name="Google Shape;2281;p205">
            <a:extLst>
              <a:ext uri="{FF2B5EF4-FFF2-40B4-BE49-F238E27FC236}">
                <a16:creationId xmlns:a16="http://schemas.microsoft.com/office/drawing/2014/main" id="{68D69D76-5588-E992-5212-8DC33526A0FA}"/>
              </a:ext>
            </a:extLst>
          </p:cNvPr>
          <p:cNvSpPr/>
          <p:nvPr/>
        </p:nvSpPr>
        <p:spPr>
          <a:xfrm>
            <a:off x="5137122" y="3749507"/>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8" name="Google Shape;2282;p205">
            <a:extLst>
              <a:ext uri="{FF2B5EF4-FFF2-40B4-BE49-F238E27FC236}">
                <a16:creationId xmlns:a16="http://schemas.microsoft.com/office/drawing/2014/main" id="{F606A9F2-196E-6B4D-58B0-32FD3F6F3422}"/>
              </a:ext>
            </a:extLst>
          </p:cNvPr>
          <p:cNvSpPr/>
          <p:nvPr/>
        </p:nvSpPr>
        <p:spPr>
          <a:xfrm>
            <a:off x="5088659" y="3797931"/>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89" name="Google Shape;2283;p205">
            <a:extLst>
              <a:ext uri="{FF2B5EF4-FFF2-40B4-BE49-F238E27FC236}">
                <a16:creationId xmlns:a16="http://schemas.microsoft.com/office/drawing/2014/main" id="{475FB519-4E00-1524-2382-98EF70BA75A6}"/>
              </a:ext>
            </a:extLst>
          </p:cNvPr>
          <p:cNvSpPr/>
          <p:nvPr/>
        </p:nvSpPr>
        <p:spPr>
          <a:xfrm>
            <a:off x="4663830" y="3568650"/>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0" name="Google Shape;2284;p205">
            <a:extLst>
              <a:ext uri="{FF2B5EF4-FFF2-40B4-BE49-F238E27FC236}">
                <a16:creationId xmlns:a16="http://schemas.microsoft.com/office/drawing/2014/main" id="{69AC1F04-5047-44CF-695B-1777E51259C7}"/>
              </a:ext>
            </a:extLst>
          </p:cNvPr>
          <p:cNvSpPr/>
          <p:nvPr/>
        </p:nvSpPr>
        <p:spPr>
          <a:xfrm>
            <a:off x="4615367" y="361707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1" name="Google Shape;2285;p205">
            <a:extLst>
              <a:ext uri="{FF2B5EF4-FFF2-40B4-BE49-F238E27FC236}">
                <a16:creationId xmlns:a16="http://schemas.microsoft.com/office/drawing/2014/main" id="{35F17B0D-56A0-86C2-4D10-26A14FA5C8AC}"/>
              </a:ext>
            </a:extLst>
          </p:cNvPr>
          <p:cNvSpPr/>
          <p:nvPr/>
        </p:nvSpPr>
        <p:spPr>
          <a:xfrm>
            <a:off x="4752358" y="3585427"/>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2" name="Google Shape;2286;p205">
            <a:extLst>
              <a:ext uri="{FF2B5EF4-FFF2-40B4-BE49-F238E27FC236}">
                <a16:creationId xmlns:a16="http://schemas.microsoft.com/office/drawing/2014/main" id="{CA6371F7-5EA2-6F3C-176D-CFD0C91C5A4C}"/>
              </a:ext>
            </a:extLst>
          </p:cNvPr>
          <p:cNvSpPr/>
          <p:nvPr/>
        </p:nvSpPr>
        <p:spPr>
          <a:xfrm>
            <a:off x="4703893" y="3633849"/>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3" name="Google Shape;2287;p205">
            <a:extLst>
              <a:ext uri="{FF2B5EF4-FFF2-40B4-BE49-F238E27FC236}">
                <a16:creationId xmlns:a16="http://schemas.microsoft.com/office/drawing/2014/main" id="{906F2E6F-452B-7B2E-8894-30C6C6D51711}"/>
              </a:ext>
            </a:extLst>
          </p:cNvPr>
          <p:cNvSpPr/>
          <p:nvPr/>
        </p:nvSpPr>
        <p:spPr>
          <a:xfrm>
            <a:off x="4619821" y="3572590"/>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4" name="Google Shape;2288;p205">
            <a:extLst>
              <a:ext uri="{FF2B5EF4-FFF2-40B4-BE49-F238E27FC236}">
                <a16:creationId xmlns:a16="http://schemas.microsoft.com/office/drawing/2014/main" id="{5DB0B1BC-745B-21FE-C96A-0F837843D7E0}"/>
              </a:ext>
            </a:extLst>
          </p:cNvPr>
          <p:cNvSpPr/>
          <p:nvPr/>
        </p:nvSpPr>
        <p:spPr>
          <a:xfrm>
            <a:off x="4571357" y="362101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5" name="Google Shape;2289;p205">
            <a:extLst>
              <a:ext uri="{FF2B5EF4-FFF2-40B4-BE49-F238E27FC236}">
                <a16:creationId xmlns:a16="http://schemas.microsoft.com/office/drawing/2014/main" id="{A7C001E7-C886-0719-8B3B-D79ECAE2943E}"/>
              </a:ext>
            </a:extLst>
          </p:cNvPr>
          <p:cNvSpPr/>
          <p:nvPr/>
        </p:nvSpPr>
        <p:spPr>
          <a:xfrm>
            <a:off x="4140931" y="3432911"/>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6" name="Google Shape;2290;p205">
            <a:extLst>
              <a:ext uri="{FF2B5EF4-FFF2-40B4-BE49-F238E27FC236}">
                <a16:creationId xmlns:a16="http://schemas.microsoft.com/office/drawing/2014/main" id="{1FA915DA-F2C0-77AF-0B8B-77899C806607}"/>
              </a:ext>
            </a:extLst>
          </p:cNvPr>
          <p:cNvSpPr/>
          <p:nvPr/>
        </p:nvSpPr>
        <p:spPr>
          <a:xfrm>
            <a:off x="4092469" y="3481333"/>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7" name="Google Shape;2291;p205">
            <a:extLst>
              <a:ext uri="{FF2B5EF4-FFF2-40B4-BE49-F238E27FC236}">
                <a16:creationId xmlns:a16="http://schemas.microsoft.com/office/drawing/2014/main" id="{EDA62CAF-52F9-1040-444F-99DB555B40D4}"/>
              </a:ext>
            </a:extLst>
          </p:cNvPr>
          <p:cNvSpPr/>
          <p:nvPr/>
        </p:nvSpPr>
        <p:spPr>
          <a:xfrm>
            <a:off x="4129738" y="3410160"/>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8" name="Google Shape;2292;p205">
            <a:extLst>
              <a:ext uri="{FF2B5EF4-FFF2-40B4-BE49-F238E27FC236}">
                <a16:creationId xmlns:a16="http://schemas.microsoft.com/office/drawing/2014/main" id="{6E91FD88-A1DC-5576-75B5-922AAF449EE9}"/>
              </a:ext>
            </a:extLst>
          </p:cNvPr>
          <p:cNvSpPr/>
          <p:nvPr/>
        </p:nvSpPr>
        <p:spPr>
          <a:xfrm>
            <a:off x="4081276" y="3458584"/>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599" name="Google Shape;2293;p205">
            <a:extLst>
              <a:ext uri="{FF2B5EF4-FFF2-40B4-BE49-F238E27FC236}">
                <a16:creationId xmlns:a16="http://schemas.microsoft.com/office/drawing/2014/main" id="{8CA1F063-1F0B-422E-5B17-25AE85106EFB}"/>
              </a:ext>
            </a:extLst>
          </p:cNvPr>
          <p:cNvSpPr/>
          <p:nvPr/>
        </p:nvSpPr>
        <p:spPr>
          <a:xfrm>
            <a:off x="4059018" y="3322719"/>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0" name="Google Shape;2294;p205">
            <a:extLst>
              <a:ext uri="{FF2B5EF4-FFF2-40B4-BE49-F238E27FC236}">
                <a16:creationId xmlns:a16="http://schemas.microsoft.com/office/drawing/2014/main" id="{2EFF4032-59E6-9043-0173-DE54442B4A2A}"/>
              </a:ext>
            </a:extLst>
          </p:cNvPr>
          <p:cNvSpPr/>
          <p:nvPr/>
        </p:nvSpPr>
        <p:spPr>
          <a:xfrm>
            <a:off x="4010555" y="3371141"/>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1" name="Google Shape;2295;p205">
            <a:extLst>
              <a:ext uri="{FF2B5EF4-FFF2-40B4-BE49-F238E27FC236}">
                <a16:creationId xmlns:a16="http://schemas.microsoft.com/office/drawing/2014/main" id="{EA6177CF-3721-2E3C-E655-7384D7A39283}"/>
              </a:ext>
            </a:extLst>
          </p:cNvPr>
          <p:cNvSpPr/>
          <p:nvPr/>
        </p:nvSpPr>
        <p:spPr>
          <a:xfrm>
            <a:off x="4029509" y="3245952"/>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2" name="Google Shape;2296;p205">
            <a:extLst>
              <a:ext uri="{FF2B5EF4-FFF2-40B4-BE49-F238E27FC236}">
                <a16:creationId xmlns:a16="http://schemas.microsoft.com/office/drawing/2014/main" id="{8DB1A75E-6E14-1812-9D24-4EA1EEC6C504}"/>
              </a:ext>
            </a:extLst>
          </p:cNvPr>
          <p:cNvSpPr/>
          <p:nvPr/>
        </p:nvSpPr>
        <p:spPr>
          <a:xfrm>
            <a:off x="3981045" y="3294376"/>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3" name="Google Shape;2297;p205">
            <a:extLst>
              <a:ext uri="{FF2B5EF4-FFF2-40B4-BE49-F238E27FC236}">
                <a16:creationId xmlns:a16="http://schemas.microsoft.com/office/drawing/2014/main" id="{7DF418E0-EEBE-ACDD-4602-36B298085366}"/>
              </a:ext>
            </a:extLst>
          </p:cNvPr>
          <p:cNvSpPr/>
          <p:nvPr/>
        </p:nvSpPr>
        <p:spPr>
          <a:xfrm>
            <a:off x="3194221" y="2792982"/>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4" name="Google Shape;2298;p205">
            <a:extLst>
              <a:ext uri="{FF2B5EF4-FFF2-40B4-BE49-F238E27FC236}">
                <a16:creationId xmlns:a16="http://schemas.microsoft.com/office/drawing/2014/main" id="{A1EEE5CF-CF7F-E38A-CC59-CBFCD922103A}"/>
              </a:ext>
            </a:extLst>
          </p:cNvPr>
          <p:cNvSpPr/>
          <p:nvPr/>
        </p:nvSpPr>
        <p:spPr>
          <a:xfrm>
            <a:off x="3145757" y="2841405"/>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5" name="Google Shape;2299;p205">
            <a:extLst>
              <a:ext uri="{FF2B5EF4-FFF2-40B4-BE49-F238E27FC236}">
                <a16:creationId xmlns:a16="http://schemas.microsoft.com/office/drawing/2014/main" id="{B143426A-9ED5-F86A-B61F-46954D40848C}"/>
              </a:ext>
            </a:extLst>
          </p:cNvPr>
          <p:cNvSpPr/>
          <p:nvPr/>
        </p:nvSpPr>
        <p:spPr>
          <a:xfrm>
            <a:off x="3159623" y="2765781"/>
            <a:ext cx="12719" cy="96720"/>
          </a:xfrm>
          <a:custGeom>
            <a:avLst/>
            <a:gdLst/>
            <a:ahLst/>
            <a:cxnLst/>
            <a:rect l="l" t="t" r="r" b="b"/>
            <a:pathLst>
              <a:path w="12719" h="96720" extrusionOk="0">
                <a:moveTo>
                  <a:pt x="0" y="0"/>
                </a:moveTo>
                <a:lnTo>
                  <a:pt x="0" y="9672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6" name="Google Shape;2300;p205">
            <a:extLst>
              <a:ext uri="{FF2B5EF4-FFF2-40B4-BE49-F238E27FC236}">
                <a16:creationId xmlns:a16="http://schemas.microsoft.com/office/drawing/2014/main" id="{E27BCB17-FF50-2A14-BA32-648BF0051FAE}"/>
              </a:ext>
            </a:extLst>
          </p:cNvPr>
          <p:cNvSpPr/>
          <p:nvPr/>
        </p:nvSpPr>
        <p:spPr>
          <a:xfrm>
            <a:off x="3111161" y="2814205"/>
            <a:ext cx="96923" cy="12709"/>
          </a:xfrm>
          <a:custGeom>
            <a:avLst/>
            <a:gdLst/>
            <a:ahLst/>
            <a:cxnLst/>
            <a:rect l="l" t="t" r="r" b="b"/>
            <a:pathLst>
              <a:path w="96922" h="12709" extrusionOk="0">
                <a:moveTo>
                  <a:pt x="9692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7" name="Google Shape;2301;p205">
            <a:extLst>
              <a:ext uri="{FF2B5EF4-FFF2-40B4-BE49-F238E27FC236}">
                <a16:creationId xmlns:a16="http://schemas.microsoft.com/office/drawing/2014/main" id="{7EFE6D58-EC19-89A4-AE1C-EEB9A44738C6}"/>
              </a:ext>
            </a:extLst>
          </p:cNvPr>
          <p:cNvSpPr/>
          <p:nvPr/>
        </p:nvSpPr>
        <p:spPr>
          <a:xfrm>
            <a:off x="3113961" y="2755743"/>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8" name="Google Shape;2302;p205">
            <a:extLst>
              <a:ext uri="{FF2B5EF4-FFF2-40B4-BE49-F238E27FC236}">
                <a16:creationId xmlns:a16="http://schemas.microsoft.com/office/drawing/2014/main" id="{3FA3817E-3C88-A1F1-A092-7E15090D8ACE}"/>
              </a:ext>
            </a:extLst>
          </p:cNvPr>
          <p:cNvSpPr/>
          <p:nvPr/>
        </p:nvSpPr>
        <p:spPr>
          <a:xfrm>
            <a:off x="3065497" y="2804165"/>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09" name="Google Shape;2303;p205">
            <a:extLst>
              <a:ext uri="{FF2B5EF4-FFF2-40B4-BE49-F238E27FC236}">
                <a16:creationId xmlns:a16="http://schemas.microsoft.com/office/drawing/2014/main" id="{C3E481F4-89F9-E402-BC4A-89C143D75972}"/>
              </a:ext>
            </a:extLst>
          </p:cNvPr>
          <p:cNvSpPr/>
          <p:nvPr/>
        </p:nvSpPr>
        <p:spPr>
          <a:xfrm>
            <a:off x="2750310" y="2440798"/>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0" name="Google Shape;2304;p205">
            <a:extLst>
              <a:ext uri="{FF2B5EF4-FFF2-40B4-BE49-F238E27FC236}">
                <a16:creationId xmlns:a16="http://schemas.microsoft.com/office/drawing/2014/main" id="{1C413FF0-98CB-C4C9-FF36-F003DA8A70D2}"/>
              </a:ext>
            </a:extLst>
          </p:cNvPr>
          <p:cNvSpPr/>
          <p:nvPr/>
        </p:nvSpPr>
        <p:spPr>
          <a:xfrm>
            <a:off x="2701848" y="2489221"/>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1" name="Google Shape;2305;p205">
            <a:extLst>
              <a:ext uri="{FF2B5EF4-FFF2-40B4-BE49-F238E27FC236}">
                <a16:creationId xmlns:a16="http://schemas.microsoft.com/office/drawing/2014/main" id="{6379D211-1BEE-9E09-BD61-3591BD98AB00}"/>
              </a:ext>
            </a:extLst>
          </p:cNvPr>
          <p:cNvSpPr/>
          <p:nvPr/>
        </p:nvSpPr>
        <p:spPr>
          <a:xfrm>
            <a:off x="2701850" y="2402923"/>
            <a:ext cx="12719" cy="96847"/>
          </a:xfrm>
          <a:custGeom>
            <a:avLst/>
            <a:gdLst/>
            <a:ahLst/>
            <a:cxnLst/>
            <a:rect l="l" t="t" r="r" b="b"/>
            <a:pathLst>
              <a:path w="12719" h="96847" extrusionOk="0">
                <a:moveTo>
                  <a:pt x="0" y="0"/>
                </a:moveTo>
                <a:lnTo>
                  <a:pt x="0" y="96847"/>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2" name="Google Shape;2306;p205">
            <a:extLst>
              <a:ext uri="{FF2B5EF4-FFF2-40B4-BE49-F238E27FC236}">
                <a16:creationId xmlns:a16="http://schemas.microsoft.com/office/drawing/2014/main" id="{2156EEC8-6ECB-635E-6677-406607C0F28E}"/>
              </a:ext>
            </a:extLst>
          </p:cNvPr>
          <p:cNvSpPr/>
          <p:nvPr/>
        </p:nvSpPr>
        <p:spPr>
          <a:xfrm>
            <a:off x="2653387" y="2451345"/>
            <a:ext cx="96923" cy="12709"/>
          </a:xfrm>
          <a:custGeom>
            <a:avLst/>
            <a:gdLst/>
            <a:ahLst/>
            <a:cxnLst/>
            <a:rect l="l" t="t" r="r" b="b"/>
            <a:pathLst>
              <a:path w="96922" h="12709" extrusionOk="0">
                <a:moveTo>
                  <a:pt x="96922"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3" name="Google Shape;2307;p205">
            <a:extLst>
              <a:ext uri="{FF2B5EF4-FFF2-40B4-BE49-F238E27FC236}">
                <a16:creationId xmlns:a16="http://schemas.microsoft.com/office/drawing/2014/main" id="{1CD0A9B9-CA3F-68F5-DA56-059B438D3BC2}"/>
              </a:ext>
            </a:extLst>
          </p:cNvPr>
          <p:cNvSpPr/>
          <p:nvPr/>
        </p:nvSpPr>
        <p:spPr>
          <a:xfrm>
            <a:off x="2097166" y="1813070"/>
            <a:ext cx="12719" cy="96847"/>
          </a:xfrm>
          <a:custGeom>
            <a:avLst/>
            <a:gdLst/>
            <a:ahLst/>
            <a:cxnLst/>
            <a:rect l="l" t="t" r="r" b="b"/>
            <a:pathLst>
              <a:path w="12719" h="96847" extrusionOk="0">
                <a:moveTo>
                  <a:pt x="0" y="0"/>
                </a:moveTo>
                <a:lnTo>
                  <a:pt x="0" y="96847"/>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4" name="Google Shape;2308;p205">
            <a:extLst>
              <a:ext uri="{FF2B5EF4-FFF2-40B4-BE49-F238E27FC236}">
                <a16:creationId xmlns:a16="http://schemas.microsoft.com/office/drawing/2014/main" id="{D5766BE5-4CD0-2D45-3123-0449C9B58985}"/>
              </a:ext>
            </a:extLst>
          </p:cNvPr>
          <p:cNvSpPr/>
          <p:nvPr/>
        </p:nvSpPr>
        <p:spPr>
          <a:xfrm>
            <a:off x="2048704" y="1861493"/>
            <a:ext cx="96795" cy="12709"/>
          </a:xfrm>
          <a:custGeom>
            <a:avLst/>
            <a:gdLst/>
            <a:ahLst/>
            <a:cxnLst/>
            <a:rect l="l" t="t" r="r" b="b"/>
            <a:pathLst>
              <a:path w="96795" h="12709" extrusionOk="0">
                <a:moveTo>
                  <a:pt x="96795"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5" name="Google Shape;2309;p205">
            <a:extLst>
              <a:ext uri="{FF2B5EF4-FFF2-40B4-BE49-F238E27FC236}">
                <a16:creationId xmlns:a16="http://schemas.microsoft.com/office/drawing/2014/main" id="{47B6A88C-837A-BAF6-6AF2-52109F8E0C87}"/>
              </a:ext>
            </a:extLst>
          </p:cNvPr>
          <p:cNvSpPr/>
          <p:nvPr/>
        </p:nvSpPr>
        <p:spPr>
          <a:xfrm>
            <a:off x="2016906" y="1507023"/>
            <a:ext cx="12719" cy="96847"/>
          </a:xfrm>
          <a:custGeom>
            <a:avLst/>
            <a:gdLst/>
            <a:ahLst/>
            <a:cxnLst/>
            <a:rect l="l" t="t" r="r" b="b"/>
            <a:pathLst>
              <a:path w="12719" h="96847" extrusionOk="0">
                <a:moveTo>
                  <a:pt x="0" y="0"/>
                </a:moveTo>
                <a:lnTo>
                  <a:pt x="0" y="96847"/>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6" name="Google Shape;2310;p205">
            <a:extLst>
              <a:ext uri="{FF2B5EF4-FFF2-40B4-BE49-F238E27FC236}">
                <a16:creationId xmlns:a16="http://schemas.microsoft.com/office/drawing/2014/main" id="{6A36C31F-2984-1201-5190-C1EEF9AE4933}"/>
              </a:ext>
            </a:extLst>
          </p:cNvPr>
          <p:cNvSpPr/>
          <p:nvPr/>
        </p:nvSpPr>
        <p:spPr>
          <a:xfrm>
            <a:off x="1968443" y="1555445"/>
            <a:ext cx="96923" cy="12709"/>
          </a:xfrm>
          <a:custGeom>
            <a:avLst/>
            <a:gdLst/>
            <a:ahLst/>
            <a:cxnLst/>
            <a:rect l="l" t="t" r="r" b="b"/>
            <a:pathLst>
              <a:path w="96922" h="12709" extrusionOk="0">
                <a:moveTo>
                  <a:pt x="96922"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7" name="Google Shape;2311;p205">
            <a:extLst>
              <a:ext uri="{FF2B5EF4-FFF2-40B4-BE49-F238E27FC236}">
                <a16:creationId xmlns:a16="http://schemas.microsoft.com/office/drawing/2014/main" id="{10CB64F7-CAE8-91F4-D99B-6C22CAE63793}"/>
              </a:ext>
            </a:extLst>
          </p:cNvPr>
          <p:cNvSpPr/>
          <p:nvPr/>
        </p:nvSpPr>
        <p:spPr>
          <a:xfrm>
            <a:off x="1594746" y="1394670"/>
            <a:ext cx="12719" cy="96847"/>
          </a:xfrm>
          <a:custGeom>
            <a:avLst/>
            <a:gdLst/>
            <a:ahLst/>
            <a:cxnLst/>
            <a:rect l="l" t="t" r="r" b="b"/>
            <a:pathLst>
              <a:path w="12719" h="96847" extrusionOk="0">
                <a:moveTo>
                  <a:pt x="0" y="0"/>
                </a:moveTo>
                <a:lnTo>
                  <a:pt x="0" y="96847"/>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8" name="Google Shape;2312;p205">
            <a:extLst>
              <a:ext uri="{FF2B5EF4-FFF2-40B4-BE49-F238E27FC236}">
                <a16:creationId xmlns:a16="http://schemas.microsoft.com/office/drawing/2014/main" id="{31DB9BD3-D1CD-8D38-62FE-E0B4DA51E056}"/>
              </a:ext>
            </a:extLst>
          </p:cNvPr>
          <p:cNvSpPr/>
          <p:nvPr/>
        </p:nvSpPr>
        <p:spPr>
          <a:xfrm>
            <a:off x="1546283" y="1443092"/>
            <a:ext cx="96923" cy="12709"/>
          </a:xfrm>
          <a:custGeom>
            <a:avLst/>
            <a:gdLst/>
            <a:ahLst/>
            <a:cxnLst/>
            <a:rect l="l" t="t" r="r" b="b"/>
            <a:pathLst>
              <a:path w="96922" h="12709" extrusionOk="0">
                <a:moveTo>
                  <a:pt x="96922"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19" name="Google Shape;2314;p205">
            <a:extLst>
              <a:ext uri="{FF2B5EF4-FFF2-40B4-BE49-F238E27FC236}">
                <a16:creationId xmlns:a16="http://schemas.microsoft.com/office/drawing/2014/main" id="{D0207175-55E2-3508-4209-947AFD88C952}"/>
              </a:ext>
            </a:extLst>
          </p:cNvPr>
          <p:cNvSpPr/>
          <p:nvPr/>
        </p:nvSpPr>
        <p:spPr>
          <a:xfrm>
            <a:off x="1590675" y="1437626"/>
            <a:ext cx="9128389" cy="3948499"/>
          </a:xfrm>
          <a:custGeom>
            <a:avLst/>
            <a:gdLst/>
            <a:ahLst/>
            <a:cxnLst/>
            <a:rect l="l" t="t" r="r" b="b"/>
            <a:pathLst>
              <a:path w="9128389" h="3948498" extrusionOk="0">
                <a:moveTo>
                  <a:pt x="0" y="0"/>
                </a:moveTo>
                <a:lnTo>
                  <a:pt x="69576" y="0"/>
                </a:lnTo>
                <a:lnTo>
                  <a:pt x="69576" y="34316"/>
                </a:lnTo>
                <a:lnTo>
                  <a:pt x="345716" y="34316"/>
                </a:lnTo>
                <a:lnTo>
                  <a:pt x="345716" y="117310"/>
                </a:lnTo>
                <a:lnTo>
                  <a:pt x="417581" y="117310"/>
                </a:lnTo>
                <a:lnTo>
                  <a:pt x="417581" y="156710"/>
                </a:lnTo>
                <a:lnTo>
                  <a:pt x="451542" y="156710"/>
                </a:lnTo>
                <a:lnTo>
                  <a:pt x="451542" y="220258"/>
                </a:lnTo>
                <a:lnTo>
                  <a:pt x="461081" y="220258"/>
                </a:lnTo>
                <a:lnTo>
                  <a:pt x="461081" y="272494"/>
                </a:lnTo>
                <a:lnTo>
                  <a:pt x="476090" y="272494"/>
                </a:lnTo>
                <a:lnTo>
                  <a:pt x="476090" y="347608"/>
                </a:lnTo>
                <a:lnTo>
                  <a:pt x="488937" y="347608"/>
                </a:lnTo>
                <a:lnTo>
                  <a:pt x="488937" y="465045"/>
                </a:lnTo>
                <a:lnTo>
                  <a:pt x="503310" y="465045"/>
                </a:lnTo>
                <a:lnTo>
                  <a:pt x="503310" y="626457"/>
                </a:lnTo>
                <a:lnTo>
                  <a:pt x="520100" y="626457"/>
                </a:lnTo>
                <a:lnTo>
                  <a:pt x="520100" y="693183"/>
                </a:lnTo>
                <a:lnTo>
                  <a:pt x="536762" y="693183"/>
                </a:lnTo>
                <a:lnTo>
                  <a:pt x="536762" y="766644"/>
                </a:lnTo>
                <a:lnTo>
                  <a:pt x="551262" y="766644"/>
                </a:lnTo>
                <a:lnTo>
                  <a:pt x="551262" y="896283"/>
                </a:lnTo>
                <a:lnTo>
                  <a:pt x="573013" y="896283"/>
                </a:lnTo>
                <a:lnTo>
                  <a:pt x="573013" y="954238"/>
                </a:lnTo>
                <a:lnTo>
                  <a:pt x="673242" y="954238"/>
                </a:lnTo>
                <a:lnTo>
                  <a:pt x="673242" y="977497"/>
                </a:lnTo>
                <a:lnTo>
                  <a:pt x="755664" y="977497"/>
                </a:lnTo>
                <a:lnTo>
                  <a:pt x="755664" y="1003170"/>
                </a:lnTo>
                <a:lnTo>
                  <a:pt x="904864" y="1003170"/>
                </a:lnTo>
                <a:lnTo>
                  <a:pt x="904864" y="1042062"/>
                </a:lnTo>
                <a:lnTo>
                  <a:pt x="922671" y="1042062"/>
                </a:lnTo>
                <a:lnTo>
                  <a:pt x="922671" y="1057695"/>
                </a:lnTo>
                <a:lnTo>
                  <a:pt x="933864" y="1057695"/>
                </a:lnTo>
                <a:lnTo>
                  <a:pt x="933864" y="1110567"/>
                </a:lnTo>
                <a:lnTo>
                  <a:pt x="947729" y="1110567"/>
                </a:lnTo>
                <a:lnTo>
                  <a:pt x="947729" y="1169031"/>
                </a:lnTo>
                <a:lnTo>
                  <a:pt x="963374" y="1169031"/>
                </a:lnTo>
                <a:lnTo>
                  <a:pt x="963374" y="1197882"/>
                </a:lnTo>
                <a:lnTo>
                  <a:pt x="973931" y="1197882"/>
                </a:lnTo>
                <a:lnTo>
                  <a:pt x="973931" y="1223428"/>
                </a:lnTo>
                <a:lnTo>
                  <a:pt x="986777" y="1223428"/>
                </a:lnTo>
                <a:lnTo>
                  <a:pt x="986777" y="1284689"/>
                </a:lnTo>
                <a:lnTo>
                  <a:pt x="998479" y="1284689"/>
                </a:lnTo>
                <a:lnTo>
                  <a:pt x="998479" y="1310235"/>
                </a:lnTo>
                <a:lnTo>
                  <a:pt x="1008400" y="1310235"/>
                </a:lnTo>
                <a:lnTo>
                  <a:pt x="1008400" y="1387637"/>
                </a:lnTo>
                <a:lnTo>
                  <a:pt x="1017940" y="1387637"/>
                </a:lnTo>
                <a:lnTo>
                  <a:pt x="1017940" y="1508378"/>
                </a:lnTo>
                <a:lnTo>
                  <a:pt x="1032949" y="1508378"/>
                </a:lnTo>
                <a:lnTo>
                  <a:pt x="1032949" y="1536847"/>
                </a:lnTo>
                <a:lnTo>
                  <a:pt x="1264571" y="1536847"/>
                </a:lnTo>
                <a:lnTo>
                  <a:pt x="1264571" y="1563538"/>
                </a:lnTo>
                <a:lnTo>
                  <a:pt x="1433358" y="1563538"/>
                </a:lnTo>
                <a:lnTo>
                  <a:pt x="1433358" y="1593024"/>
                </a:lnTo>
                <a:lnTo>
                  <a:pt x="1446205" y="1593024"/>
                </a:lnTo>
                <a:lnTo>
                  <a:pt x="1446205" y="1644117"/>
                </a:lnTo>
                <a:lnTo>
                  <a:pt x="1455618" y="1644117"/>
                </a:lnTo>
                <a:lnTo>
                  <a:pt x="1455618" y="1677543"/>
                </a:lnTo>
                <a:lnTo>
                  <a:pt x="1472407" y="1677543"/>
                </a:lnTo>
                <a:lnTo>
                  <a:pt x="1472407" y="1705377"/>
                </a:lnTo>
                <a:lnTo>
                  <a:pt x="1483473" y="1705377"/>
                </a:lnTo>
                <a:lnTo>
                  <a:pt x="1483473" y="1729907"/>
                </a:lnTo>
                <a:lnTo>
                  <a:pt x="1508530" y="1729907"/>
                </a:lnTo>
                <a:lnTo>
                  <a:pt x="1508530" y="1797268"/>
                </a:lnTo>
                <a:lnTo>
                  <a:pt x="1521377" y="1797268"/>
                </a:lnTo>
                <a:lnTo>
                  <a:pt x="1521377" y="1874034"/>
                </a:lnTo>
                <a:lnTo>
                  <a:pt x="1531425" y="1874034"/>
                </a:lnTo>
                <a:lnTo>
                  <a:pt x="1531425" y="1929702"/>
                </a:lnTo>
                <a:lnTo>
                  <a:pt x="1546943" y="1929702"/>
                </a:lnTo>
                <a:lnTo>
                  <a:pt x="1546943" y="1960840"/>
                </a:lnTo>
                <a:lnTo>
                  <a:pt x="1562079" y="1960840"/>
                </a:lnTo>
                <a:lnTo>
                  <a:pt x="1562079" y="1982447"/>
                </a:lnTo>
                <a:lnTo>
                  <a:pt x="1569838" y="1982447"/>
                </a:lnTo>
                <a:lnTo>
                  <a:pt x="1569838" y="2009773"/>
                </a:lnTo>
                <a:lnTo>
                  <a:pt x="1604308" y="2009773"/>
                </a:lnTo>
                <a:lnTo>
                  <a:pt x="1604308" y="2060357"/>
                </a:lnTo>
                <a:lnTo>
                  <a:pt x="1707972" y="2060357"/>
                </a:lnTo>
                <a:lnTo>
                  <a:pt x="1707972" y="2117677"/>
                </a:lnTo>
                <a:lnTo>
                  <a:pt x="1726288" y="2117677"/>
                </a:lnTo>
                <a:lnTo>
                  <a:pt x="1726288" y="2127209"/>
                </a:lnTo>
                <a:lnTo>
                  <a:pt x="1735828" y="2127209"/>
                </a:lnTo>
                <a:lnTo>
                  <a:pt x="1735828" y="2176142"/>
                </a:lnTo>
                <a:lnTo>
                  <a:pt x="1800315" y="2176142"/>
                </a:lnTo>
                <a:lnTo>
                  <a:pt x="1800315" y="2201688"/>
                </a:lnTo>
                <a:lnTo>
                  <a:pt x="1912883" y="2201688"/>
                </a:lnTo>
                <a:lnTo>
                  <a:pt x="1912883" y="2230666"/>
                </a:lnTo>
                <a:lnTo>
                  <a:pt x="1988055" y="2230666"/>
                </a:lnTo>
                <a:lnTo>
                  <a:pt x="1988055" y="2252399"/>
                </a:lnTo>
                <a:lnTo>
                  <a:pt x="2019218" y="2252399"/>
                </a:lnTo>
                <a:lnTo>
                  <a:pt x="2019218" y="2269684"/>
                </a:lnTo>
                <a:lnTo>
                  <a:pt x="2027613" y="2269684"/>
                </a:lnTo>
                <a:lnTo>
                  <a:pt x="2027613" y="2327513"/>
                </a:lnTo>
                <a:lnTo>
                  <a:pt x="2040332" y="2327513"/>
                </a:lnTo>
                <a:lnTo>
                  <a:pt x="2040332" y="2342510"/>
                </a:lnTo>
                <a:lnTo>
                  <a:pt x="2064881" y="2342510"/>
                </a:lnTo>
                <a:lnTo>
                  <a:pt x="2064881" y="2367040"/>
                </a:lnTo>
                <a:lnTo>
                  <a:pt x="2091083" y="2367040"/>
                </a:lnTo>
                <a:lnTo>
                  <a:pt x="2091083" y="2403135"/>
                </a:lnTo>
                <a:lnTo>
                  <a:pt x="2129496" y="2403135"/>
                </a:lnTo>
                <a:lnTo>
                  <a:pt x="2129496" y="2430969"/>
                </a:lnTo>
                <a:lnTo>
                  <a:pt x="2233668" y="2430969"/>
                </a:lnTo>
                <a:lnTo>
                  <a:pt x="2233668" y="2455499"/>
                </a:lnTo>
                <a:lnTo>
                  <a:pt x="2248041" y="2455499"/>
                </a:lnTo>
                <a:lnTo>
                  <a:pt x="2248041" y="2489942"/>
                </a:lnTo>
                <a:lnTo>
                  <a:pt x="2259234" y="2489942"/>
                </a:lnTo>
                <a:lnTo>
                  <a:pt x="2259234" y="2517268"/>
                </a:lnTo>
                <a:lnTo>
                  <a:pt x="2429675" y="2517268"/>
                </a:lnTo>
                <a:lnTo>
                  <a:pt x="2429675" y="2545102"/>
                </a:lnTo>
                <a:lnTo>
                  <a:pt x="2449645" y="2545102"/>
                </a:lnTo>
                <a:lnTo>
                  <a:pt x="2449645" y="2561243"/>
                </a:lnTo>
                <a:lnTo>
                  <a:pt x="2460329" y="2561243"/>
                </a:lnTo>
                <a:lnTo>
                  <a:pt x="2460329" y="2579545"/>
                </a:lnTo>
                <a:lnTo>
                  <a:pt x="2512606" y="2579545"/>
                </a:lnTo>
                <a:lnTo>
                  <a:pt x="2512606" y="2609031"/>
                </a:lnTo>
                <a:lnTo>
                  <a:pt x="2551655" y="2609031"/>
                </a:lnTo>
                <a:lnTo>
                  <a:pt x="2551655" y="2666351"/>
                </a:lnTo>
                <a:lnTo>
                  <a:pt x="2629625" y="2666351"/>
                </a:lnTo>
                <a:lnTo>
                  <a:pt x="2629625" y="2695838"/>
                </a:lnTo>
                <a:lnTo>
                  <a:pt x="2806045" y="2695838"/>
                </a:lnTo>
                <a:lnTo>
                  <a:pt x="2806045" y="2722528"/>
                </a:lnTo>
                <a:lnTo>
                  <a:pt x="2817238" y="2722528"/>
                </a:lnTo>
                <a:lnTo>
                  <a:pt x="2817238" y="2754302"/>
                </a:lnTo>
                <a:lnTo>
                  <a:pt x="2944814" y="2754302"/>
                </a:lnTo>
                <a:lnTo>
                  <a:pt x="2944814" y="2786076"/>
                </a:lnTo>
                <a:lnTo>
                  <a:pt x="2958170" y="2786076"/>
                </a:lnTo>
                <a:lnTo>
                  <a:pt x="2958170" y="2813275"/>
                </a:lnTo>
                <a:lnTo>
                  <a:pt x="3036649" y="2813275"/>
                </a:lnTo>
                <a:lnTo>
                  <a:pt x="3036649" y="2848353"/>
                </a:lnTo>
                <a:lnTo>
                  <a:pt x="3126830" y="2848353"/>
                </a:lnTo>
                <a:lnTo>
                  <a:pt x="3126830" y="2877331"/>
                </a:lnTo>
                <a:lnTo>
                  <a:pt x="3297271" y="2877331"/>
                </a:lnTo>
                <a:lnTo>
                  <a:pt x="3297271" y="2911774"/>
                </a:lnTo>
                <a:lnTo>
                  <a:pt x="3533345" y="2911774"/>
                </a:lnTo>
                <a:lnTo>
                  <a:pt x="3533345" y="2936812"/>
                </a:lnTo>
                <a:lnTo>
                  <a:pt x="3631921" y="2936812"/>
                </a:lnTo>
                <a:lnTo>
                  <a:pt x="3631921" y="2965790"/>
                </a:lnTo>
                <a:lnTo>
                  <a:pt x="3693737" y="2965790"/>
                </a:lnTo>
                <a:lnTo>
                  <a:pt x="3693737" y="2980279"/>
                </a:lnTo>
                <a:lnTo>
                  <a:pt x="3708238" y="2980279"/>
                </a:lnTo>
                <a:lnTo>
                  <a:pt x="3708238" y="3033660"/>
                </a:lnTo>
                <a:lnTo>
                  <a:pt x="3800199" y="3033660"/>
                </a:lnTo>
                <a:lnTo>
                  <a:pt x="3800199" y="3065942"/>
                </a:lnTo>
                <a:lnTo>
                  <a:pt x="4121493" y="3065942"/>
                </a:lnTo>
                <a:lnTo>
                  <a:pt x="4121493" y="3102673"/>
                </a:lnTo>
                <a:lnTo>
                  <a:pt x="4281886" y="3102673"/>
                </a:lnTo>
                <a:lnTo>
                  <a:pt x="4281886" y="3130507"/>
                </a:lnTo>
                <a:lnTo>
                  <a:pt x="4637141" y="3130507"/>
                </a:lnTo>
                <a:lnTo>
                  <a:pt x="4637141" y="3166602"/>
                </a:lnTo>
                <a:lnTo>
                  <a:pt x="4649988" y="3166602"/>
                </a:lnTo>
                <a:lnTo>
                  <a:pt x="4649988" y="3196724"/>
                </a:lnTo>
                <a:lnTo>
                  <a:pt x="5020252" y="3196724"/>
                </a:lnTo>
                <a:lnTo>
                  <a:pt x="5020252" y="3216678"/>
                </a:lnTo>
                <a:lnTo>
                  <a:pt x="5030301" y="3216678"/>
                </a:lnTo>
                <a:lnTo>
                  <a:pt x="5030301" y="3233455"/>
                </a:lnTo>
                <a:lnTo>
                  <a:pt x="5039204" y="3233455"/>
                </a:lnTo>
                <a:lnTo>
                  <a:pt x="5039204" y="3269550"/>
                </a:lnTo>
                <a:lnTo>
                  <a:pt x="5109415" y="3269550"/>
                </a:lnTo>
                <a:lnTo>
                  <a:pt x="5109415" y="3301833"/>
                </a:lnTo>
                <a:lnTo>
                  <a:pt x="5268027" y="3301833"/>
                </a:lnTo>
                <a:lnTo>
                  <a:pt x="5268027" y="3332971"/>
                </a:lnTo>
                <a:lnTo>
                  <a:pt x="5562102" y="3332971"/>
                </a:lnTo>
                <a:lnTo>
                  <a:pt x="5562102" y="3369194"/>
                </a:lnTo>
                <a:lnTo>
                  <a:pt x="6065030" y="3369194"/>
                </a:lnTo>
                <a:lnTo>
                  <a:pt x="6065030" y="3405289"/>
                </a:lnTo>
                <a:lnTo>
                  <a:pt x="6153558" y="3405289"/>
                </a:lnTo>
                <a:lnTo>
                  <a:pt x="6153558" y="3439351"/>
                </a:lnTo>
                <a:lnTo>
                  <a:pt x="6560581" y="3439351"/>
                </a:lnTo>
                <a:lnTo>
                  <a:pt x="6560581" y="3473794"/>
                </a:lnTo>
                <a:lnTo>
                  <a:pt x="6727715" y="3473794"/>
                </a:lnTo>
                <a:lnTo>
                  <a:pt x="6727715" y="3507729"/>
                </a:lnTo>
                <a:lnTo>
                  <a:pt x="6931481" y="3507729"/>
                </a:lnTo>
                <a:lnTo>
                  <a:pt x="6931481" y="3557805"/>
                </a:lnTo>
                <a:lnTo>
                  <a:pt x="7448909" y="3557805"/>
                </a:lnTo>
                <a:lnTo>
                  <a:pt x="7448909" y="3598984"/>
                </a:lnTo>
                <a:lnTo>
                  <a:pt x="7458831" y="3598984"/>
                </a:lnTo>
                <a:lnTo>
                  <a:pt x="7458831" y="3651856"/>
                </a:lnTo>
                <a:lnTo>
                  <a:pt x="7574705" y="3651856"/>
                </a:lnTo>
                <a:lnTo>
                  <a:pt x="7574705" y="3704219"/>
                </a:lnTo>
                <a:lnTo>
                  <a:pt x="8001316" y="3704219"/>
                </a:lnTo>
                <a:lnTo>
                  <a:pt x="8001316" y="3765352"/>
                </a:lnTo>
                <a:lnTo>
                  <a:pt x="9128390" y="3765352"/>
                </a:lnTo>
                <a:lnTo>
                  <a:pt x="9128390" y="3948498"/>
                </a:lnTo>
              </a:path>
            </a:pathLst>
          </a:custGeom>
          <a:noFill/>
          <a:ln w="2857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0" name="Google Shape;2315;p205">
            <a:extLst>
              <a:ext uri="{FF2B5EF4-FFF2-40B4-BE49-F238E27FC236}">
                <a16:creationId xmlns:a16="http://schemas.microsoft.com/office/drawing/2014/main" id="{C08760BD-EE4B-94CF-3916-DC551D9FC6F5}"/>
              </a:ext>
            </a:extLst>
          </p:cNvPr>
          <p:cNvSpPr/>
          <p:nvPr/>
        </p:nvSpPr>
        <p:spPr>
          <a:xfrm>
            <a:off x="1783885" y="1418944"/>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1" name="Google Shape;2316;p205">
            <a:extLst>
              <a:ext uri="{FF2B5EF4-FFF2-40B4-BE49-F238E27FC236}">
                <a16:creationId xmlns:a16="http://schemas.microsoft.com/office/drawing/2014/main" id="{07E196D6-90F2-B20D-633A-637E485CAB85}"/>
              </a:ext>
            </a:extLst>
          </p:cNvPr>
          <p:cNvSpPr/>
          <p:nvPr/>
        </p:nvSpPr>
        <p:spPr>
          <a:xfrm>
            <a:off x="1735421" y="1467368"/>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2" name="Google Shape;2317;p205">
            <a:extLst>
              <a:ext uri="{FF2B5EF4-FFF2-40B4-BE49-F238E27FC236}">
                <a16:creationId xmlns:a16="http://schemas.microsoft.com/office/drawing/2014/main" id="{328F26FB-CE4B-E93A-862E-EE5724A86A64}"/>
              </a:ext>
            </a:extLst>
          </p:cNvPr>
          <p:cNvSpPr/>
          <p:nvPr/>
        </p:nvSpPr>
        <p:spPr>
          <a:xfrm>
            <a:off x="2002406" y="1498126"/>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3" name="Google Shape;2318;p205">
            <a:extLst>
              <a:ext uri="{FF2B5EF4-FFF2-40B4-BE49-F238E27FC236}">
                <a16:creationId xmlns:a16="http://schemas.microsoft.com/office/drawing/2014/main" id="{E84F2E66-98F6-52C5-A742-63B98967DB07}"/>
              </a:ext>
            </a:extLst>
          </p:cNvPr>
          <p:cNvSpPr/>
          <p:nvPr/>
        </p:nvSpPr>
        <p:spPr>
          <a:xfrm>
            <a:off x="1953943" y="1546548"/>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4" name="Google Shape;2319;p205">
            <a:extLst>
              <a:ext uri="{FF2B5EF4-FFF2-40B4-BE49-F238E27FC236}">
                <a16:creationId xmlns:a16="http://schemas.microsoft.com/office/drawing/2014/main" id="{7BE7873F-4E49-9D47-5D81-3B3516A55221}"/>
              </a:ext>
            </a:extLst>
          </p:cNvPr>
          <p:cNvSpPr/>
          <p:nvPr/>
        </p:nvSpPr>
        <p:spPr>
          <a:xfrm>
            <a:off x="2068546" y="1805442"/>
            <a:ext cx="12719" cy="96720"/>
          </a:xfrm>
          <a:custGeom>
            <a:avLst/>
            <a:gdLst/>
            <a:ahLst/>
            <a:cxnLst/>
            <a:rect l="l" t="t" r="r" b="b"/>
            <a:pathLst>
              <a:path w="12719" h="96720" extrusionOk="0">
                <a:moveTo>
                  <a:pt x="0" y="0"/>
                </a:moveTo>
                <a:lnTo>
                  <a:pt x="0" y="9672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5" name="Google Shape;2320;p205">
            <a:extLst>
              <a:ext uri="{FF2B5EF4-FFF2-40B4-BE49-F238E27FC236}">
                <a16:creationId xmlns:a16="http://schemas.microsoft.com/office/drawing/2014/main" id="{537ABA33-3E3D-7C44-060F-40707B77DB0C}"/>
              </a:ext>
            </a:extLst>
          </p:cNvPr>
          <p:cNvSpPr/>
          <p:nvPr/>
        </p:nvSpPr>
        <p:spPr>
          <a:xfrm>
            <a:off x="2020084" y="1853867"/>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6" name="Google Shape;2321;p205">
            <a:extLst>
              <a:ext uri="{FF2B5EF4-FFF2-40B4-BE49-F238E27FC236}">
                <a16:creationId xmlns:a16="http://schemas.microsoft.com/office/drawing/2014/main" id="{55ED3933-128D-9331-1BA4-F5BA8F7E65CC}"/>
              </a:ext>
            </a:extLst>
          </p:cNvPr>
          <p:cNvSpPr/>
          <p:nvPr/>
        </p:nvSpPr>
        <p:spPr>
          <a:xfrm>
            <a:off x="2083429" y="1883990"/>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7" name="Google Shape;2322;p205">
            <a:extLst>
              <a:ext uri="{FF2B5EF4-FFF2-40B4-BE49-F238E27FC236}">
                <a16:creationId xmlns:a16="http://schemas.microsoft.com/office/drawing/2014/main" id="{ADFDE960-4E41-A779-F679-817D404A5F86}"/>
              </a:ext>
            </a:extLst>
          </p:cNvPr>
          <p:cNvSpPr/>
          <p:nvPr/>
        </p:nvSpPr>
        <p:spPr>
          <a:xfrm>
            <a:off x="2034965" y="1932413"/>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8" name="Google Shape;2323;p205">
            <a:extLst>
              <a:ext uri="{FF2B5EF4-FFF2-40B4-BE49-F238E27FC236}">
                <a16:creationId xmlns:a16="http://schemas.microsoft.com/office/drawing/2014/main" id="{6B8FA62D-28EE-4B05-5D10-C20B1AA19802}"/>
              </a:ext>
            </a:extLst>
          </p:cNvPr>
          <p:cNvSpPr/>
          <p:nvPr/>
        </p:nvSpPr>
        <p:spPr>
          <a:xfrm>
            <a:off x="2117007" y="2072982"/>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29" name="Google Shape;2324;p205">
            <a:extLst>
              <a:ext uri="{FF2B5EF4-FFF2-40B4-BE49-F238E27FC236}">
                <a16:creationId xmlns:a16="http://schemas.microsoft.com/office/drawing/2014/main" id="{B367A876-CE1C-1C74-BDC6-287C8DDC6D99}"/>
              </a:ext>
            </a:extLst>
          </p:cNvPr>
          <p:cNvSpPr/>
          <p:nvPr/>
        </p:nvSpPr>
        <p:spPr>
          <a:xfrm>
            <a:off x="2068545" y="2121405"/>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0" name="Google Shape;2325;p205">
            <a:extLst>
              <a:ext uri="{FF2B5EF4-FFF2-40B4-BE49-F238E27FC236}">
                <a16:creationId xmlns:a16="http://schemas.microsoft.com/office/drawing/2014/main" id="{F316D20F-826C-5E74-7805-2EBE92303C5E}"/>
              </a:ext>
            </a:extLst>
          </p:cNvPr>
          <p:cNvSpPr/>
          <p:nvPr/>
        </p:nvSpPr>
        <p:spPr>
          <a:xfrm>
            <a:off x="2158727" y="2339883"/>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1" name="Google Shape;2326;p205">
            <a:extLst>
              <a:ext uri="{FF2B5EF4-FFF2-40B4-BE49-F238E27FC236}">
                <a16:creationId xmlns:a16="http://schemas.microsoft.com/office/drawing/2014/main" id="{79D84B25-FF13-29D6-E8AD-6BEE9AD6A63C}"/>
              </a:ext>
            </a:extLst>
          </p:cNvPr>
          <p:cNvSpPr/>
          <p:nvPr/>
        </p:nvSpPr>
        <p:spPr>
          <a:xfrm>
            <a:off x="2110265" y="2388307"/>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2" name="Google Shape;2327;p205">
            <a:extLst>
              <a:ext uri="{FF2B5EF4-FFF2-40B4-BE49-F238E27FC236}">
                <a16:creationId xmlns:a16="http://schemas.microsoft.com/office/drawing/2014/main" id="{9E71589B-736D-E1B2-810E-EFB26768808C}"/>
              </a:ext>
            </a:extLst>
          </p:cNvPr>
          <p:cNvSpPr/>
          <p:nvPr/>
        </p:nvSpPr>
        <p:spPr>
          <a:xfrm>
            <a:off x="2207062" y="2339883"/>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3" name="Google Shape;2328;p205">
            <a:extLst>
              <a:ext uri="{FF2B5EF4-FFF2-40B4-BE49-F238E27FC236}">
                <a16:creationId xmlns:a16="http://schemas.microsoft.com/office/drawing/2014/main" id="{08CEE33B-C92F-5BB2-702A-75F5694B1209}"/>
              </a:ext>
            </a:extLst>
          </p:cNvPr>
          <p:cNvSpPr/>
          <p:nvPr/>
        </p:nvSpPr>
        <p:spPr>
          <a:xfrm>
            <a:off x="2158727" y="2388307"/>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4" name="Google Shape;2329;p205">
            <a:extLst>
              <a:ext uri="{FF2B5EF4-FFF2-40B4-BE49-F238E27FC236}">
                <a16:creationId xmlns:a16="http://schemas.microsoft.com/office/drawing/2014/main" id="{521D2C60-CDD6-7571-754A-8EDCE71B21BE}"/>
              </a:ext>
            </a:extLst>
          </p:cNvPr>
          <p:cNvSpPr/>
          <p:nvPr/>
        </p:nvSpPr>
        <p:spPr>
          <a:xfrm>
            <a:off x="2607598" y="2846235"/>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5" name="Google Shape;2330;p205">
            <a:extLst>
              <a:ext uri="{FF2B5EF4-FFF2-40B4-BE49-F238E27FC236}">
                <a16:creationId xmlns:a16="http://schemas.microsoft.com/office/drawing/2014/main" id="{EA1663A6-08D1-5594-3DBE-A72048F07983}"/>
              </a:ext>
            </a:extLst>
          </p:cNvPr>
          <p:cNvSpPr/>
          <p:nvPr/>
        </p:nvSpPr>
        <p:spPr>
          <a:xfrm>
            <a:off x="2559135" y="2894657"/>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6" name="Google Shape;2331;p205">
            <a:extLst>
              <a:ext uri="{FF2B5EF4-FFF2-40B4-BE49-F238E27FC236}">
                <a16:creationId xmlns:a16="http://schemas.microsoft.com/office/drawing/2014/main" id="{51C6EA6E-7FF7-A1C8-5348-505BFF56C984}"/>
              </a:ext>
            </a:extLst>
          </p:cNvPr>
          <p:cNvSpPr/>
          <p:nvPr/>
        </p:nvSpPr>
        <p:spPr>
          <a:xfrm>
            <a:off x="3095390" y="3144403"/>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7" name="Google Shape;2332;p205">
            <a:extLst>
              <a:ext uri="{FF2B5EF4-FFF2-40B4-BE49-F238E27FC236}">
                <a16:creationId xmlns:a16="http://schemas.microsoft.com/office/drawing/2014/main" id="{394D9D1B-D983-1CB2-A424-41BB1F2316C0}"/>
              </a:ext>
            </a:extLst>
          </p:cNvPr>
          <p:cNvSpPr/>
          <p:nvPr/>
        </p:nvSpPr>
        <p:spPr>
          <a:xfrm>
            <a:off x="3046929" y="3192825"/>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8" name="Google Shape;2333;p205">
            <a:extLst>
              <a:ext uri="{FF2B5EF4-FFF2-40B4-BE49-F238E27FC236}">
                <a16:creationId xmlns:a16="http://schemas.microsoft.com/office/drawing/2014/main" id="{F45E54AF-717C-3312-36BF-A52DFF1625F0}"/>
              </a:ext>
            </a:extLst>
          </p:cNvPr>
          <p:cNvSpPr/>
          <p:nvPr/>
        </p:nvSpPr>
        <p:spPr>
          <a:xfrm>
            <a:off x="3441742" y="3588223"/>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39" name="Google Shape;2334;p205">
            <a:extLst>
              <a:ext uri="{FF2B5EF4-FFF2-40B4-BE49-F238E27FC236}">
                <a16:creationId xmlns:a16="http://schemas.microsoft.com/office/drawing/2014/main" id="{E39FF348-274D-AE15-43C4-EC97B74633C2}"/>
              </a:ext>
            </a:extLst>
          </p:cNvPr>
          <p:cNvSpPr/>
          <p:nvPr/>
        </p:nvSpPr>
        <p:spPr>
          <a:xfrm>
            <a:off x="3393279" y="3636645"/>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0" name="Google Shape;2335;p205">
            <a:extLst>
              <a:ext uri="{FF2B5EF4-FFF2-40B4-BE49-F238E27FC236}">
                <a16:creationId xmlns:a16="http://schemas.microsoft.com/office/drawing/2014/main" id="{E2333009-DABD-DB39-A62C-D7B62EDB1BD7}"/>
              </a:ext>
            </a:extLst>
          </p:cNvPr>
          <p:cNvSpPr/>
          <p:nvPr/>
        </p:nvSpPr>
        <p:spPr>
          <a:xfrm>
            <a:off x="3572370" y="3616182"/>
            <a:ext cx="12719" cy="96720"/>
          </a:xfrm>
          <a:custGeom>
            <a:avLst/>
            <a:gdLst/>
            <a:ahLst/>
            <a:cxnLst/>
            <a:rect l="l" t="t" r="r" b="b"/>
            <a:pathLst>
              <a:path w="12719" h="96720" extrusionOk="0">
                <a:moveTo>
                  <a:pt x="0" y="0"/>
                </a:moveTo>
                <a:lnTo>
                  <a:pt x="0" y="9672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1" name="Google Shape;2336;p205">
            <a:extLst>
              <a:ext uri="{FF2B5EF4-FFF2-40B4-BE49-F238E27FC236}">
                <a16:creationId xmlns:a16="http://schemas.microsoft.com/office/drawing/2014/main" id="{B11A87E1-4EEC-A657-FE8A-5C9C5A836885}"/>
              </a:ext>
            </a:extLst>
          </p:cNvPr>
          <p:cNvSpPr/>
          <p:nvPr/>
        </p:nvSpPr>
        <p:spPr>
          <a:xfrm>
            <a:off x="3523908" y="3664607"/>
            <a:ext cx="96923" cy="12709"/>
          </a:xfrm>
          <a:custGeom>
            <a:avLst/>
            <a:gdLst/>
            <a:ahLst/>
            <a:cxnLst/>
            <a:rect l="l" t="t" r="r" b="b"/>
            <a:pathLst>
              <a:path w="96922" h="12709" extrusionOk="0">
                <a:moveTo>
                  <a:pt x="96923"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2" name="Google Shape;2337;p205">
            <a:extLst>
              <a:ext uri="{FF2B5EF4-FFF2-40B4-BE49-F238E27FC236}">
                <a16:creationId xmlns:a16="http://schemas.microsoft.com/office/drawing/2014/main" id="{3A461446-D9C3-0C7F-57D6-50BE5A0BBAEE}"/>
              </a:ext>
            </a:extLst>
          </p:cNvPr>
          <p:cNvSpPr/>
          <p:nvPr/>
        </p:nvSpPr>
        <p:spPr>
          <a:xfrm>
            <a:off x="3653394" y="3730951"/>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3" name="Google Shape;2338;p205">
            <a:extLst>
              <a:ext uri="{FF2B5EF4-FFF2-40B4-BE49-F238E27FC236}">
                <a16:creationId xmlns:a16="http://schemas.microsoft.com/office/drawing/2014/main" id="{0A40044B-C80C-17F1-1649-C26D813BD57F}"/>
              </a:ext>
            </a:extLst>
          </p:cNvPr>
          <p:cNvSpPr/>
          <p:nvPr/>
        </p:nvSpPr>
        <p:spPr>
          <a:xfrm>
            <a:off x="3604931" y="3779375"/>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4" name="Google Shape;2339;p205">
            <a:extLst>
              <a:ext uri="{FF2B5EF4-FFF2-40B4-BE49-F238E27FC236}">
                <a16:creationId xmlns:a16="http://schemas.microsoft.com/office/drawing/2014/main" id="{4EF03273-42CD-1B14-29B0-E3E0955243AF}"/>
              </a:ext>
            </a:extLst>
          </p:cNvPr>
          <p:cNvSpPr/>
          <p:nvPr/>
        </p:nvSpPr>
        <p:spPr>
          <a:xfrm>
            <a:off x="4304758" y="4081228"/>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5" name="Google Shape;2340;p205">
            <a:extLst>
              <a:ext uri="{FF2B5EF4-FFF2-40B4-BE49-F238E27FC236}">
                <a16:creationId xmlns:a16="http://schemas.microsoft.com/office/drawing/2014/main" id="{469F744A-4C09-2145-AAAE-9DC408C4BD43}"/>
              </a:ext>
            </a:extLst>
          </p:cNvPr>
          <p:cNvSpPr/>
          <p:nvPr/>
        </p:nvSpPr>
        <p:spPr>
          <a:xfrm>
            <a:off x="4256424" y="4129652"/>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6" name="Google Shape;2341;p205">
            <a:extLst>
              <a:ext uri="{FF2B5EF4-FFF2-40B4-BE49-F238E27FC236}">
                <a16:creationId xmlns:a16="http://schemas.microsoft.com/office/drawing/2014/main" id="{35E67127-D163-779E-A9F5-7DF2124684CE}"/>
              </a:ext>
            </a:extLst>
          </p:cNvPr>
          <p:cNvSpPr/>
          <p:nvPr/>
        </p:nvSpPr>
        <p:spPr>
          <a:xfrm>
            <a:off x="4806034" y="4267043"/>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7" name="Google Shape;2342;p205">
            <a:extLst>
              <a:ext uri="{FF2B5EF4-FFF2-40B4-BE49-F238E27FC236}">
                <a16:creationId xmlns:a16="http://schemas.microsoft.com/office/drawing/2014/main" id="{DF5883D1-4669-9828-0BC0-3D4DE4AA9704}"/>
              </a:ext>
            </a:extLst>
          </p:cNvPr>
          <p:cNvSpPr/>
          <p:nvPr/>
        </p:nvSpPr>
        <p:spPr>
          <a:xfrm>
            <a:off x="4757569" y="4315467"/>
            <a:ext cx="96923" cy="12709"/>
          </a:xfrm>
          <a:custGeom>
            <a:avLst/>
            <a:gdLst/>
            <a:ahLst/>
            <a:cxnLst/>
            <a:rect l="l" t="t" r="r" b="b"/>
            <a:pathLst>
              <a:path w="96922" h="12709" extrusionOk="0">
                <a:moveTo>
                  <a:pt x="96923"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8" name="Google Shape;2343;p205">
            <a:extLst>
              <a:ext uri="{FF2B5EF4-FFF2-40B4-BE49-F238E27FC236}">
                <a16:creationId xmlns:a16="http://schemas.microsoft.com/office/drawing/2014/main" id="{F015352F-F61E-DFD9-8C1C-8558CC59B0E8}"/>
              </a:ext>
            </a:extLst>
          </p:cNvPr>
          <p:cNvSpPr/>
          <p:nvPr/>
        </p:nvSpPr>
        <p:spPr>
          <a:xfrm>
            <a:off x="5499373" y="4453747"/>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49" name="Google Shape;2344;p205">
            <a:extLst>
              <a:ext uri="{FF2B5EF4-FFF2-40B4-BE49-F238E27FC236}">
                <a16:creationId xmlns:a16="http://schemas.microsoft.com/office/drawing/2014/main" id="{924CCA78-435D-32F0-2C77-4DA76B8AF7E3}"/>
              </a:ext>
            </a:extLst>
          </p:cNvPr>
          <p:cNvSpPr/>
          <p:nvPr/>
        </p:nvSpPr>
        <p:spPr>
          <a:xfrm>
            <a:off x="5450909" y="4502171"/>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0" name="Google Shape;2345;p205">
            <a:extLst>
              <a:ext uri="{FF2B5EF4-FFF2-40B4-BE49-F238E27FC236}">
                <a16:creationId xmlns:a16="http://schemas.microsoft.com/office/drawing/2014/main" id="{954672EB-6438-96A5-6482-7242B61A2791}"/>
              </a:ext>
            </a:extLst>
          </p:cNvPr>
          <p:cNvSpPr/>
          <p:nvPr/>
        </p:nvSpPr>
        <p:spPr>
          <a:xfrm>
            <a:off x="5560553" y="4453747"/>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1" name="Google Shape;2346;p205">
            <a:extLst>
              <a:ext uri="{FF2B5EF4-FFF2-40B4-BE49-F238E27FC236}">
                <a16:creationId xmlns:a16="http://schemas.microsoft.com/office/drawing/2014/main" id="{C027ADD4-53A8-AF03-3144-DBFC0A3CE094}"/>
              </a:ext>
            </a:extLst>
          </p:cNvPr>
          <p:cNvSpPr/>
          <p:nvPr/>
        </p:nvSpPr>
        <p:spPr>
          <a:xfrm>
            <a:off x="5512089" y="4502171"/>
            <a:ext cx="96923" cy="12709"/>
          </a:xfrm>
          <a:custGeom>
            <a:avLst/>
            <a:gdLst/>
            <a:ahLst/>
            <a:cxnLst/>
            <a:rect l="l" t="t" r="r" b="b"/>
            <a:pathLst>
              <a:path w="96922" h="12709" extrusionOk="0">
                <a:moveTo>
                  <a:pt x="96922"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2" name="Google Shape;2347;p205">
            <a:extLst>
              <a:ext uri="{FF2B5EF4-FFF2-40B4-BE49-F238E27FC236}">
                <a16:creationId xmlns:a16="http://schemas.microsoft.com/office/drawing/2014/main" id="{ABF97439-8F5C-78A2-9EFD-27DFB2596F06}"/>
              </a:ext>
            </a:extLst>
          </p:cNvPr>
          <p:cNvSpPr/>
          <p:nvPr/>
        </p:nvSpPr>
        <p:spPr>
          <a:xfrm>
            <a:off x="7654815" y="4787630"/>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3" name="Google Shape;2348;p205">
            <a:extLst>
              <a:ext uri="{FF2B5EF4-FFF2-40B4-BE49-F238E27FC236}">
                <a16:creationId xmlns:a16="http://schemas.microsoft.com/office/drawing/2014/main" id="{41A60772-F58B-ED3E-B142-6E197951FF41}"/>
              </a:ext>
            </a:extLst>
          </p:cNvPr>
          <p:cNvSpPr/>
          <p:nvPr/>
        </p:nvSpPr>
        <p:spPr>
          <a:xfrm>
            <a:off x="7606353" y="4836053"/>
            <a:ext cx="96923" cy="12709"/>
          </a:xfrm>
          <a:custGeom>
            <a:avLst/>
            <a:gdLst/>
            <a:ahLst/>
            <a:cxnLst/>
            <a:rect l="l" t="t" r="r" b="b"/>
            <a:pathLst>
              <a:path w="96922" h="12709" extrusionOk="0">
                <a:moveTo>
                  <a:pt x="96923"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4" name="Google Shape;2349;p205">
            <a:extLst>
              <a:ext uri="{FF2B5EF4-FFF2-40B4-BE49-F238E27FC236}">
                <a16:creationId xmlns:a16="http://schemas.microsoft.com/office/drawing/2014/main" id="{76E58215-4C0B-698C-4DFD-4D9BDEED0D82}"/>
              </a:ext>
            </a:extLst>
          </p:cNvPr>
          <p:cNvSpPr/>
          <p:nvPr/>
        </p:nvSpPr>
        <p:spPr>
          <a:xfrm>
            <a:off x="8373085" y="4896551"/>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5" name="Google Shape;2350;p205">
            <a:extLst>
              <a:ext uri="{FF2B5EF4-FFF2-40B4-BE49-F238E27FC236}">
                <a16:creationId xmlns:a16="http://schemas.microsoft.com/office/drawing/2014/main" id="{3F87482B-041D-0898-6891-41C505268BB8}"/>
              </a:ext>
            </a:extLst>
          </p:cNvPr>
          <p:cNvSpPr/>
          <p:nvPr/>
        </p:nvSpPr>
        <p:spPr>
          <a:xfrm>
            <a:off x="8324621" y="4944973"/>
            <a:ext cx="96923" cy="12709"/>
          </a:xfrm>
          <a:custGeom>
            <a:avLst/>
            <a:gdLst/>
            <a:ahLst/>
            <a:cxnLst/>
            <a:rect l="l" t="t" r="r" b="b"/>
            <a:pathLst>
              <a:path w="96922" h="12709" extrusionOk="0">
                <a:moveTo>
                  <a:pt x="96923"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6" name="Google Shape;2351;p205">
            <a:extLst>
              <a:ext uri="{FF2B5EF4-FFF2-40B4-BE49-F238E27FC236}">
                <a16:creationId xmlns:a16="http://schemas.microsoft.com/office/drawing/2014/main" id="{7B51D32A-D4EA-B2FD-F075-359AB2E52DF6}"/>
              </a:ext>
            </a:extLst>
          </p:cNvPr>
          <p:cNvSpPr/>
          <p:nvPr/>
        </p:nvSpPr>
        <p:spPr>
          <a:xfrm>
            <a:off x="8439989" y="4900744"/>
            <a:ext cx="12719" cy="96720"/>
          </a:xfrm>
          <a:custGeom>
            <a:avLst/>
            <a:gdLst/>
            <a:ahLst/>
            <a:cxnLst/>
            <a:rect l="l" t="t" r="r" b="b"/>
            <a:pathLst>
              <a:path w="12719" h="96720" extrusionOk="0">
                <a:moveTo>
                  <a:pt x="0" y="0"/>
                </a:moveTo>
                <a:lnTo>
                  <a:pt x="0" y="9672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7" name="Google Shape;2352;p205">
            <a:extLst>
              <a:ext uri="{FF2B5EF4-FFF2-40B4-BE49-F238E27FC236}">
                <a16:creationId xmlns:a16="http://schemas.microsoft.com/office/drawing/2014/main" id="{20ECB7C5-90B0-0502-19F3-BFA3A10660B9}"/>
              </a:ext>
            </a:extLst>
          </p:cNvPr>
          <p:cNvSpPr/>
          <p:nvPr/>
        </p:nvSpPr>
        <p:spPr>
          <a:xfrm>
            <a:off x="8391525" y="4949041"/>
            <a:ext cx="96923" cy="12709"/>
          </a:xfrm>
          <a:custGeom>
            <a:avLst/>
            <a:gdLst/>
            <a:ahLst/>
            <a:cxnLst/>
            <a:rect l="l" t="t" r="r" b="b"/>
            <a:pathLst>
              <a:path w="96922" h="12709" extrusionOk="0">
                <a:moveTo>
                  <a:pt x="96923"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8" name="Google Shape;2353;p205">
            <a:extLst>
              <a:ext uri="{FF2B5EF4-FFF2-40B4-BE49-F238E27FC236}">
                <a16:creationId xmlns:a16="http://schemas.microsoft.com/office/drawing/2014/main" id="{9D4961D2-9994-FBB7-1A61-54595C0DE485}"/>
              </a:ext>
            </a:extLst>
          </p:cNvPr>
          <p:cNvSpPr/>
          <p:nvPr/>
        </p:nvSpPr>
        <p:spPr>
          <a:xfrm>
            <a:off x="8986545" y="4938619"/>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59" name="Google Shape;2354;p205">
            <a:extLst>
              <a:ext uri="{FF2B5EF4-FFF2-40B4-BE49-F238E27FC236}">
                <a16:creationId xmlns:a16="http://schemas.microsoft.com/office/drawing/2014/main" id="{AD8CAAE3-1A27-B659-97DA-E4F65A70D874}"/>
              </a:ext>
            </a:extLst>
          </p:cNvPr>
          <p:cNvSpPr/>
          <p:nvPr/>
        </p:nvSpPr>
        <p:spPr>
          <a:xfrm>
            <a:off x="8938083" y="4987043"/>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0" name="Google Shape;2355;p205">
            <a:extLst>
              <a:ext uri="{FF2B5EF4-FFF2-40B4-BE49-F238E27FC236}">
                <a16:creationId xmlns:a16="http://schemas.microsoft.com/office/drawing/2014/main" id="{6CC3B122-BD31-34D6-6A15-B318BB19013C}"/>
              </a:ext>
            </a:extLst>
          </p:cNvPr>
          <p:cNvSpPr/>
          <p:nvPr/>
        </p:nvSpPr>
        <p:spPr>
          <a:xfrm>
            <a:off x="9155078" y="5041059"/>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1" name="Google Shape;2356;p205">
            <a:extLst>
              <a:ext uri="{FF2B5EF4-FFF2-40B4-BE49-F238E27FC236}">
                <a16:creationId xmlns:a16="http://schemas.microsoft.com/office/drawing/2014/main" id="{2D81507A-6B23-E905-EC52-FB95A74E2419}"/>
              </a:ext>
            </a:extLst>
          </p:cNvPr>
          <p:cNvSpPr/>
          <p:nvPr/>
        </p:nvSpPr>
        <p:spPr>
          <a:xfrm>
            <a:off x="9106743" y="5089481"/>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2" name="Google Shape;2357;p205">
            <a:extLst>
              <a:ext uri="{FF2B5EF4-FFF2-40B4-BE49-F238E27FC236}">
                <a16:creationId xmlns:a16="http://schemas.microsoft.com/office/drawing/2014/main" id="{89810207-BF56-9FF2-C1DB-031231D2C376}"/>
              </a:ext>
            </a:extLst>
          </p:cNvPr>
          <p:cNvSpPr/>
          <p:nvPr/>
        </p:nvSpPr>
        <p:spPr>
          <a:xfrm>
            <a:off x="9967853" y="5150998"/>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3" name="Google Shape;2358;p205">
            <a:extLst>
              <a:ext uri="{FF2B5EF4-FFF2-40B4-BE49-F238E27FC236}">
                <a16:creationId xmlns:a16="http://schemas.microsoft.com/office/drawing/2014/main" id="{6B939173-8600-E1DB-4CE1-A34F92D5D4BA}"/>
              </a:ext>
            </a:extLst>
          </p:cNvPr>
          <p:cNvSpPr/>
          <p:nvPr/>
        </p:nvSpPr>
        <p:spPr>
          <a:xfrm>
            <a:off x="9919391" y="5199421"/>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4" name="Google Shape;2359;p205">
            <a:extLst>
              <a:ext uri="{FF2B5EF4-FFF2-40B4-BE49-F238E27FC236}">
                <a16:creationId xmlns:a16="http://schemas.microsoft.com/office/drawing/2014/main" id="{428CA984-E925-4090-5DE0-775E7E8DFCC6}"/>
              </a:ext>
            </a:extLst>
          </p:cNvPr>
          <p:cNvSpPr/>
          <p:nvPr/>
        </p:nvSpPr>
        <p:spPr>
          <a:xfrm>
            <a:off x="10040482" y="5156716"/>
            <a:ext cx="12719" cy="96847"/>
          </a:xfrm>
          <a:custGeom>
            <a:avLst/>
            <a:gdLst/>
            <a:ahLst/>
            <a:cxnLst/>
            <a:rect l="l" t="t" r="r" b="b"/>
            <a:pathLst>
              <a:path w="12719" h="96847" extrusionOk="0">
                <a:moveTo>
                  <a:pt x="0" y="0"/>
                </a:moveTo>
                <a:lnTo>
                  <a:pt x="0" y="96847"/>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5" name="Google Shape;2360;p205">
            <a:extLst>
              <a:ext uri="{FF2B5EF4-FFF2-40B4-BE49-F238E27FC236}">
                <a16:creationId xmlns:a16="http://schemas.microsoft.com/office/drawing/2014/main" id="{3BD82373-0C18-3DA8-9CBF-ED18F315D87F}"/>
              </a:ext>
            </a:extLst>
          </p:cNvPr>
          <p:cNvSpPr/>
          <p:nvPr/>
        </p:nvSpPr>
        <p:spPr>
          <a:xfrm>
            <a:off x="9992147" y="5205140"/>
            <a:ext cx="96795" cy="12709"/>
          </a:xfrm>
          <a:custGeom>
            <a:avLst/>
            <a:gdLst/>
            <a:ahLst/>
            <a:cxnLst/>
            <a:rect l="l" t="t" r="r" b="b"/>
            <a:pathLst>
              <a:path w="96795" h="12709" extrusionOk="0">
                <a:moveTo>
                  <a:pt x="9679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a:solidFill>
                <a:srgbClr val="000000"/>
              </a:solidFill>
              <a:latin typeface="Arial"/>
              <a:ea typeface="Arial"/>
              <a:cs typeface="Arial"/>
              <a:sym typeface="Arial"/>
            </a:endParaRPr>
          </a:p>
        </p:txBody>
      </p:sp>
      <p:sp>
        <p:nvSpPr>
          <p:cNvPr id="667" name="Google Shape;2369;p205">
            <a:extLst>
              <a:ext uri="{FF2B5EF4-FFF2-40B4-BE49-F238E27FC236}">
                <a16:creationId xmlns:a16="http://schemas.microsoft.com/office/drawing/2014/main" id="{01D7B8C3-39DE-CD57-92FF-BD4D695E0380}"/>
              </a:ext>
            </a:extLst>
          </p:cNvPr>
          <p:cNvSpPr txBox="1"/>
          <p:nvPr/>
        </p:nvSpPr>
        <p:spPr>
          <a:xfrm>
            <a:off x="1484539"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0</a:t>
            </a:r>
          </a:p>
        </p:txBody>
      </p:sp>
      <p:sp>
        <p:nvSpPr>
          <p:cNvPr id="668" name="Google Shape;2370;p205">
            <a:extLst>
              <a:ext uri="{FF2B5EF4-FFF2-40B4-BE49-F238E27FC236}">
                <a16:creationId xmlns:a16="http://schemas.microsoft.com/office/drawing/2014/main" id="{B56EE24E-00A4-99CC-3A63-EC4916A28959}"/>
              </a:ext>
            </a:extLst>
          </p:cNvPr>
          <p:cNvSpPr txBox="1"/>
          <p:nvPr/>
        </p:nvSpPr>
        <p:spPr>
          <a:xfrm>
            <a:off x="1848096"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a:t>
            </a:r>
          </a:p>
        </p:txBody>
      </p:sp>
      <p:sp>
        <p:nvSpPr>
          <p:cNvPr id="669" name="Google Shape;2371;p205">
            <a:extLst>
              <a:ext uri="{FF2B5EF4-FFF2-40B4-BE49-F238E27FC236}">
                <a16:creationId xmlns:a16="http://schemas.microsoft.com/office/drawing/2014/main" id="{9CB0591D-30D9-4C8E-E19B-DED7B22BFE6D}"/>
              </a:ext>
            </a:extLst>
          </p:cNvPr>
          <p:cNvSpPr txBox="1"/>
          <p:nvPr/>
        </p:nvSpPr>
        <p:spPr>
          <a:xfrm>
            <a:off x="2221775"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a:t>
            </a:r>
          </a:p>
        </p:txBody>
      </p:sp>
      <p:sp>
        <p:nvSpPr>
          <p:cNvPr id="670" name="Google Shape;2372;p205">
            <a:extLst>
              <a:ext uri="{FF2B5EF4-FFF2-40B4-BE49-F238E27FC236}">
                <a16:creationId xmlns:a16="http://schemas.microsoft.com/office/drawing/2014/main" id="{8BD8BD1D-90E9-A86D-9C1E-72823242F6FA}"/>
              </a:ext>
            </a:extLst>
          </p:cNvPr>
          <p:cNvSpPr txBox="1"/>
          <p:nvPr/>
        </p:nvSpPr>
        <p:spPr>
          <a:xfrm>
            <a:off x="2573367"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3</a:t>
            </a:r>
          </a:p>
        </p:txBody>
      </p:sp>
      <p:sp>
        <p:nvSpPr>
          <p:cNvPr id="671" name="Google Shape;2373;p205">
            <a:extLst>
              <a:ext uri="{FF2B5EF4-FFF2-40B4-BE49-F238E27FC236}">
                <a16:creationId xmlns:a16="http://schemas.microsoft.com/office/drawing/2014/main" id="{C7F69A3B-3A21-BC91-F30A-C588A3B94171}"/>
              </a:ext>
            </a:extLst>
          </p:cNvPr>
          <p:cNvSpPr txBox="1"/>
          <p:nvPr/>
        </p:nvSpPr>
        <p:spPr>
          <a:xfrm>
            <a:off x="2939637"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4</a:t>
            </a:r>
          </a:p>
        </p:txBody>
      </p:sp>
      <p:sp>
        <p:nvSpPr>
          <p:cNvPr id="672" name="Google Shape;2374;p205">
            <a:extLst>
              <a:ext uri="{FF2B5EF4-FFF2-40B4-BE49-F238E27FC236}">
                <a16:creationId xmlns:a16="http://schemas.microsoft.com/office/drawing/2014/main" id="{DFEA70DB-8EA3-05C1-2BF0-F71D829AA535}"/>
              </a:ext>
            </a:extLst>
          </p:cNvPr>
          <p:cNvSpPr txBox="1"/>
          <p:nvPr/>
        </p:nvSpPr>
        <p:spPr>
          <a:xfrm>
            <a:off x="3303028"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5</a:t>
            </a:r>
          </a:p>
        </p:txBody>
      </p:sp>
      <p:sp>
        <p:nvSpPr>
          <p:cNvPr id="673" name="Google Shape;2375;p205">
            <a:extLst>
              <a:ext uri="{FF2B5EF4-FFF2-40B4-BE49-F238E27FC236}">
                <a16:creationId xmlns:a16="http://schemas.microsoft.com/office/drawing/2014/main" id="{52CADDAF-3EC0-C5DB-C93D-BF97766E5092}"/>
              </a:ext>
            </a:extLst>
          </p:cNvPr>
          <p:cNvSpPr txBox="1"/>
          <p:nvPr/>
        </p:nvSpPr>
        <p:spPr>
          <a:xfrm>
            <a:off x="3670137"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6</a:t>
            </a:r>
          </a:p>
        </p:txBody>
      </p:sp>
      <p:sp>
        <p:nvSpPr>
          <p:cNvPr id="674" name="Google Shape;2376;p205">
            <a:extLst>
              <a:ext uri="{FF2B5EF4-FFF2-40B4-BE49-F238E27FC236}">
                <a16:creationId xmlns:a16="http://schemas.microsoft.com/office/drawing/2014/main" id="{785745AC-BF12-3F88-69C6-19AE6BFB94F6}"/>
              </a:ext>
            </a:extLst>
          </p:cNvPr>
          <p:cNvSpPr txBox="1"/>
          <p:nvPr/>
        </p:nvSpPr>
        <p:spPr>
          <a:xfrm>
            <a:off x="4047668"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7</a:t>
            </a:r>
          </a:p>
        </p:txBody>
      </p:sp>
      <p:sp>
        <p:nvSpPr>
          <p:cNvPr id="675" name="Google Shape;2377;p205">
            <a:extLst>
              <a:ext uri="{FF2B5EF4-FFF2-40B4-BE49-F238E27FC236}">
                <a16:creationId xmlns:a16="http://schemas.microsoft.com/office/drawing/2014/main" id="{7F96C966-DDEA-D970-F4CD-F98041BB5439}"/>
              </a:ext>
            </a:extLst>
          </p:cNvPr>
          <p:cNvSpPr txBox="1"/>
          <p:nvPr/>
        </p:nvSpPr>
        <p:spPr>
          <a:xfrm>
            <a:off x="4407531"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8</a:t>
            </a:r>
          </a:p>
        </p:txBody>
      </p:sp>
      <p:sp>
        <p:nvSpPr>
          <p:cNvPr id="676" name="Google Shape;2378;p205">
            <a:extLst>
              <a:ext uri="{FF2B5EF4-FFF2-40B4-BE49-F238E27FC236}">
                <a16:creationId xmlns:a16="http://schemas.microsoft.com/office/drawing/2014/main" id="{9ED7F912-8D6C-5E23-8572-0A48404B7956}"/>
              </a:ext>
            </a:extLst>
          </p:cNvPr>
          <p:cNvSpPr txBox="1"/>
          <p:nvPr/>
        </p:nvSpPr>
        <p:spPr>
          <a:xfrm>
            <a:off x="4765668" y="5494226"/>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9</a:t>
            </a:r>
          </a:p>
        </p:txBody>
      </p:sp>
      <p:sp>
        <p:nvSpPr>
          <p:cNvPr id="677" name="Google Shape;2379;p205">
            <a:extLst>
              <a:ext uri="{FF2B5EF4-FFF2-40B4-BE49-F238E27FC236}">
                <a16:creationId xmlns:a16="http://schemas.microsoft.com/office/drawing/2014/main" id="{ABC91A5C-209C-ECCD-FADC-06DCBA68CA92}"/>
              </a:ext>
            </a:extLst>
          </p:cNvPr>
          <p:cNvSpPr txBox="1"/>
          <p:nvPr/>
        </p:nvSpPr>
        <p:spPr>
          <a:xfrm>
            <a:off x="5009723" y="5494226"/>
            <a:ext cx="4596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10</a:t>
            </a:r>
          </a:p>
        </p:txBody>
      </p:sp>
      <p:sp>
        <p:nvSpPr>
          <p:cNvPr id="678" name="Google Shape;2380;p205">
            <a:extLst>
              <a:ext uri="{FF2B5EF4-FFF2-40B4-BE49-F238E27FC236}">
                <a16:creationId xmlns:a16="http://schemas.microsoft.com/office/drawing/2014/main" id="{46FA2C83-4F17-F5C3-0473-2DC4C2E042AF}"/>
              </a:ext>
            </a:extLst>
          </p:cNvPr>
          <p:cNvSpPr txBox="1"/>
          <p:nvPr/>
        </p:nvSpPr>
        <p:spPr>
          <a:xfrm>
            <a:off x="5411612" y="5494226"/>
            <a:ext cx="39121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11</a:t>
            </a:r>
          </a:p>
        </p:txBody>
      </p:sp>
      <p:sp>
        <p:nvSpPr>
          <p:cNvPr id="679" name="Google Shape;2381;p205">
            <a:extLst>
              <a:ext uri="{FF2B5EF4-FFF2-40B4-BE49-F238E27FC236}">
                <a16:creationId xmlns:a16="http://schemas.microsoft.com/office/drawing/2014/main" id="{A28FB8E9-948B-C474-6707-A90300F2EB0E}"/>
              </a:ext>
            </a:extLst>
          </p:cNvPr>
          <p:cNvSpPr txBox="1"/>
          <p:nvPr/>
        </p:nvSpPr>
        <p:spPr>
          <a:xfrm>
            <a:off x="5746173" y="5494226"/>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12</a:t>
            </a:r>
          </a:p>
        </p:txBody>
      </p:sp>
      <p:sp>
        <p:nvSpPr>
          <p:cNvPr id="680" name="Google Shape;2382;p205">
            <a:extLst>
              <a:ext uri="{FF2B5EF4-FFF2-40B4-BE49-F238E27FC236}">
                <a16:creationId xmlns:a16="http://schemas.microsoft.com/office/drawing/2014/main" id="{73989D18-190F-D806-49FC-D412BB56DB33}"/>
              </a:ext>
            </a:extLst>
          </p:cNvPr>
          <p:cNvSpPr txBox="1"/>
          <p:nvPr/>
        </p:nvSpPr>
        <p:spPr>
          <a:xfrm>
            <a:off x="6128509"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13</a:t>
            </a:r>
          </a:p>
        </p:txBody>
      </p:sp>
      <p:sp>
        <p:nvSpPr>
          <p:cNvPr id="681" name="Google Shape;2383;p205">
            <a:extLst>
              <a:ext uri="{FF2B5EF4-FFF2-40B4-BE49-F238E27FC236}">
                <a16:creationId xmlns:a16="http://schemas.microsoft.com/office/drawing/2014/main" id="{15AB79BF-8877-7F7E-47A5-2F03CC9D6C5B}"/>
              </a:ext>
            </a:extLst>
          </p:cNvPr>
          <p:cNvSpPr txBox="1"/>
          <p:nvPr/>
        </p:nvSpPr>
        <p:spPr>
          <a:xfrm>
            <a:off x="6471531" y="5494226"/>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14</a:t>
            </a:r>
          </a:p>
        </p:txBody>
      </p:sp>
      <p:sp>
        <p:nvSpPr>
          <p:cNvPr id="682" name="Google Shape;2384;p205">
            <a:extLst>
              <a:ext uri="{FF2B5EF4-FFF2-40B4-BE49-F238E27FC236}">
                <a16:creationId xmlns:a16="http://schemas.microsoft.com/office/drawing/2014/main" id="{2FC6CF80-9E93-806C-FD1C-08E7B27EB671}"/>
              </a:ext>
            </a:extLst>
          </p:cNvPr>
          <p:cNvSpPr txBox="1"/>
          <p:nvPr/>
        </p:nvSpPr>
        <p:spPr>
          <a:xfrm>
            <a:off x="6860898"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15</a:t>
            </a:r>
          </a:p>
        </p:txBody>
      </p:sp>
      <p:sp>
        <p:nvSpPr>
          <p:cNvPr id="683" name="Google Shape;2385;p205">
            <a:extLst>
              <a:ext uri="{FF2B5EF4-FFF2-40B4-BE49-F238E27FC236}">
                <a16:creationId xmlns:a16="http://schemas.microsoft.com/office/drawing/2014/main" id="{C6786E53-7903-A920-6D71-B783A955CC7B}"/>
              </a:ext>
            </a:extLst>
          </p:cNvPr>
          <p:cNvSpPr txBox="1"/>
          <p:nvPr/>
        </p:nvSpPr>
        <p:spPr>
          <a:xfrm>
            <a:off x="7225887"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16</a:t>
            </a:r>
          </a:p>
        </p:txBody>
      </p:sp>
      <p:sp>
        <p:nvSpPr>
          <p:cNvPr id="684" name="Google Shape;2386;p205">
            <a:extLst>
              <a:ext uri="{FF2B5EF4-FFF2-40B4-BE49-F238E27FC236}">
                <a16:creationId xmlns:a16="http://schemas.microsoft.com/office/drawing/2014/main" id="{B104FA66-FBCD-3FA6-0BC5-F0275F475B98}"/>
              </a:ext>
            </a:extLst>
          </p:cNvPr>
          <p:cNvSpPr txBox="1"/>
          <p:nvPr/>
        </p:nvSpPr>
        <p:spPr>
          <a:xfrm>
            <a:off x="7592474"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17</a:t>
            </a:r>
          </a:p>
        </p:txBody>
      </p:sp>
      <p:sp>
        <p:nvSpPr>
          <p:cNvPr id="685" name="Google Shape;2387;p205">
            <a:extLst>
              <a:ext uri="{FF2B5EF4-FFF2-40B4-BE49-F238E27FC236}">
                <a16:creationId xmlns:a16="http://schemas.microsoft.com/office/drawing/2014/main" id="{476E34CB-626A-04AA-C12E-228C233180F8}"/>
              </a:ext>
            </a:extLst>
          </p:cNvPr>
          <p:cNvSpPr txBox="1"/>
          <p:nvPr/>
        </p:nvSpPr>
        <p:spPr>
          <a:xfrm>
            <a:off x="7953911"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18</a:t>
            </a:r>
          </a:p>
        </p:txBody>
      </p:sp>
      <p:sp>
        <p:nvSpPr>
          <p:cNvPr id="686" name="Google Shape;2388;p205">
            <a:extLst>
              <a:ext uri="{FF2B5EF4-FFF2-40B4-BE49-F238E27FC236}">
                <a16:creationId xmlns:a16="http://schemas.microsoft.com/office/drawing/2014/main" id="{A20ED27E-F8EA-74F1-407D-B9B0C30941EA}"/>
              </a:ext>
            </a:extLst>
          </p:cNvPr>
          <p:cNvSpPr txBox="1"/>
          <p:nvPr/>
        </p:nvSpPr>
        <p:spPr>
          <a:xfrm>
            <a:off x="8320327"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19</a:t>
            </a:r>
          </a:p>
        </p:txBody>
      </p:sp>
      <p:sp>
        <p:nvSpPr>
          <p:cNvPr id="687" name="Google Shape;2389;p205">
            <a:extLst>
              <a:ext uri="{FF2B5EF4-FFF2-40B4-BE49-F238E27FC236}">
                <a16:creationId xmlns:a16="http://schemas.microsoft.com/office/drawing/2014/main" id="{EA836E2B-51A0-EB01-E00D-B6520E2CDF0E}"/>
              </a:ext>
            </a:extLst>
          </p:cNvPr>
          <p:cNvSpPr txBox="1"/>
          <p:nvPr/>
        </p:nvSpPr>
        <p:spPr>
          <a:xfrm>
            <a:off x="8694873"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20</a:t>
            </a:r>
          </a:p>
        </p:txBody>
      </p:sp>
      <p:sp>
        <p:nvSpPr>
          <p:cNvPr id="688" name="Google Shape;2390;p205">
            <a:extLst>
              <a:ext uri="{FF2B5EF4-FFF2-40B4-BE49-F238E27FC236}">
                <a16:creationId xmlns:a16="http://schemas.microsoft.com/office/drawing/2014/main" id="{A03FD6B3-9BC3-37DB-20A6-C64C6C9351D0}"/>
              </a:ext>
            </a:extLst>
          </p:cNvPr>
          <p:cNvSpPr txBox="1"/>
          <p:nvPr/>
        </p:nvSpPr>
        <p:spPr>
          <a:xfrm>
            <a:off x="9059262"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21</a:t>
            </a:r>
          </a:p>
        </p:txBody>
      </p:sp>
      <p:sp>
        <p:nvSpPr>
          <p:cNvPr id="689" name="Google Shape;2391;p205">
            <a:extLst>
              <a:ext uri="{FF2B5EF4-FFF2-40B4-BE49-F238E27FC236}">
                <a16:creationId xmlns:a16="http://schemas.microsoft.com/office/drawing/2014/main" id="{8D28B5B6-C540-F527-6F1C-FC294DFA3CA0}"/>
              </a:ext>
            </a:extLst>
          </p:cNvPr>
          <p:cNvSpPr txBox="1"/>
          <p:nvPr/>
        </p:nvSpPr>
        <p:spPr>
          <a:xfrm>
            <a:off x="9426637"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22</a:t>
            </a:r>
          </a:p>
        </p:txBody>
      </p:sp>
      <p:sp>
        <p:nvSpPr>
          <p:cNvPr id="690" name="Google Shape;2392;p205">
            <a:extLst>
              <a:ext uri="{FF2B5EF4-FFF2-40B4-BE49-F238E27FC236}">
                <a16:creationId xmlns:a16="http://schemas.microsoft.com/office/drawing/2014/main" id="{B4FECEDF-9B92-B2E6-ECBE-5D1FB466994A}"/>
              </a:ext>
            </a:extLst>
          </p:cNvPr>
          <p:cNvSpPr txBox="1"/>
          <p:nvPr/>
        </p:nvSpPr>
        <p:spPr>
          <a:xfrm>
            <a:off x="9792210"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23</a:t>
            </a:r>
          </a:p>
        </p:txBody>
      </p:sp>
      <p:sp>
        <p:nvSpPr>
          <p:cNvPr id="691" name="Google Shape;2393;p205">
            <a:extLst>
              <a:ext uri="{FF2B5EF4-FFF2-40B4-BE49-F238E27FC236}">
                <a16:creationId xmlns:a16="http://schemas.microsoft.com/office/drawing/2014/main" id="{D1AD4A2E-4D5A-3600-6C8A-A76C378B907C}"/>
              </a:ext>
            </a:extLst>
          </p:cNvPr>
          <p:cNvSpPr txBox="1"/>
          <p:nvPr/>
        </p:nvSpPr>
        <p:spPr>
          <a:xfrm>
            <a:off x="10150107"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24</a:t>
            </a:r>
          </a:p>
        </p:txBody>
      </p:sp>
      <p:sp>
        <p:nvSpPr>
          <p:cNvPr id="692" name="Google Shape;2394;p205">
            <a:extLst>
              <a:ext uri="{FF2B5EF4-FFF2-40B4-BE49-F238E27FC236}">
                <a16:creationId xmlns:a16="http://schemas.microsoft.com/office/drawing/2014/main" id="{F2DCC48B-49D0-93DC-2D72-401B893DF235}"/>
              </a:ext>
            </a:extLst>
          </p:cNvPr>
          <p:cNvSpPr txBox="1"/>
          <p:nvPr/>
        </p:nvSpPr>
        <p:spPr>
          <a:xfrm>
            <a:off x="10522695"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25</a:t>
            </a:r>
          </a:p>
        </p:txBody>
      </p:sp>
      <p:sp>
        <p:nvSpPr>
          <p:cNvPr id="693" name="Google Shape;2395;p205">
            <a:extLst>
              <a:ext uri="{FF2B5EF4-FFF2-40B4-BE49-F238E27FC236}">
                <a16:creationId xmlns:a16="http://schemas.microsoft.com/office/drawing/2014/main" id="{02C09D26-4540-85DD-37E4-7ADAEB56FF4F}"/>
              </a:ext>
            </a:extLst>
          </p:cNvPr>
          <p:cNvSpPr txBox="1"/>
          <p:nvPr/>
        </p:nvSpPr>
        <p:spPr>
          <a:xfrm>
            <a:off x="10888913"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26</a:t>
            </a:r>
          </a:p>
        </p:txBody>
      </p:sp>
      <p:sp>
        <p:nvSpPr>
          <p:cNvPr id="694" name="Google Shape;2396;p205">
            <a:extLst>
              <a:ext uri="{FF2B5EF4-FFF2-40B4-BE49-F238E27FC236}">
                <a16:creationId xmlns:a16="http://schemas.microsoft.com/office/drawing/2014/main" id="{73BD0C20-8614-421F-FD79-F38C163DDF30}"/>
              </a:ext>
            </a:extLst>
          </p:cNvPr>
          <p:cNvSpPr txBox="1"/>
          <p:nvPr/>
        </p:nvSpPr>
        <p:spPr>
          <a:xfrm>
            <a:off x="11254215" y="5494226"/>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latin typeface="Arial"/>
                <a:cs typeface="Arial"/>
                <a:sym typeface="Arial"/>
              </a:rPr>
              <a:t>27</a:t>
            </a:r>
          </a:p>
        </p:txBody>
      </p:sp>
      <p:sp>
        <p:nvSpPr>
          <p:cNvPr id="695" name="Google Shape;1597;p199">
            <a:extLst>
              <a:ext uri="{FF2B5EF4-FFF2-40B4-BE49-F238E27FC236}">
                <a16:creationId xmlns:a16="http://schemas.microsoft.com/office/drawing/2014/main" id="{900E50E9-7558-45E4-4DC1-7A2337DD43B5}"/>
              </a:ext>
            </a:extLst>
          </p:cNvPr>
          <p:cNvSpPr txBox="1"/>
          <p:nvPr/>
        </p:nvSpPr>
        <p:spPr>
          <a:xfrm>
            <a:off x="1072345" y="2864679"/>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a:latin typeface="Arial"/>
                <a:cs typeface="Arial"/>
                <a:sym typeface="Arial"/>
              </a:rPr>
              <a:t>0.6</a:t>
            </a:r>
          </a:p>
        </p:txBody>
      </p:sp>
      <p:sp>
        <p:nvSpPr>
          <p:cNvPr id="696" name="Google Shape;1595;p199">
            <a:extLst>
              <a:ext uri="{FF2B5EF4-FFF2-40B4-BE49-F238E27FC236}">
                <a16:creationId xmlns:a16="http://schemas.microsoft.com/office/drawing/2014/main" id="{314FEBDE-3025-83B5-ED1B-F78A9AB928F5}"/>
              </a:ext>
            </a:extLst>
          </p:cNvPr>
          <p:cNvSpPr txBox="1"/>
          <p:nvPr/>
        </p:nvSpPr>
        <p:spPr>
          <a:xfrm>
            <a:off x="1091198" y="1285690"/>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a:latin typeface="Arial"/>
                <a:cs typeface="Arial"/>
                <a:sym typeface="Arial"/>
              </a:rPr>
              <a:t>1.0</a:t>
            </a:r>
          </a:p>
        </p:txBody>
      </p:sp>
      <p:sp>
        <p:nvSpPr>
          <p:cNvPr id="697" name="Google Shape;1596;p199">
            <a:extLst>
              <a:ext uri="{FF2B5EF4-FFF2-40B4-BE49-F238E27FC236}">
                <a16:creationId xmlns:a16="http://schemas.microsoft.com/office/drawing/2014/main" id="{043FEB1F-D73E-8B05-41B4-300B546ED97C}"/>
              </a:ext>
            </a:extLst>
          </p:cNvPr>
          <p:cNvSpPr txBox="1"/>
          <p:nvPr/>
        </p:nvSpPr>
        <p:spPr>
          <a:xfrm>
            <a:off x="1091198" y="207754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a:latin typeface="Arial"/>
                <a:cs typeface="Arial"/>
                <a:sym typeface="Arial"/>
              </a:rPr>
              <a:t>0.8</a:t>
            </a:r>
          </a:p>
        </p:txBody>
      </p:sp>
      <p:sp>
        <p:nvSpPr>
          <p:cNvPr id="698" name="Google Shape;1599;p199">
            <a:extLst>
              <a:ext uri="{FF2B5EF4-FFF2-40B4-BE49-F238E27FC236}">
                <a16:creationId xmlns:a16="http://schemas.microsoft.com/office/drawing/2014/main" id="{93FA61A8-26C0-2645-B2E5-8CADC2114417}"/>
              </a:ext>
            </a:extLst>
          </p:cNvPr>
          <p:cNvSpPr txBox="1"/>
          <p:nvPr/>
        </p:nvSpPr>
        <p:spPr>
          <a:xfrm>
            <a:off x="1077058" y="444306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a:latin typeface="Arial"/>
                <a:cs typeface="Arial"/>
                <a:sym typeface="Arial"/>
              </a:rPr>
              <a:t>0.2</a:t>
            </a:r>
          </a:p>
        </p:txBody>
      </p:sp>
      <p:sp>
        <p:nvSpPr>
          <p:cNvPr id="699" name="Google Shape;1598;p199">
            <a:extLst>
              <a:ext uri="{FF2B5EF4-FFF2-40B4-BE49-F238E27FC236}">
                <a16:creationId xmlns:a16="http://schemas.microsoft.com/office/drawing/2014/main" id="{9DAF0ECE-2968-2F25-8785-A175E8B54A46}"/>
              </a:ext>
            </a:extLst>
          </p:cNvPr>
          <p:cNvSpPr txBox="1"/>
          <p:nvPr/>
        </p:nvSpPr>
        <p:spPr>
          <a:xfrm>
            <a:off x="1081771" y="3656531"/>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a:latin typeface="Arial"/>
                <a:cs typeface="Arial"/>
                <a:sym typeface="Arial"/>
              </a:rPr>
              <a:t>0.4</a:t>
            </a:r>
          </a:p>
        </p:txBody>
      </p:sp>
      <p:sp>
        <p:nvSpPr>
          <p:cNvPr id="701" name="TextBox 700">
            <a:extLst>
              <a:ext uri="{FF2B5EF4-FFF2-40B4-BE49-F238E27FC236}">
                <a16:creationId xmlns:a16="http://schemas.microsoft.com/office/drawing/2014/main" id="{FF7FC903-E413-32B4-0A6F-A0EC440F97EC}"/>
              </a:ext>
            </a:extLst>
          </p:cNvPr>
          <p:cNvSpPr txBox="1"/>
          <p:nvPr/>
        </p:nvSpPr>
        <p:spPr>
          <a:xfrm>
            <a:off x="1263316" y="5238469"/>
            <a:ext cx="309333" cy="307777"/>
          </a:xfrm>
          <a:prstGeom prst="rect">
            <a:avLst/>
          </a:prstGeom>
          <a:noFill/>
        </p:spPr>
        <p:txBody>
          <a:bodyPr wrap="square" rtlCol="0">
            <a:spAutoFit/>
          </a:bodyPr>
          <a:lstStyle/>
          <a:p>
            <a:pPr algn="r" defTabSz="914377">
              <a:defRPr/>
            </a:pPr>
            <a:r>
              <a:rPr lang="en-GB" sz="1400">
                <a:latin typeface="Arial"/>
                <a:cs typeface="Arial"/>
                <a:sym typeface="Arial"/>
              </a:rPr>
              <a:t>0</a:t>
            </a:r>
          </a:p>
        </p:txBody>
      </p:sp>
      <p:sp>
        <p:nvSpPr>
          <p:cNvPr id="234" name="Google Shape;1631;p199">
            <a:extLst>
              <a:ext uri="{FF2B5EF4-FFF2-40B4-BE49-F238E27FC236}">
                <a16:creationId xmlns:a16="http://schemas.microsoft.com/office/drawing/2014/main" id="{9D9FB46A-7D2E-364B-BD41-AF9A44ED21F9}"/>
              </a:ext>
            </a:extLst>
          </p:cNvPr>
          <p:cNvSpPr txBox="1"/>
          <p:nvPr/>
        </p:nvSpPr>
        <p:spPr>
          <a:xfrm>
            <a:off x="4716307" y="5728045"/>
            <a:ext cx="2759387"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b="1" kern="0">
                <a:latin typeface="Arial"/>
                <a:cs typeface="Arial"/>
                <a:sym typeface="Arial"/>
              </a:rPr>
              <a:t>Time (months)</a:t>
            </a:r>
          </a:p>
        </p:txBody>
      </p:sp>
      <p:graphicFrame>
        <p:nvGraphicFramePr>
          <p:cNvPr id="236" name="Google Shape;1165;p199">
            <a:extLst>
              <a:ext uri="{FF2B5EF4-FFF2-40B4-BE49-F238E27FC236}">
                <a16:creationId xmlns:a16="http://schemas.microsoft.com/office/drawing/2014/main" id="{B656D185-71D9-8F43-A7BB-A3B892B323E2}"/>
              </a:ext>
            </a:extLst>
          </p:cNvPr>
          <p:cNvGraphicFramePr/>
          <p:nvPr>
            <p:extLst>
              <p:ext uri="{D42A27DB-BD31-4B8C-83A1-F6EECF244321}">
                <p14:modId xmlns:p14="http://schemas.microsoft.com/office/powerpoint/2010/main" val="1634711520"/>
              </p:ext>
            </p:extLst>
          </p:nvPr>
        </p:nvGraphicFramePr>
        <p:xfrm>
          <a:off x="6744072" y="1275619"/>
          <a:ext cx="4778079" cy="1280200"/>
        </p:xfrm>
        <a:graphic>
          <a:graphicData uri="http://schemas.openxmlformats.org/drawingml/2006/table">
            <a:tbl>
              <a:tblPr firstRow="1" bandRow="1">
                <a:tableStyleId>{5C22544A-7EE6-4342-B048-85BDC9FD1C3A}</a:tableStyleId>
              </a:tblPr>
              <a:tblGrid>
                <a:gridCol w="2510342">
                  <a:extLst>
                    <a:ext uri="{9D8B030D-6E8A-4147-A177-3AD203B41FA5}">
                      <a16:colId xmlns:a16="http://schemas.microsoft.com/office/drawing/2014/main" val="20000"/>
                    </a:ext>
                  </a:extLst>
                </a:gridCol>
                <a:gridCol w="1197241">
                  <a:extLst>
                    <a:ext uri="{9D8B030D-6E8A-4147-A177-3AD203B41FA5}">
                      <a16:colId xmlns:a16="http://schemas.microsoft.com/office/drawing/2014/main" val="20001"/>
                    </a:ext>
                  </a:extLst>
                </a:gridCol>
                <a:gridCol w="1070496">
                  <a:extLst>
                    <a:ext uri="{9D8B030D-6E8A-4147-A177-3AD203B41FA5}">
                      <a16:colId xmlns:a16="http://schemas.microsoft.com/office/drawing/2014/main" val="20002"/>
                    </a:ext>
                  </a:extLst>
                </a:gridCol>
              </a:tblGrid>
              <a:tr h="0">
                <a:tc>
                  <a:txBody>
                    <a:bodyPr/>
                    <a:lstStyle/>
                    <a:p>
                      <a:pPr marL="295275" marR="0" lvl="0" indent="-295275" algn="l" rtl="0">
                        <a:lnSpc>
                          <a:spcPct val="100000"/>
                        </a:lnSpc>
                        <a:spcBef>
                          <a:spcPts val="0"/>
                        </a:spcBef>
                        <a:spcAft>
                          <a:spcPts val="0"/>
                        </a:spcAft>
                        <a:buClr>
                          <a:schemeClr val="dk1"/>
                        </a:buClr>
                        <a:buSzPts val="1068"/>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1" marR="91451" marT="45725" marB="45725" anchor="ctr">
                    <a:noFill/>
                  </a:tcPr>
                </a:tc>
                <a:tc>
                  <a:txBody>
                    <a:bodyPr/>
                    <a:lstStyle/>
                    <a:p>
                      <a:pPr marL="0" marR="0" lvl="0" indent="0" algn="ctr" rtl="0">
                        <a:lnSpc>
                          <a:spcPct val="100000"/>
                        </a:lnSpc>
                        <a:spcBef>
                          <a:spcPts val="0"/>
                        </a:spcBef>
                        <a:spcAft>
                          <a:spcPts val="0"/>
                        </a:spcAft>
                        <a:buClr>
                          <a:schemeClr val="dk2"/>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Atezo + Bev</a:t>
                      </a:r>
                    </a:p>
                    <a:p>
                      <a:pPr marL="0" marR="0" lvl="0" indent="0" algn="ctr" rtl="0">
                        <a:lnSpc>
                          <a:spcPct val="100000"/>
                        </a:lnSpc>
                        <a:spcBef>
                          <a:spcPts val="0"/>
                        </a:spcBef>
                        <a:spcAft>
                          <a:spcPts val="0"/>
                        </a:spcAft>
                        <a:buClr>
                          <a:schemeClr val="dk2"/>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(n=336)</a:t>
                      </a:r>
                      <a:endParaRPr sz="1200" b="1" u="none" strike="noStrike" kern="1200" cap="none" dirty="0">
                        <a:solidFill>
                          <a:schemeClr val="bg1"/>
                        </a:solidFill>
                        <a:latin typeface="Arial" panose="020B0604020202020204" pitchFamily="34" charset="0"/>
                        <a:ea typeface="+mn-ea"/>
                        <a:cs typeface="Arial" panose="020B0604020202020204" pitchFamily="34" charset="0"/>
                        <a:sym typeface="Arial"/>
                      </a:endParaRPr>
                    </a:p>
                  </a:txBody>
                  <a:tcPr marL="91451" marR="91451" marT="45725" marB="45725" anchor="b">
                    <a:solidFill>
                      <a:schemeClr val="tx2"/>
                    </a:solidFill>
                  </a:tcPr>
                </a:tc>
                <a:tc>
                  <a:txBody>
                    <a:bodyPr/>
                    <a:lstStyle/>
                    <a:p>
                      <a:pPr marL="0" marR="0" lvl="0" indent="0" algn="ctr" rtl="0">
                        <a:lnSpc>
                          <a:spcPct val="100000"/>
                        </a:lnSpc>
                        <a:spcBef>
                          <a:spcPts val="0"/>
                        </a:spcBef>
                        <a:spcAft>
                          <a:spcPts val="0"/>
                        </a:spcAft>
                        <a:buClr>
                          <a:schemeClr val="accent1"/>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Sorafenib</a:t>
                      </a:r>
                    </a:p>
                    <a:p>
                      <a:pPr marL="0" marR="0" lvl="0" indent="0" algn="ctr" rtl="0">
                        <a:lnSpc>
                          <a:spcPct val="100000"/>
                        </a:lnSpc>
                        <a:spcBef>
                          <a:spcPts val="0"/>
                        </a:spcBef>
                        <a:spcAft>
                          <a:spcPts val="0"/>
                        </a:spcAft>
                        <a:buClr>
                          <a:schemeClr val="accent1"/>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(n=165)</a:t>
                      </a:r>
                      <a:endParaRPr sz="1200" b="1" u="none" strike="noStrike" kern="1200" cap="none" dirty="0">
                        <a:solidFill>
                          <a:schemeClr val="bg1"/>
                        </a:solidFill>
                        <a:latin typeface="Arial" panose="020B0604020202020204" pitchFamily="34" charset="0"/>
                        <a:ea typeface="+mn-ea"/>
                        <a:cs typeface="Arial" panose="020B0604020202020204" pitchFamily="34" charset="0"/>
                      </a:endParaRPr>
                    </a:p>
                  </a:txBody>
                  <a:tcPr marL="91451" marR="91451" marT="45725" marB="45725" anchor="b"/>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rPr>
                        <a:t>Median PFS (95% CI), months</a:t>
                      </a:r>
                      <a:endParaRPr sz="1200" b="1" u="none" strike="noStrike" cap="none" dirty="0">
                        <a:latin typeface="Arial" panose="020B0604020202020204" pitchFamily="34" charset="0"/>
                        <a:cs typeface="Arial" panose="020B0604020202020204" pitchFamily="34" charset="0"/>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rPr>
                        <a:t>6.9 (5.7-8.6)</a:t>
                      </a:r>
                      <a:endParaRPr sz="1200" b="0" u="none" strike="noStrike" cap="none" dirty="0">
                        <a:solidFill>
                          <a:schemeClr val="tx1"/>
                        </a:solidFill>
                        <a:latin typeface="Arial" panose="020B0604020202020204" pitchFamily="34" charset="0"/>
                        <a:cs typeface="Arial" panose="020B0604020202020204" pitchFamily="34" charset="0"/>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rPr>
                        <a:t>4.3</a:t>
                      </a:r>
                      <a:r>
                        <a:rPr lang="en-GB" sz="1200" b="0" u="none" strike="noStrike" cap="none" dirty="0">
                          <a:latin typeface="Arial" panose="020B0604020202020204" pitchFamily="34" charset="0"/>
                          <a:cs typeface="Arial" panose="020B0604020202020204" pitchFamily="34" charset="0"/>
                          <a:sym typeface="Arial"/>
                        </a:rPr>
                        <a:t> (4.0-</a:t>
                      </a:r>
                      <a:r>
                        <a:rPr lang="en-GB" sz="1200" b="0" u="none" strike="noStrike" cap="none" dirty="0">
                          <a:latin typeface="Arial" panose="020B0604020202020204" pitchFamily="34" charset="0"/>
                          <a:cs typeface="Arial" panose="020B0604020202020204" pitchFamily="34" charset="0"/>
                        </a:rPr>
                        <a:t>5.6</a:t>
                      </a:r>
                      <a:r>
                        <a:rPr lang="en-GB" sz="1200" b="0" u="none" strike="noStrike" cap="none" dirty="0">
                          <a:latin typeface="Arial" panose="020B0604020202020204" pitchFamily="34" charset="0"/>
                          <a:cs typeface="Arial" panose="020B0604020202020204" pitchFamily="34" charset="0"/>
                          <a:sym typeface="Arial"/>
                        </a:rPr>
                        <a:t>)</a:t>
                      </a:r>
                      <a:endParaRPr sz="1200" b="0" i="0" u="none" strike="noStrike" cap="none" dirty="0">
                        <a:solidFill>
                          <a:schemeClr val="tx1"/>
                        </a:solidFill>
                        <a:latin typeface="Arial" panose="020B0604020202020204" pitchFamily="34" charset="0"/>
                        <a:ea typeface="Arial"/>
                        <a:cs typeface="Arial" panose="020B0604020202020204" pitchFamily="34" charset="0"/>
                        <a:sym typeface="Arial"/>
                      </a:endParaRPr>
                    </a:p>
                  </a:txBody>
                  <a:tcPr marL="91451" marR="91451" marT="45725" marB="45725" anchor="ct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err="1">
                          <a:latin typeface="Arial" panose="020B0604020202020204" pitchFamily="34" charset="0"/>
                          <a:cs typeface="Arial" panose="020B0604020202020204" pitchFamily="34" charset="0"/>
                          <a:sym typeface="Arial"/>
                        </a:rPr>
                        <a:t>Stratified</a:t>
                      </a:r>
                      <a:r>
                        <a:rPr lang="en-GB" sz="1200" b="1" u="none" strike="noStrike" cap="none" baseline="30000" dirty="0" err="1">
                          <a:solidFill>
                            <a:schemeClr val="dk1"/>
                          </a:solidFill>
                          <a:latin typeface="Arial" panose="020B0604020202020204" pitchFamily="34" charset="0"/>
                          <a:cs typeface="Arial" panose="020B0604020202020204" pitchFamily="34" charset="0"/>
                          <a:sym typeface="Arial"/>
                        </a:rPr>
                        <a:t>b</a:t>
                      </a:r>
                      <a:r>
                        <a:rPr lang="en-GB" sz="1200" b="1" u="none" strike="noStrike" cap="none" dirty="0">
                          <a:latin typeface="Arial" panose="020B0604020202020204" pitchFamily="34" charset="0"/>
                          <a:cs typeface="Arial" panose="020B0604020202020204" pitchFamily="34" charset="0"/>
                          <a:sym typeface="Arial"/>
                        </a:rPr>
                        <a:t> HR (95% CI)</a:t>
                      </a:r>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sym typeface="Arial"/>
                        </a:rPr>
                        <a:t>0.</a:t>
                      </a:r>
                      <a:r>
                        <a:rPr lang="en-GB" sz="1200" b="0" u="none" strike="noStrike" cap="none" dirty="0">
                          <a:latin typeface="Arial" panose="020B0604020202020204" pitchFamily="34" charset="0"/>
                          <a:cs typeface="Arial" panose="020B0604020202020204" pitchFamily="34" charset="0"/>
                        </a:rPr>
                        <a:t>65 (0.53-0.81)</a:t>
                      </a:r>
                      <a:endParaRPr sz="1200" b="0" u="none" strike="noStrike" cap="none" dirty="0">
                        <a:solidFill>
                          <a:schemeClr val="tx1"/>
                        </a:solidFill>
                        <a:latin typeface="Arial" panose="020B0604020202020204" pitchFamily="34" charset="0"/>
                        <a:cs typeface="Arial" panose="020B0604020202020204" pitchFamily="34" charset="0"/>
                      </a:endParaRPr>
                    </a:p>
                  </a:txBody>
                  <a:tcPr marL="91451" marR="91451" marT="45725" marB="45725" anchor="ctr"/>
                </a:tc>
                <a:tc hMerge="1">
                  <a:txBody>
                    <a:bodyPr/>
                    <a:lstStyle/>
                    <a:p>
                      <a:endParaRPr lang="en-US"/>
                    </a:p>
                  </a:txBody>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rPr>
                        <a:t>p value</a:t>
                      </a:r>
                      <a:endParaRPr sz="1200" b="1" u="none" strike="noStrike" cap="none" dirty="0">
                        <a:latin typeface="Arial" panose="020B0604020202020204" pitchFamily="34" charset="0"/>
                        <a:cs typeface="Arial" panose="020B0604020202020204" pitchFamily="34" charset="0"/>
                      </a:endParaRPr>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latin typeface="Arial" panose="020B0604020202020204" pitchFamily="34" charset="0"/>
                          <a:cs typeface="Arial" panose="020B0604020202020204" pitchFamily="34" charset="0"/>
                        </a:rPr>
                        <a:t>&lt;0.001</a:t>
                      </a:r>
                      <a:r>
                        <a:rPr lang="en-GB" sz="1200" b="0" u="none" strike="noStrike" cap="none" baseline="0" dirty="0">
                          <a:latin typeface="Arial" panose="020B0604020202020204" pitchFamily="34" charset="0"/>
                          <a:cs typeface="Arial" panose="020B0604020202020204" pitchFamily="34" charset="0"/>
                        </a:rPr>
                        <a:t>*</a:t>
                      </a:r>
                      <a:endParaRPr sz="1200" b="0" u="none" strike="noStrike" cap="none" baseline="0" dirty="0">
                        <a:solidFill>
                          <a:schemeClr val="tx1"/>
                        </a:solidFill>
                        <a:latin typeface="Arial" panose="020B0604020202020204" pitchFamily="34" charset="0"/>
                        <a:cs typeface="Arial" panose="020B0604020202020204" pitchFamily="34" charset="0"/>
                      </a:endParaRPr>
                    </a:p>
                  </a:txBody>
                  <a:tcPr marL="91451" marR="91451" marT="45725" marB="45725" anchor="ctr"/>
                </a:tc>
                <a:tc hMerge="1">
                  <a:txBody>
                    <a:bodyPr/>
                    <a:lstStyle/>
                    <a:p>
                      <a:endParaRPr lang="en-GB"/>
                    </a:p>
                  </a:txBody>
                  <a:tcPr/>
                </a:tc>
                <a:extLst>
                  <a:ext uri="{0D108BD9-81ED-4DB2-BD59-A6C34878D82A}">
                    <a16:rowId xmlns:a16="http://schemas.microsoft.com/office/drawing/2014/main" val="971439986"/>
                  </a:ext>
                </a:extLst>
              </a:tr>
            </a:tbl>
          </a:graphicData>
        </a:graphic>
      </p:graphicFrame>
      <p:sp>
        <p:nvSpPr>
          <p:cNvPr id="6" name="Content Placeholder 26">
            <a:extLst>
              <a:ext uri="{FF2B5EF4-FFF2-40B4-BE49-F238E27FC236}">
                <a16:creationId xmlns:a16="http://schemas.microsoft.com/office/drawing/2014/main" id="{912E6796-5C48-CB45-D20B-24FE0C8EAEA8}"/>
              </a:ext>
            </a:extLst>
          </p:cNvPr>
          <p:cNvSpPr txBox="1">
            <a:spLocks/>
          </p:cNvSpPr>
          <p:nvPr/>
        </p:nvSpPr>
        <p:spPr>
          <a:xfrm>
            <a:off x="648596" y="6190702"/>
            <a:ext cx="10594752"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50" baseline="30000" dirty="0"/>
              <a:t>a</a:t>
            </a:r>
            <a:r>
              <a:rPr lang="en-GB" sz="1050" dirty="0"/>
              <a:t> IRF, RECIST v1.1; </a:t>
            </a:r>
            <a:r>
              <a:rPr lang="en-GB" sz="1050" baseline="30000" dirty="0"/>
              <a:t>b</a:t>
            </a:r>
            <a:r>
              <a:rPr lang="en-GB" sz="1050" dirty="0"/>
              <a:t> Stratification factors included in the Cox model are geographic region (Asia excluding Japan vs </a:t>
            </a:r>
            <a:r>
              <a:rPr lang="en-GB" sz="1050" dirty="0" err="1"/>
              <a:t>RoW</a:t>
            </a:r>
            <a:r>
              <a:rPr lang="en-GB" sz="1050" dirty="0"/>
              <a:t>), AFP level (&lt;400 ng/mL vs ≥400 ng/mL) at baseline, and MVI and/or EHS (yes vs no) per </a:t>
            </a:r>
            <a:r>
              <a:rPr lang="en-GB" sz="1050" dirty="0" err="1"/>
              <a:t>IxRS</a:t>
            </a:r>
            <a:r>
              <a:rPr lang="en-GB" sz="1050" dirty="0"/>
              <a:t>; * p value for descriptive purposes only</a:t>
            </a:r>
            <a:br>
              <a:rPr lang="en-GB" sz="1050" dirty="0"/>
            </a:br>
            <a:r>
              <a:rPr lang="en-GB" sz="1050" dirty="0" err="1"/>
              <a:t>Atezo</a:t>
            </a:r>
            <a:r>
              <a:rPr lang="en-GB" sz="1050" dirty="0"/>
              <a:t>, atezolizumab; Bev, bevacizumab; CI, confidence interval; EHS, extrahepatic spread; HR, hazard ratio; IRF, independent review facility; </a:t>
            </a:r>
            <a:r>
              <a:rPr lang="en-GB" sz="1050" dirty="0" err="1"/>
              <a:t>IxRS</a:t>
            </a:r>
            <a:r>
              <a:rPr lang="en-GB" sz="1050" dirty="0"/>
              <a:t>, interactive voice/web response system; </a:t>
            </a:r>
            <a:br>
              <a:rPr lang="en-GB" sz="1050" dirty="0"/>
            </a:br>
            <a:r>
              <a:rPr lang="en-GB" sz="1050" dirty="0"/>
              <a:t>MVI, macrovascular invasion; PFS, progression-free survival; </a:t>
            </a:r>
            <a:r>
              <a:rPr lang="en-GB" sz="1050" dirty="0" err="1"/>
              <a:t>RoW</a:t>
            </a:r>
            <a:r>
              <a:rPr lang="en-GB" sz="1050" dirty="0"/>
              <a:t>, rest of world; RECIST, Response Evaluation Criteria in Solid Tumours</a:t>
            </a:r>
            <a:br>
              <a:rPr lang="en-GB" sz="1050" dirty="0"/>
            </a:br>
            <a:r>
              <a:rPr lang="en-GB" sz="1050" dirty="0"/>
              <a:t>Cheng A-L, et al. J Hepatol. 2022;76:862-73</a:t>
            </a:r>
          </a:p>
        </p:txBody>
      </p:sp>
    </p:spTree>
    <p:extLst>
      <p:ext uri="{BB962C8B-B14F-4D97-AF65-F5344CB8AC3E}">
        <p14:creationId xmlns:p14="http://schemas.microsoft.com/office/powerpoint/2010/main" val="2646033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C5BC-FE7B-9546-A84D-9438BB42F75E}"/>
              </a:ext>
            </a:extLst>
          </p:cNvPr>
          <p:cNvSpPr>
            <a:spLocks noGrp="1"/>
          </p:cNvSpPr>
          <p:nvPr>
            <p:ph type="title"/>
          </p:nvPr>
        </p:nvSpPr>
        <p:spPr>
          <a:xfrm>
            <a:off x="609600" y="518319"/>
            <a:ext cx="10972800" cy="5821362"/>
          </a:xfrm>
        </p:spPr>
        <p:txBody>
          <a:bodyPr>
            <a:noAutofit/>
          </a:bodyPr>
          <a:lstStyle/>
          <a:p>
            <a:pPr>
              <a:spcBef>
                <a:spcPts val="1200"/>
              </a:spcBef>
              <a:spcAft>
                <a:spcPts val="800"/>
              </a:spcAft>
            </a:pPr>
            <a:r>
              <a:rPr lang="en-GB" dirty="0"/>
              <a:t>The use of IMMUNOTHERAPY IN hcc</a:t>
            </a:r>
            <a:br>
              <a:rPr lang="en-GB" dirty="0"/>
            </a:br>
            <a:br>
              <a:rPr lang="en-GB" sz="1800" dirty="0"/>
            </a:br>
            <a:r>
              <a:rPr lang="en-GB" sz="2400" dirty="0"/>
              <a:t>Micro learning module one:</a:t>
            </a:r>
            <a:br>
              <a:rPr lang="en-GB" sz="2400" dirty="0"/>
            </a:br>
            <a:br>
              <a:rPr lang="en-GB" dirty="0"/>
            </a:br>
            <a:r>
              <a:rPr lang="en-GB" sz="2800" dirty="0"/>
              <a:t>Efficacy and safety</a:t>
            </a:r>
            <a:br>
              <a:rPr lang="en-GB" sz="2800" dirty="0"/>
            </a:br>
            <a:r>
              <a:rPr lang="en-GB" sz="1800" dirty="0"/>
              <a:t> </a:t>
            </a:r>
            <a:br>
              <a:rPr lang="en-GB" dirty="0"/>
            </a:br>
            <a:r>
              <a:rPr lang="en-GB" sz="2000" cap="none" dirty="0"/>
              <a:t>Dr </a:t>
            </a:r>
            <a:r>
              <a:rPr lang="en-GB" sz="2000" cap="none" dirty="0" err="1"/>
              <a:t>Aiwu</a:t>
            </a:r>
            <a:r>
              <a:rPr lang="en-GB" sz="2000" cap="none" dirty="0"/>
              <a:t> Ruth He, MD, PhD</a:t>
            </a:r>
            <a:br>
              <a:rPr lang="en-GB" sz="2000" cap="none" dirty="0"/>
            </a:br>
            <a:r>
              <a:rPr lang="en-GB" sz="1800" b="0" cap="none" dirty="0"/>
              <a:t>Medstar Georgetown University Hospital, Washington DC, USA</a:t>
            </a:r>
            <a:br>
              <a:rPr lang="en-GB" sz="1800" b="0" cap="none" dirty="0"/>
            </a:br>
            <a:br>
              <a:rPr lang="en-GB" sz="1800" b="0" cap="none" dirty="0"/>
            </a:br>
            <a:r>
              <a:rPr lang="en-GB" sz="2000" cap="none" dirty="0"/>
              <a:t>Prof. Dr Peter R. Galle, MD, PhD</a:t>
            </a:r>
            <a:br>
              <a:rPr lang="en-GB" sz="2000" cap="none" dirty="0"/>
            </a:br>
            <a:r>
              <a:rPr lang="en-GB" sz="1800" b="0" cap="none" dirty="0"/>
              <a:t>University Medical Centre Mainz, Mainz, Germany</a:t>
            </a:r>
            <a:br>
              <a:rPr lang="en-GB" sz="2000" cap="none" dirty="0"/>
            </a:br>
            <a:br>
              <a:rPr lang="en-GB" sz="2000" cap="none" dirty="0"/>
            </a:br>
            <a:r>
              <a:rPr lang="en-GB" sz="1400" dirty="0" err="1"/>
              <a:t>MAy</a:t>
            </a:r>
            <a:r>
              <a:rPr lang="en-GB" sz="1400" dirty="0"/>
              <a:t> 2023</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4992634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Atezolizumab + bevacizumab (Im</a:t>
            </a:r>
            <a:r>
              <a:rPr lang="en-GB" cap="none" dirty="0"/>
              <a:t>brave</a:t>
            </a:r>
            <a:r>
              <a:rPr lang="en-GB" dirty="0"/>
              <a:t>150)</a:t>
            </a:r>
            <a:br>
              <a:rPr lang="en-GB" sz="2400" dirty="0"/>
            </a:br>
            <a:r>
              <a:rPr lang="en-GB" sz="2000" dirty="0">
                <a:solidFill>
                  <a:schemeClr val="accent1"/>
                </a:solidFill>
              </a:rPr>
              <a:t>Updated analysis: safety summary</a:t>
            </a:r>
            <a:endParaRPr lang="en-GB" sz="2400" dirty="0">
              <a:solidFill>
                <a:schemeClr val="accent1"/>
              </a:solidFill>
            </a:endParaRP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4"/>
          </p:nvPr>
        </p:nvSpPr>
        <p:spPr/>
        <p:txBody>
          <a:bodyPr/>
          <a:lstStyle/>
          <a:p>
            <a:r>
              <a:rPr lang="en-US" dirty="0"/>
              <a:t>AE, adverse event</a:t>
            </a:r>
          </a:p>
          <a:p>
            <a:r>
              <a:rPr lang="en-US" dirty="0"/>
              <a:t>1. Cheng, Ann-</a:t>
            </a:r>
            <a:r>
              <a:rPr lang="en-US" dirty="0" err="1"/>
              <a:t>Lii</a:t>
            </a:r>
            <a:r>
              <a:rPr lang="en-US" dirty="0"/>
              <a:t>, et al. Journal of hepatology. 2022:76(4);862-73</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20</a:t>
            </a:fld>
            <a:endParaRPr lang="en-GB" dirty="0"/>
          </a:p>
        </p:txBody>
      </p:sp>
      <p:graphicFrame>
        <p:nvGraphicFramePr>
          <p:cNvPr id="2" name="Content Placeholder 8">
            <a:extLst>
              <a:ext uri="{FF2B5EF4-FFF2-40B4-BE49-F238E27FC236}">
                <a16:creationId xmlns:a16="http://schemas.microsoft.com/office/drawing/2014/main" id="{F87076B9-CD6E-EB8F-2B71-845B8B79EBAD}"/>
              </a:ext>
            </a:extLst>
          </p:cNvPr>
          <p:cNvGraphicFramePr>
            <a:graphicFrameLocks/>
          </p:cNvGraphicFramePr>
          <p:nvPr>
            <p:extLst>
              <p:ext uri="{D42A27DB-BD31-4B8C-83A1-F6EECF244321}">
                <p14:modId xmlns:p14="http://schemas.microsoft.com/office/powerpoint/2010/main" val="393575150"/>
              </p:ext>
            </p:extLst>
          </p:nvPr>
        </p:nvGraphicFramePr>
        <p:xfrm>
          <a:off x="627288" y="1241765"/>
          <a:ext cx="10955111" cy="4861552"/>
        </p:xfrm>
        <a:graphic>
          <a:graphicData uri="http://schemas.openxmlformats.org/drawingml/2006/table">
            <a:tbl>
              <a:tblPr firstRow="1" bandRow="1">
                <a:tableStyleId>{5C22544A-7EE6-4342-B048-85BDC9FD1C3A}</a:tableStyleId>
              </a:tblPr>
              <a:tblGrid>
                <a:gridCol w="5918711">
                  <a:extLst>
                    <a:ext uri="{9D8B030D-6E8A-4147-A177-3AD203B41FA5}">
                      <a16:colId xmlns:a16="http://schemas.microsoft.com/office/drawing/2014/main" val="4265853589"/>
                    </a:ext>
                  </a:extLst>
                </a:gridCol>
                <a:gridCol w="2518200">
                  <a:extLst>
                    <a:ext uri="{9D8B030D-6E8A-4147-A177-3AD203B41FA5}">
                      <a16:colId xmlns:a16="http://schemas.microsoft.com/office/drawing/2014/main" val="2031406010"/>
                    </a:ext>
                  </a:extLst>
                </a:gridCol>
                <a:gridCol w="2518200">
                  <a:extLst>
                    <a:ext uri="{9D8B030D-6E8A-4147-A177-3AD203B41FA5}">
                      <a16:colId xmlns:a16="http://schemas.microsoft.com/office/drawing/2014/main" val="731688789"/>
                    </a:ext>
                  </a:extLst>
                </a:gridCol>
              </a:tblGrid>
              <a:tr h="222114">
                <a:tc>
                  <a:txBody>
                    <a:bodyPr/>
                    <a:lstStyle/>
                    <a:p>
                      <a:pPr algn="l">
                        <a:lnSpc>
                          <a:spcPct val="100000"/>
                        </a:lnSpc>
                      </a:pPr>
                      <a:r>
                        <a:rPr lang="en-US" sz="1300" strike="noStrike" dirty="0">
                          <a:solidFill>
                            <a:schemeClr val="bg1"/>
                          </a:solidFill>
                          <a:latin typeface="Arial" panose="020B0604020202020204" pitchFamily="34" charset="0"/>
                          <a:cs typeface="Arial" panose="020B0604020202020204" pitchFamily="34" charset="0"/>
                        </a:rPr>
                        <a:t>Event</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300" u="none" strike="noStrike" kern="1200" cap="none" dirty="0" err="1">
                          <a:latin typeface="Arial" panose="020B0604020202020204" pitchFamily="34" charset="0"/>
                          <a:cs typeface="Arial" panose="020B0604020202020204" pitchFamily="34" charset="0"/>
                          <a:sym typeface="Arial"/>
                        </a:rPr>
                        <a:t>Atezo</a:t>
                      </a:r>
                      <a:r>
                        <a:rPr lang="en-US" altLang="zh-CN" sz="1300" u="none" strike="noStrike" kern="1200" cap="none" dirty="0">
                          <a:latin typeface="Arial" panose="020B0604020202020204" pitchFamily="34" charset="0"/>
                          <a:cs typeface="Arial" panose="020B0604020202020204" pitchFamily="34" charset="0"/>
                          <a:sym typeface="Arial"/>
                        </a:rPr>
                        <a:t> + Bev</a:t>
                      </a:r>
                      <a:r>
                        <a:rPr lang="en-GB" altLang="zh-CN" sz="1300" u="none" strike="noStrike" kern="1200" cap="none" dirty="0">
                          <a:latin typeface="Arial" panose="020B0604020202020204" pitchFamily="34" charset="0"/>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300" u="none" strike="noStrike" kern="1200" cap="none" dirty="0">
                          <a:latin typeface="Arial" panose="020B0604020202020204" pitchFamily="34" charset="0"/>
                          <a:cs typeface="Arial" panose="020B0604020202020204" pitchFamily="34" charset="0"/>
                          <a:sym typeface="Arial"/>
                        </a:rPr>
                        <a:t>(n=3</a:t>
                      </a:r>
                      <a:r>
                        <a:rPr lang="en-US" altLang="zh-CN" sz="1300" u="none" strike="noStrike" kern="1200" cap="none" dirty="0">
                          <a:latin typeface="Arial" panose="020B0604020202020204" pitchFamily="34" charset="0"/>
                          <a:cs typeface="Arial" panose="020B0604020202020204" pitchFamily="34" charset="0"/>
                          <a:sym typeface="Arial"/>
                        </a:rPr>
                        <a:t>29</a:t>
                      </a:r>
                      <a:r>
                        <a:rPr lang="en-GB" altLang="zh-CN" sz="1300" u="none" strike="noStrike" kern="1200" cap="none" dirty="0">
                          <a:latin typeface="Arial" panose="020B0604020202020204" pitchFamily="34" charset="0"/>
                          <a:cs typeface="Arial" panose="020B0604020202020204" pitchFamily="34" charset="0"/>
                          <a:sym typeface="Arial"/>
                        </a:rPr>
                        <a:t>)</a:t>
                      </a:r>
                    </a:p>
                  </a:txBody>
                  <a:tcPr marL="40946" marR="40946" marT="36000" marB="36000"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300" u="none" strike="noStrike" kern="1200" cap="none" dirty="0">
                          <a:latin typeface="Arial" panose="020B0604020202020204" pitchFamily="34" charset="0"/>
                          <a:cs typeface="Arial" panose="020B0604020202020204" pitchFamily="34" charset="0"/>
                          <a:sym typeface="Arial"/>
                        </a:rPr>
                        <a:t>Sorafenib</a:t>
                      </a:r>
                      <a:endParaRPr lang="en-GB" altLang="zh-CN" sz="1300" u="none" strike="noStrike" kern="1200" cap="none" dirty="0">
                        <a:latin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300" u="none" strike="noStrike" kern="1200" cap="none" dirty="0">
                          <a:latin typeface="Arial" panose="020B0604020202020204" pitchFamily="34" charset="0"/>
                          <a:cs typeface="Arial" panose="020B0604020202020204" pitchFamily="34" charset="0"/>
                          <a:sym typeface="Arial"/>
                        </a:rPr>
                        <a:t>(n=1</a:t>
                      </a:r>
                      <a:r>
                        <a:rPr lang="en-US" altLang="zh-CN" sz="1300" u="none" strike="noStrike" kern="1200" cap="none" dirty="0">
                          <a:latin typeface="Arial" panose="020B0604020202020204" pitchFamily="34" charset="0"/>
                          <a:cs typeface="Arial" panose="020B0604020202020204" pitchFamily="34" charset="0"/>
                          <a:sym typeface="Arial"/>
                        </a:rPr>
                        <a:t>56</a:t>
                      </a:r>
                      <a:r>
                        <a:rPr lang="en-GB" altLang="zh-CN" sz="1300" u="none" strike="noStrike" kern="1200" cap="none" dirty="0">
                          <a:latin typeface="Arial" panose="020B0604020202020204" pitchFamily="34" charset="0"/>
                          <a:cs typeface="Arial" panose="020B0604020202020204" pitchFamily="34" charset="0"/>
                          <a:sym typeface="Arial"/>
                        </a:rPr>
                        <a:t>)</a:t>
                      </a:r>
                      <a:endParaRPr lang="en-US" sz="1300" b="1" dirty="0">
                        <a:solidFill>
                          <a:schemeClr val="tx2"/>
                        </a:solidFill>
                        <a:latin typeface="Arial" panose="020B0604020202020204" pitchFamily="34" charset="0"/>
                        <a:cs typeface="Arial" panose="020B0604020202020204" pitchFamily="34" charset="0"/>
                      </a:endParaRPr>
                    </a:p>
                  </a:txBody>
                  <a:tcPr marL="40946" marR="40946" marT="36000" marB="36000" anchor="ctr"/>
                </a:tc>
                <a:extLst>
                  <a:ext uri="{0D108BD9-81ED-4DB2-BD59-A6C34878D82A}">
                    <a16:rowId xmlns:a16="http://schemas.microsoft.com/office/drawing/2014/main" val="1801863257"/>
                  </a:ext>
                </a:extLst>
              </a:tr>
              <a:tr h="106851">
                <a:tc>
                  <a:txBody>
                    <a:bodyPr/>
                    <a:lstStyle/>
                    <a:p>
                      <a:pPr algn="l" fontAlgn="b">
                        <a:lnSpc>
                          <a:spcPct val="150000"/>
                        </a:lnSpc>
                      </a:pPr>
                      <a:r>
                        <a:rPr lang="en-US" sz="1300" b="1" u="none" strike="noStrike" dirty="0">
                          <a:solidFill>
                            <a:schemeClr val="tx1"/>
                          </a:solidFill>
                          <a:effectLst/>
                          <a:latin typeface="Arial" panose="020B0604020202020204" pitchFamily="34" charset="0"/>
                          <a:cs typeface="Arial" panose="020B0604020202020204" pitchFamily="34" charset="0"/>
                        </a:rPr>
                        <a:t>Median </a:t>
                      </a:r>
                      <a:r>
                        <a:rPr lang="en-US" sz="1300" b="1" u="none" strike="noStrike" dirty="0">
                          <a:effectLst/>
                          <a:latin typeface="Arial" panose="020B0604020202020204" pitchFamily="34" charset="0"/>
                          <a:cs typeface="Arial" panose="020B0604020202020204" pitchFamily="34" charset="0"/>
                        </a:rPr>
                        <a:t>treatment duration</a:t>
                      </a:r>
                      <a:r>
                        <a:rPr lang="en-US" sz="1300" b="1" u="none" strike="noStrike" dirty="0">
                          <a:solidFill>
                            <a:schemeClr val="tx1"/>
                          </a:solidFill>
                          <a:effectLst/>
                          <a:latin typeface="Arial" panose="020B0604020202020204" pitchFamily="34" charset="0"/>
                          <a:cs typeface="Arial" panose="020B0604020202020204" pitchFamily="34" charset="0"/>
                        </a:rPr>
                        <a:t>, </a:t>
                      </a:r>
                      <a:r>
                        <a:rPr lang="en-US" sz="1300" b="1" u="none" strike="noStrike" dirty="0">
                          <a:effectLst/>
                          <a:latin typeface="Arial" panose="020B0604020202020204" pitchFamily="34" charset="0"/>
                          <a:cs typeface="Arial" panose="020B0604020202020204" pitchFamily="34" charset="0"/>
                        </a:rPr>
                        <a:t>months</a:t>
                      </a:r>
                      <a:endParaRPr lang="en-US" sz="1300" b="1" i="0" u="none" strike="sng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ctr" defTabSz="915223" rtl="0" eaLnBrk="1" fontAlgn="ctr" latinLnBrk="0" hangingPunct="1">
                        <a:lnSpc>
                          <a:spcPct val="100000"/>
                        </a:lnSpc>
                        <a:spcBef>
                          <a:spcPts val="0"/>
                        </a:spcBef>
                        <a:spcAft>
                          <a:spcPts val="0"/>
                        </a:spcAft>
                        <a:buClr>
                          <a:srgbClr val="000000"/>
                        </a:buClr>
                        <a:buSzPts val="1400"/>
                        <a:buFont typeface="Arial"/>
                        <a:buNone/>
                      </a:pPr>
                      <a:r>
                        <a:rPr lang="en-US" altLang="zh-CN" sz="1300" b="1" u="none" strike="noStrike" kern="1200" cap="none" dirty="0" err="1">
                          <a:latin typeface="Arial" panose="020B0604020202020204" pitchFamily="34" charset="0"/>
                          <a:cs typeface="Arial" panose="020B0604020202020204" pitchFamily="34" charset="0"/>
                        </a:rPr>
                        <a:t>Atezo</a:t>
                      </a:r>
                      <a:r>
                        <a:rPr lang="en-US" altLang="zh-CN" sz="1300" b="1" u="none" strike="noStrike" kern="1200" cap="none" dirty="0">
                          <a:latin typeface="Arial" panose="020B0604020202020204" pitchFamily="34" charset="0"/>
                          <a:cs typeface="Arial" panose="020B0604020202020204" pitchFamily="34" charset="0"/>
                        </a:rPr>
                        <a:t>: 8.4; Bev: 7.0</a:t>
                      </a:r>
                      <a:endParaRPr lang="en-US" altLang="zh-CN" sz="1300" b="1" u="none" strike="sngStrike" kern="1200" cap="none" baseline="30000" dirty="0">
                        <a:solidFill>
                          <a:schemeClr val="tx2"/>
                        </a:solidFill>
                        <a:latin typeface="Arial" panose="020B0604020202020204" pitchFamily="34" charset="0"/>
                        <a:ea typeface="+mn-ea"/>
                        <a:cs typeface="Arial" panose="020B0604020202020204" pitchFamily="34" charset="0"/>
                      </a:endParaRPr>
                    </a:p>
                  </a:txBody>
                  <a:tcPr marL="10032" marR="10032" marT="36000" marB="36000" anchor="ctr"/>
                </a:tc>
                <a:tc>
                  <a:txBody>
                    <a:bodyPr/>
                    <a:lstStyle/>
                    <a:p>
                      <a:pPr marL="0" marR="0" lvl="0" indent="0" algn="ctr" defTabSz="915223" rtl="0" eaLnBrk="1" fontAlgn="ctr" latinLnBrk="0" hangingPunct="1">
                        <a:lnSpc>
                          <a:spcPct val="100000"/>
                        </a:lnSpc>
                        <a:spcBef>
                          <a:spcPts val="0"/>
                        </a:spcBef>
                        <a:spcAft>
                          <a:spcPts val="0"/>
                        </a:spcAft>
                        <a:buClr>
                          <a:srgbClr val="000000"/>
                        </a:buClr>
                        <a:buSzPts val="1400"/>
                        <a:buFont typeface="Arial"/>
                        <a:buNone/>
                      </a:pPr>
                      <a:r>
                        <a:rPr lang="en-US" altLang="zh-CN" sz="1300" b="1" u="none" strike="noStrike" kern="1200" cap="none" dirty="0">
                          <a:latin typeface="Arial" panose="020B0604020202020204" pitchFamily="34" charset="0"/>
                          <a:cs typeface="Arial" panose="020B0604020202020204" pitchFamily="34" charset="0"/>
                        </a:rPr>
                        <a:t>2.8</a:t>
                      </a:r>
                      <a:endParaRPr lang="en-US" altLang="zh-CN" sz="1300" b="1" u="none" strike="noStrike" kern="1200" cap="none" dirty="0">
                        <a:solidFill>
                          <a:schemeClr val="tx2"/>
                        </a:solidFill>
                        <a:latin typeface="Arial" panose="020B0604020202020204" pitchFamily="34" charset="0"/>
                        <a:ea typeface="+mn-ea"/>
                        <a:cs typeface="Arial" panose="020B0604020202020204" pitchFamily="34" charset="0"/>
                      </a:endParaRPr>
                    </a:p>
                  </a:txBody>
                  <a:tcPr marL="10032" marR="10032" marT="36000" marB="36000" anchor="ctr"/>
                </a:tc>
                <a:extLst>
                  <a:ext uri="{0D108BD9-81ED-4DB2-BD59-A6C34878D82A}">
                    <a16:rowId xmlns:a16="http://schemas.microsoft.com/office/drawing/2014/main" val="218902894"/>
                  </a:ext>
                </a:extLst>
              </a:tr>
              <a:tr h="106851">
                <a:tc>
                  <a:txBody>
                    <a:bodyPr/>
                    <a:lstStyle/>
                    <a:p>
                      <a:pPr algn="l" fontAlgn="b">
                        <a:lnSpc>
                          <a:spcPct val="150000"/>
                        </a:lnSpc>
                      </a:pPr>
                      <a:r>
                        <a:rPr lang="en-US" sz="1300" b="1" u="none" strike="noStrike" dirty="0">
                          <a:effectLst/>
                          <a:latin typeface="Arial" panose="020B0604020202020204" pitchFamily="34" charset="0"/>
                          <a:cs typeface="Arial" panose="020B0604020202020204" pitchFamily="34" charset="0"/>
                        </a:rPr>
                        <a:t>AEs, n (%)</a:t>
                      </a:r>
                      <a:endParaRPr lang="en-US" sz="1300" b="1" i="0" u="none" strike="no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ctr" defTabSz="915223" rtl="0" eaLnBrk="1" fontAlgn="ctr" latinLnBrk="0" hangingPunct="1">
                        <a:lnSpc>
                          <a:spcPct val="100000"/>
                        </a:lnSpc>
                        <a:spcBef>
                          <a:spcPts val="0"/>
                        </a:spcBef>
                        <a:spcAft>
                          <a:spcPts val="0"/>
                        </a:spcAft>
                        <a:buClr>
                          <a:srgbClr val="000000"/>
                        </a:buClr>
                        <a:buSzPts val="1400"/>
                        <a:buFont typeface="Arial"/>
                        <a:buNone/>
                      </a:pPr>
                      <a:endParaRPr lang="en-US" altLang="zh-CN" sz="1300" b="1" u="none" strike="sngStrike" kern="1200" cap="none" baseline="30000" dirty="0">
                        <a:solidFill>
                          <a:schemeClr val="tx2"/>
                        </a:solidFill>
                        <a:latin typeface="Arial" panose="020B0604020202020204" pitchFamily="34" charset="0"/>
                        <a:ea typeface="+mn-ea"/>
                        <a:cs typeface="Arial" panose="020B0604020202020204" pitchFamily="34" charset="0"/>
                      </a:endParaRPr>
                    </a:p>
                  </a:txBody>
                  <a:tcPr marL="10032" marR="10032" marT="36000" marB="36000" anchor="ctr"/>
                </a:tc>
                <a:tc>
                  <a:txBody>
                    <a:bodyPr/>
                    <a:lstStyle/>
                    <a:p>
                      <a:pPr marL="0" marR="0" lvl="0" indent="0" algn="ctr" defTabSz="915223" rtl="0" eaLnBrk="1" fontAlgn="ctr" latinLnBrk="0" hangingPunct="1">
                        <a:lnSpc>
                          <a:spcPct val="100000"/>
                        </a:lnSpc>
                        <a:spcBef>
                          <a:spcPts val="0"/>
                        </a:spcBef>
                        <a:spcAft>
                          <a:spcPts val="0"/>
                        </a:spcAft>
                        <a:buClr>
                          <a:srgbClr val="000000"/>
                        </a:buClr>
                        <a:buSzPts val="1400"/>
                        <a:buFont typeface="Arial"/>
                        <a:buNone/>
                      </a:pPr>
                      <a:endParaRPr lang="en-US" altLang="zh-CN" sz="1300" b="1" u="none" strike="noStrike" kern="1200" cap="none" dirty="0">
                        <a:solidFill>
                          <a:schemeClr val="tx2"/>
                        </a:solidFill>
                        <a:latin typeface="Arial" panose="020B0604020202020204" pitchFamily="34" charset="0"/>
                        <a:ea typeface="+mn-ea"/>
                        <a:cs typeface="Arial" panose="020B0604020202020204" pitchFamily="34" charset="0"/>
                      </a:endParaRPr>
                    </a:p>
                  </a:txBody>
                  <a:tcPr marL="10032" marR="10032" marT="36000" marB="36000" anchor="ctr"/>
                </a:tc>
                <a:extLst>
                  <a:ext uri="{0D108BD9-81ED-4DB2-BD59-A6C34878D82A}">
                    <a16:rowId xmlns:a16="http://schemas.microsoft.com/office/drawing/2014/main" val="1243136061"/>
                  </a:ext>
                </a:extLst>
              </a:tr>
              <a:tr h="106851">
                <a:tc>
                  <a:txBody>
                    <a:bodyPr/>
                    <a:lstStyle/>
                    <a:p>
                      <a:pPr marL="0" marR="0" indent="179388" algn="l" defTabSz="914400" rtl="0" eaLnBrk="1" fontAlgn="b" latinLnBrk="0" hangingPunct="1">
                        <a:lnSpc>
                          <a:spcPct val="15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All grade, any cause</a:t>
                      </a:r>
                      <a:endParaRPr lang="en-US" sz="1300" strike="sngStrike" dirty="0">
                        <a:solidFill>
                          <a:srgbClr val="FF0000"/>
                        </a:solidFill>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latin typeface="Arial" panose="020B0604020202020204" pitchFamily="34" charset="0"/>
                          <a:cs typeface="Arial" panose="020B0604020202020204" pitchFamily="34" charset="0"/>
                        </a:rPr>
                        <a:t>	322 (98)</a:t>
                      </a:r>
                      <a:endParaRPr lang="en-US" altLang="zh-CN" sz="1300" u="none" strike="noStrike" kern="1200" cap="none" dirty="0">
                        <a:solidFill>
                          <a:schemeClr val="tx2"/>
                        </a:solidFill>
                        <a:latin typeface="Arial" panose="020B0604020202020204" pitchFamily="34" charset="0"/>
                        <a:ea typeface="+mn-ea"/>
                        <a:cs typeface="Arial" panose="020B0604020202020204" pitchFamily="34" charset="0"/>
                      </a:endParaRP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latin typeface="Arial" panose="020B0604020202020204" pitchFamily="34" charset="0"/>
                          <a:cs typeface="Arial" panose="020B0604020202020204" pitchFamily="34" charset="0"/>
                        </a:rPr>
                        <a:t>	154 (99)</a:t>
                      </a:r>
                      <a:endParaRPr lang="en-US" altLang="zh-CN" sz="1300" u="none" strike="noStrike" kern="1200" cap="none" dirty="0">
                        <a:solidFill>
                          <a:schemeClr val="tx2"/>
                        </a:solidFill>
                        <a:latin typeface="Arial" panose="020B0604020202020204" pitchFamily="34" charset="0"/>
                        <a:ea typeface="+mn-ea"/>
                        <a:cs typeface="Arial" panose="020B0604020202020204" pitchFamily="34" charset="0"/>
                      </a:endParaRPr>
                    </a:p>
                  </a:txBody>
                  <a:tcPr marL="10032" marR="10032" marT="36000" marB="36000" anchor="ctr"/>
                </a:tc>
                <a:extLst>
                  <a:ext uri="{0D108BD9-81ED-4DB2-BD59-A6C34878D82A}">
                    <a16:rowId xmlns:a16="http://schemas.microsoft.com/office/drawing/2014/main" val="2292448463"/>
                  </a:ext>
                </a:extLst>
              </a:tr>
              <a:tr h="106851">
                <a:tc>
                  <a:txBody>
                    <a:bodyPr/>
                    <a:lstStyle/>
                    <a:p>
                      <a:pPr marL="0" indent="358775" algn="l" defTabSz="915223" rtl="0" eaLnBrk="1" fontAlgn="b" latinLnBrk="0" hangingPunct="1">
                        <a:lnSpc>
                          <a:spcPct val="150000"/>
                        </a:lnSpc>
                        <a:tabLst/>
                      </a:pPr>
                      <a:r>
                        <a:rPr lang="en-US" sz="1300" u="none" strike="noStrike" kern="1200" dirty="0">
                          <a:effectLst/>
                          <a:latin typeface="Arial" panose="020B0604020202020204" pitchFamily="34" charset="0"/>
                          <a:cs typeface="Arial" panose="020B0604020202020204" pitchFamily="34" charset="0"/>
                        </a:rPr>
                        <a:t>Treatment-related</a:t>
                      </a:r>
                      <a:endParaRPr lang="en-US" sz="1300" u="none" strike="sngStrike" kern="1200" dirty="0">
                        <a:solidFill>
                          <a:srgbClr val="FF0000"/>
                        </a:solidFill>
                        <a:effectLst/>
                        <a:latin typeface="Arial" panose="020B0604020202020204" pitchFamily="34" charset="0"/>
                        <a:ea typeface="+mn-ea"/>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284 (86)</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148 (95)</a:t>
                      </a:r>
                    </a:p>
                  </a:txBody>
                  <a:tcPr marL="10032" marR="10032" marT="36000" marB="36000" anchor="ctr"/>
                </a:tc>
                <a:extLst>
                  <a:ext uri="{0D108BD9-81ED-4DB2-BD59-A6C34878D82A}">
                    <a16:rowId xmlns:a16="http://schemas.microsoft.com/office/drawing/2014/main" val="40510926"/>
                  </a:ext>
                </a:extLst>
              </a:tr>
              <a:tr h="106851">
                <a:tc>
                  <a:txBody>
                    <a:bodyPr/>
                    <a:lstStyle/>
                    <a:p>
                      <a:pPr marL="0" indent="179388" algn="l" fontAlgn="b">
                        <a:lnSpc>
                          <a:spcPct val="150000"/>
                        </a:lnSpc>
                      </a:pPr>
                      <a:r>
                        <a:rPr lang="en-US" sz="1300" u="none" strike="noStrike" dirty="0">
                          <a:effectLst/>
                          <a:latin typeface="Arial" panose="020B0604020202020204" pitchFamily="34" charset="0"/>
                          <a:cs typeface="Arial" panose="020B0604020202020204" pitchFamily="34" charset="0"/>
                        </a:rPr>
                        <a:t>Grade 3 or 4</a:t>
                      </a:r>
                      <a:r>
                        <a:rPr lang="en-US" sz="1300" u="none" strike="noStrike" baseline="30000" dirty="0">
                          <a:effectLst/>
                          <a:latin typeface="Arial" panose="020B0604020202020204" pitchFamily="34" charset="0"/>
                          <a:cs typeface="Arial" panose="020B0604020202020204" pitchFamily="34" charset="0"/>
                        </a:rPr>
                        <a:t>b</a:t>
                      </a:r>
                      <a:r>
                        <a:rPr lang="en-US" sz="1300" dirty="0">
                          <a:latin typeface="Arial" panose="020B0604020202020204" pitchFamily="34" charset="0"/>
                          <a:cs typeface="Arial" panose="020B0604020202020204" pitchFamily="34" charset="0"/>
                        </a:rPr>
                        <a:t>, n (%) </a:t>
                      </a:r>
                      <a:endParaRPr lang="en-US" sz="1300" b="0" i="0" u="none" strike="noStrike" baseline="30000"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207 (63)</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89 (57)</a:t>
                      </a:r>
                    </a:p>
                  </a:txBody>
                  <a:tcPr marL="10032" marR="10032" marT="36000" marB="36000" anchor="ctr"/>
                </a:tc>
                <a:extLst>
                  <a:ext uri="{0D108BD9-81ED-4DB2-BD59-A6C34878D82A}">
                    <a16:rowId xmlns:a16="http://schemas.microsoft.com/office/drawing/2014/main" val="2320348660"/>
                  </a:ext>
                </a:extLst>
              </a:tr>
              <a:tr h="106851">
                <a:tc>
                  <a:txBody>
                    <a:bodyPr/>
                    <a:lstStyle/>
                    <a:p>
                      <a:pPr marL="0" indent="358775" algn="l" fontAlgn="b">
                        <a:lnSpc>
                          <a:spcPct val="150000"/>
                        </a:lnSpc>
                      </a:pPr>
                      <a:r>
                        <a:rPr lang="en-US" sz="1300" u="none" strike="noStrike" dirty="0">
                          <a:effectLst/>
                          <a:latin typeface="Arial" panose="020B0604020202020204" pitchFamily="34" charset="0"/>
                          <a:cs typeface="Arial" panose="020B0604020202020204" pitchFamily="34" charset="0"/>
                        </a:rPr>
                        <a:t>Treatment-</a:t>
                      </a:r>
                      <a:r>
                        <a:rPr lang="en-US" sz="1300" u="none" strike="noStrike" dirty="0" err="1">
                          <a:effectLst/>
                          <a:latin typeface="Arial" panose="020B0604020202020204" pitchFamily="34" charset="0"/>
                          <a:cs typeface="Arial" panose="020B0604020202020204" pitchFamily="34" charset="0"/>
                        </a:rPr>
                        <a:t>related</a:t>
                      </a:r>
                      <a:r>
                        <a:rPr lang="en-US" sz="1300" u="none" strike="noStrike" baseline="30000" dirty="0" err="1">
                          <a:effectLst/>
                          <a:latin typeface="Arial" panose="020B0604020202020204" pitchFamily="34" charset="0"/>
                          <a:cs typeface="Arial" panose="020B0604020202020204" pitchFamily="34" charset="0"/>
                        </a:rPr>
                        <a:t>b</a:t>
                      </a:r>
                      <a:endParaRPr lang="en-US" sz="1300" b="0" i="0" u="none" strike="no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143 (43)</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72 (46)</a:t>
                      </a:r>
                    </a:p>
                  </a:txBody>
                  <a:tcPr marL="10032" marR="10032" marT="36000" marB="36000" anchor="ctr"/>
                </a:tc>
                <a:extLst>
                  <a:ext uri="{0D108BD9-81ED-4DB2-BD59-A6C34878D82A}">
                    <a16:rowId xmlns:a16="http://schemas.microsoft.com/office/drawing/2014/main" val="1645860955"/>
                  </a:ext>
                </a:extLst>
              </a:tr>
              <a:tr h="106851">
                <a:tc>
                  <a:txBody>
                    <a:bodyPr/>
                    <a:lstStyle/>
                    <a:p>
                      <a:pPr marL="0" indent="179388" algn="l" fontAlgn="b">
                        <a:lnSpc>
                          <a:spcPct val="150000"/>
                        </a:lnSpc>
                      </a:pPr>
                      <a:r>
                        <a:rPr lang="en-US" sz="1300" u="none" strike="noStrike" dirty="0">
                          <a:effectLst/>
                          <a:latin typeface="Arial" panose="020B0604020202020204" pitchFamily="34" charset="0"/>
                          <a:cs typeface="Arial" panose="020B0604020202020204" pitchFamily="34" charset="0"/>
                        </a:rPr>
                        <a:t>SAE</a:t>
                      </a:r>
                      <a:endParaRPr lang="en-US" sz="1300" b="0" i="0" u="none" strike="no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160 (49)</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51 (33)</a:t>
                      </a:r>
                    </a:p>
                  </a:txBody>
                  <a:tcPr marL="10032" marR="10032" marT="36000" marB="36000" anchor="ctr"/>
                </a:tc>
                <a:extLst>
                  <a:ext uri="{0D108BD9-81ED-4DB2-BD59-A6C34878D82A}">
                    <a16:rowId xmlns:a16="http://schemas.microsoft.com/office/drawing/2014/main" val="2986810363"/>
                  </a:ext>
                </a:extLst>
              </a:tr>
              <a:tr h="106851">
                <a:tc>
                  <a:txBody>
                    <a:bodyPr/>
                    <a:lstStyle/>
                    <a:p>
                      <a:pPr marL="0" indent="358775" algn="l" fontAlgn="b">
                        <a:lnSpc>
                          <a:spcPct val="150000"/>
                        </a:lnSpc>
                      </a:pPr>
                      <a:r>
                        <a:rPr lang="en-US" sz="1300" u="none" strike="noStrike" dirty="0">
                          <a:effectLst/>
                          <a:latin typeface="Arial" panose="020B0604020202020204" pitchFamily="34" charset="0"/>
                          <a:cs typeface="Arial" panose="020B0604020202020204" pitchFamily="34" charset="0"/>
                        </a:rPr>
                        <a:t>Treatment-related</a:t>
                      </a:r>
                      <a:endParaRPr lang="en-US" sz="1300" b="0" i="0" u="none" strike="sng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76 (23)</a:t>
                      </a:r>
                      <a:endParaRPr sz="1300" u="none" strike="noStrike" kern="1200" cap="none" dirty="0">
                        <a:solidFill>
                          <a:schemeClr val="dk1"/>
                        </a:solidFill>
                        <a:latin typeface="Arial" panose="020B0604020202020204" pitchFamily="34" charset="0"/>
                        <a:ea typeface="+mn-ea"/>
                        <a:cs typeface="Arial" panose="020B0604020202020204" pitchFamily="34" charset="0"/>
                      </a:endParaRPr>
                    </a:p>
                  </a:txBody>
                  <a:tcPr marL="12045" marR="12045"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25 (16)</a:t>
                      </a:r>
                      <a:endParaRPr sz="1300" u="none" strike="noStrike" kern="1200" cap="none" dirty="0">
                        <a:solidFill>
                          <a:schemeClr val="dk1"/>
                        </a:solidFill>
                        <a:latin typeface="Arial" panose="020B0604020202020204" pitchFamily="34" charset="0"/>
                        <a:ea typeface="+mn-ea"/>
                        <a:cs typeface="Arial" panose="020B0604020202020204" pitchFamily="34" charset="0"/>
                      </a:endParaRPr>
                    </a:p>
                  </a:txBody>
                  <a:tcPr marL="12045" marR="12045" marT="36000" marB="36000" anchor="ctr"/>
                </a:tc>
                <a:extLst>
                  <a:ext uri="{0D108BD9-81ED-4DB2-BD59-A6C34878D82A}">
                    <a16:rowId xmlns:a16="http://schemas.microsoft.com/office/drawing/2014/main" val="2096849998"/>
                  </a:ext>
                </a:extLst>
              </a:tr>
              <a:tr h="106851">
                <a:tc>
                  <a:txBody>
                    <a:bodyPr/>
                    <a:lstStyle/>
                    <a:p>
                      <a:pPr marL="0" indent="179388" algn="l" fontAlgn="b">
                        <a:lnSpc>
                          <a:spcPct val="150000"/>
                        </a:lnSpc>
                      </a:pPr>
                      <a:r>
                        <a:rPr lang="en-US" sz="1300" u="none" strike="noStrike" dirty="0">
                          <a:effectLst/>
                          <a:latin typeface="Arial" panose="020B0604020202020204" pitchFamily="34" charset="0"/>
                          <a:cs typeface="Arial" panose="020B0604020202020204" pitchFamily="34" charset="0"/>
                        </a:rPr>
                        <a:t>Grade 5</a:t>
                      </a:r>
                      <a:r>
                        <a:rPr lang="en-US" sz="1300" dirty="0">
                          <a:latin typeface="Arial" panose="020B0604020202020204" pitchFamily="34" charset="0"/>
                          <a:cs typeface="Arial" panose="020B0604020202020204" pitchFamily="34" charset="0"/>
                        </a:rPr>
                        <a:t>, n (%) </a:t>
                      </a:r>
                      <a:r>
                        <a:rPr lang="en-US" sz="1300" u="none" strike="noStrike" dirty="0">
                          <a:effectLst/>
                          <a:latin typeface="Arial" panose="020B0604020202020204" pitchFamily="34" charset="0"/>
                          <a:cs typeface="Arial" panose="020B0604020202020204" pitchFamily="34" charset="0"/>
                        </a:rPr>
                        <a:t> </a:t>
                      </a:r>
                      <a:endParaRPr lang="en-US" sz="1300" b="0" i="0" u="none" strike="no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23 (7)</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9 (6)</a:t>
                      </a:r>
                    </a:p>
                  </a:txBody>
                  <a:tcPr marL="10032" marR="10032" marT="36000" marB="36000" anchor="ctr"/>
                </a:tc>
                <a:extLst>
                  <a:ext uri="{0D108BD9-81ED-4DB2-BD59-A6C34878D82A}">
                    <a16:rowId xmlns:a16="http://schemas.microsoft.com/office/drawing/2014/main" val="3022453900"/>
                  </a:ext>
                </a:extLst>
              </a:tr>
              <a:tr h="106851">
                <a:tc>
                  <a:txBody>
                    <a:bodyPr/>
                    <a:lstStyle/>
                    <a:p>
                      <a:pPr marL="0" indent="358775" algn="l" fontAlgn="b">
                        <a:lnSpc>
                          <a:spcPct val="150000"/>
                        </a:lnSpc>
                      </a:pPr>
                      <a:r>
                        <a:rPr lang="en-US" sz="1300" u="none" strike="noStrike" dirty="0">
                          <a:effectLst/>
                          <a:latin typeface="Arial" panose="020B0604020202020204" pitchFamily="34" charset="0"/>
                          <a:cs typeface="Arial" panose="020B0604020202020204" pitchFamily="34" charset="0"/>
                        </a:rPr>
                        <a:t>Treatment-related</a:t>
                      </a:r>
                      <a:endParaRPr lang="en-US" sz="1300" b="0" i="0" u="none" strike="sng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6 (2) </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1 (&lt;1)</a:t>
                      </a:r>
                    </a:p>
                  </a:txBody>
                  <a:tcPr marL="10032" marR="10032" marT="36000" marB="36000" anchor="ctr"/>
                </a:tc>
                <a:extLst>
                  <a:ext uri="{0D108BD9-81ED-4DB2-BD59-A6C34878D82A}">
                    <a16:rowId xmlns:a16="http://schemas.microsoft.com/office/drawing/2014/main" val="786838756"/>
                  </a:ext>
                </a:extLst>
              </a:tr>
              <a:tr h="106851">
                <a:tc>
                  <a:txBody>
                    <a:bodyPr/>
                    <a:lstStyle/>
                    <a:p>
                      <a:pPr marL="0" indent="179388" algn="l" fontAlgn="b">
                        <a:lnSpc>
                          <a:spcPct val="150000"/>
                        </a:lnSpc>
                      </a:pPr>
                      <a:r>
                        <a:rPr lang="en-US" sz="1300" u="none" strike="noStrike" dirty="0">
                          <a:effectLst/>
                          <a:latin typeface="Arial" panose="020B0604020202020204" pitchFamily="34" charset="0"/>
                          <a:cs typeface="Arial" panose="020B0604020202020204" pitchFamily="34" charset="0"/>
                        </a:rPr>
                        <a:t>AE leading to withdrawal from any component</a:t>
                      </a:r>
                      <a:endParaRPr lang="en-US" sz="1300" b="0" i="0" u="none" strike="sngStrike" dirty="0">
                        <a:solidFill>
                          <a:srgbClr val="FF0000"/>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72 (22)</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18 (12)</a:t>
                      </a:r>
                    </a:p>
                  </a:txBody>
                  <a:tcPr marL="10032" marR="10032" marT="36000" marB="36000" anchor="ctr"/>
                </a:tc>
                <a:extLst>
                  <a:ext uri="{0D108BD9-81ED-4DB2-BD59-A6C34878D82A}">
                    <a16:rowId xmlns:a16="http://schemas.microsoft.com/office/drawing/2014/main" val="4274807114"/>
                  </a:ext>
                </a:extLst>
              </a:tr>
              <a:tr h="106851">
                <a:tc>
                  <a:txBody>
                    <a:bodyPr/>
                    <a:lstStyle/>
                    <a:p>
                      <a:pPr marL="0" indent="179388" algn="l" fontAlgn="b">
                        <a:lnSpc>
                          <a:spcPct val="150000"/>
                        </a:lnSpc>
                      </a:pPr>
                      <a:r>
                        <a:rPr lang="en-US" altLang="zh-CN" sz="1300" strike="noStrike" dirty="0">
                          <a:latin typeface="Arial" panose="020B0604020202020204" pitchFamily="34" charset="0"/>
                          <a:cs typeface="Arial" panose="020B0604020202020204" pitchFamily="34" charset="0"/>
                        </a:rPr>
                        <a:t>AE leading to withdrawal from both components</a:t>
                      </a:r>
                      <a:endParaRPr lang="en-US" sz="1300" b="0" i="0" u="none" strike="sng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34 (10)</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defRPr/>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0</a:t>
                      </a:r>
                    </a:p>
                  </a:txBody>
                  <a:tcPr marL="10032" marR="10032" marT="36000" marB="36000" anchor="ctr"/>
                </a:tc>
                <a:extLst>
                  <a:ext uri="{0D108BD9-81ED-4DB2-BD59-A6C34878D82A}">
                    <a16:rowId xmlns:a16="http://schemas.microsoft.com/office/drawing/2014/main" val="943967826"/>
                  </a:ext>
                </a:extLst>
              </a:tr>
              <a:tr h="106851">
                <a:tc>
                  <a:txBody>
                    <a:bodyPr/>
                    <a:lstStyle/>
                    <a:p>
                      <a:pPr marL="0" indent="179388" algn="l" fontAlgn="b">
                        <a:lnSpc>
                          <a:spcPct val="150000"/>
                        </a:lnSpc>
                      </a:pPr>
                      <a:r>
                        <a:rPr lang="en-US" sz="1300" u="none" strike="noStrike" dirty="0">
                          <a:effectLst/>
                          <a:latin typeface="Arial" panose="020B0604020202020204" pitchFamily="34" charset="0"/>
                          <a:cs typeface="Arial" panose="020B0604020202020204" pitchFamily="34" charset="0"/>
                        </a:rPr>
                        <a:t>AE leading to dose interruption</a:t>
                      </a:r>
                      <a:r>
                        <a:rPr lang="en-US" sz="1300" u="none" strike="noStrike" baseline="0" dirty="0">
                          <a:effectLst/>
                          <a:latin typeface="Arial" panose="020B0604020202020204" pitchFamily="34" charset="0"/>
                          <a:cs typeface="Arial" panose="020B0604020202020204" pitchFamily="34" charset="0"/>
                        </a:rPr>
                        <a:t> of any study treatment</a:t>
                      </a:r>
                      <a:endParaRPr lang="en-US" sz="1300" b="0" i="0" u="none" strike="no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195 (59)</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68 (44)</a:t>
                      </a:r>
                    </a:p>
                  </a:txBody>
                  <a:tcPr marL="10032" marR="10032" marT="36000" marB="36000" anchor="ctr"/>
                </a:tc>
                <a:extLst>
                  <a:ext uri="{0D108BD9-81ED-4DB2-BD59-A6C34878D82A}">
                    <a16:rowId xmlns:a16="http://schemas.microsoft.com/office/drawing/2014/main" val="1295837034"/>
                  </a:ext>
                </a:extLst>
              </a:tr>
              <a:tr h="106851">
                <a:tc>
                  <a:txBody>
                    <a:bodyPr/>
                    <a:lstStyle/>
                    <a:p>
                      <a:pPr marL="0" indent="179388" algn="l" fontAlgn="b">
                        <a:lnSpc>
                          <a:spcPct val="150000"/>
                        </a:lnSpc>
                      </a:pPr>
                      <a:r>
                        <a:rPr lang="en-US" sz="1300" u="none" strike="noStrike" dirty="0">
                          <a:effectLst/>
                          <a:latin typeface="Arial" panose="020B0604020202020204" pitchFamily="34" charset="0"/>
                          <a:cs typeface="Arial" panose="020B0604020202020204" pitchFamily="34" charset="0"/>
                        </a:rPr>
                        <a:t>AE leading to dose modification of </a:t>
                      </a:r>
                      <a:r>
                        <a:rPr lang="en-US" sz="1300" u="none" strike="noStrike" dirty="0" err="1">
                          <a:effectLst/>
                          <a:latin typeface="Arial" panose="020B0604020202020204" pitchFamily="34" charset="0"/>
                          <a:cs typeface="Arial" panose="020B0604020202020204" pitchFamily="34" charset="0"/>
                        </a:rPr>
                        <a:t>sorafenib</a:t>
                      </a:r>
                      <a:r>
                        <a:rPr lang="en-US" sz="1300" u="none" strike="noStrike" baseline="30000" dirty="0" err="1">
                          <a:effectLst/>
                          <a:latin typeface="Arial" panose="020B0604020202020204" pitchFamily="34" charset="0"/>
                          <a:cs typeface="Arial" panose="020B0604020202020204" pitchFamily="34" charset="0"/>
                        </a:rPr>
                        <a:t>c</a:t>
                      </a:r>
                      <a:endParaRPr lang="en-US" sz="1300" b="0" i="0" u="none" strike="noStrike" dirty="0">
                        <a:solidFill>
                          <a:schemeClr val="tx2"/>
                        </a:solidFill>
                        <a:effectLst/>
                        <a:latin typeface="Arial" panose="020B0604020202020204" pitchFamily="34" charset="0"/>
                        <a:cs typeface="Arial" panose="020B0604020202020204" pitchFamily="34" charset="0"/>
                      </a:endParaRPr>
                    </a:p>
                  </a:txBody>
                  <a:tcPr marL="72000" marR="72000"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0</a:t>
                      </a:r>
                    </a:p>
                  </a:txBody>
                  <a:tcPr marL="10032" marR="10032" marT="36000" marB="36000" anchor="ctr"/>
                </a:tc>
                <a:tc>
                  <a:txBody>
                    <a:bodyPr/>
                    <a:lstStyle/>
                    <a:p>
                      <a:pPr marL="0" marR="0" lvl="0" indent="0" algn="l" defTabSz="915223" rtl="0" eaLnBrk="1" fontAlgn="ctr" latinLnBrk="0" hangingPunct="1">
                        <a:lnSpc>
                          <a:spcPct val="100000"/>
                        </a:lnSpc>
                        <a:spcBef>
                          <a:spcPts val="0"/>
                        </a:spcBef>
                        <a:spcAft>
                          <a:spcPts val="0"/>
                        </a:spcAft>
                        <a:buClr>
                          <a:srgbClr val="000000"/>
                        </a:buClr>
                        <a:buSzPts val="1400"/>
                        <a:buFont typeface="Arial"/>
                        <a:buNone/>
                        <a:tabLst>
                          <a:tab pos="1254125" algn="dec"/>
                        </a:tabLst>
                      </a:pPr>
                      <a:r>
                        <a:rPr lang="en-US" altLang="zh-CN" sz="1300" u="none" strike="noStrike" kern="1200" cap="none" dirty="0">
                          <a:solidFill>
                            <a:schemeClr val="dk1"/>
                          </a:solidFill>
                          <a:latin typeface="Arial" panose="020B0604020202020204" pitchFamily="34" charset="0"/>
                          <a:ea typeface="+mn-ea"/>
                          <a:cs typeface="Arial" panose="020B0604020202020204" pitchFamily="34" charset="0"/>
                        </a:rPr>
                        <a:t>	58 (37)</a:t>
                      </a:r>
                    </a:p>
                  </a:txBody>
                  <a:tcPr marL="10032" marR="10032" marT="36000" marB="36000" anchor="ctr"/>
                </a:tc>
                <a:extLst>
                  <a:ext uri="{0D108BD9-81ED-4DB2-BD59-A6C34878D82A}">
                    <a16:rowId xmlns:a16="http://schemas.microsoft.com/office/drawing/2014/main" val="4129839737"/>
                  </a:ext>
                </a:extLst>
              </a:tr>
            </a:tbl>
          </a:graphicData>
        </a:graphic>
      </p:graphicFrame>
      <p:sp>
        <p:nvSpPr>
          <p:cNvPr id="6" name="Content Placeholder 10">
            <a:extLst>
              <a:ext uri="{FF2B5EF4-FFF2-40B4-BE49-F238E27FC236}">
                <a16:creationId xmlns:a16="http://schemas.microsoft.com/office/drawing/2014/main" id="{220A322C-8246-2A36-2787-64C8AC26DF85}"/>
              </a:ext>
            </a:extLst>
          </p:cNvPr>
          <p:cNvSpPr txBox="1">
            <a:spLocks/>
          </p:cNvSpPr>
          <p:nvPr/>
        </p:nvSpPr>
        <p:spPr>
          <a:xfrm>
            <a:off x="620183" y="6268427"/>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kern="0" baseline="30000" dirty="0">
                <a:latin typeface="Arial"/>
                <a:ea typeface="Arial Unicode MS" charset="-128"/>
                <a:cs typeface="Arial"/>
                <a:sym typeface="Arial"/>
              </a:rPr>
              <a:t>a</a:t>
            </a:r>
            <a:r>
              <a:rPr lang="en-US" altLang="zh-CN" sz="1200" kern="0" dirty="0">
                <a:latin typeface="Arial"/>
                <a:ea typeface="Arial Unicode MS" charset="-128"/>
                <a:cs typeface="Arial" pitchFamily="34" charset="0"/>
                <a:sym typeface="Arial"/>
              </a:rPr>
              <a:t> Safety-evaluable population; </a:t>
            </a:r>
            <a:r>
              <a:rPr lang="en-US" sz="1200" kern="0" baseline="30000" dirty="0">
                <a:latin typeface="Arial"/>
                <a:ea typeface="Arial Unicode MS" charset="-128"/>
                <a:cs typeface="Arial"/>
                <a:sym typeface="Arial"/>
              </a:rPr>
              <a:t>b </a:t>
            </a:r>
            <a:r>
              <a:rPr lang="en-US" altLang="zh-CN" sz="1200" kern="0" dirty="0">
                <a:latin typeface="Arial"/>
                <a:ea typeface="Arial Unicode MS" charset="-128"/>
                <a:cs typeface="Arial" pitchFamily="34" charset="0"/>
                <a:sym typeface="Arial"/>
              </a:rPr>
              <a:t>Highest grade experienced; </a:t>
            </a:r>
            <a:r>
              <a:rPr lang="en-US" altLang="zh-CN" sz="1200" kern="0" baseline="30000" dirty="0">
                <a:latin typeface="Arial"/>
                <a:ea typeface="Arial Unicode MS" charset="-128"/>
                <a:cs typeface="Arial" pitchFamily="34" charset="0"/>
                <a:sym typeface="Arial"/>
              </a:rPr>
              <a:t>c </a:t>
            </a:r>
            <a:r>
              <a:rPr lang="en-US" altLang="zh-CN" sz="1200" kern="0" dirty="0">
                <a:latin typeface="Arial"/>
                <a:ea typeface="Arial Unicode MS" charset="-128"/>
                <a:cs typeface="Arial" pitchFamily="34" charset="0"/>
                <a:sym typeface="Arial"/>
              </a:rPr>
              <a:t>No dose modification allowed for the atezolizumab + bevacizumab arm</a:t>
            </a:r>
            <a:br>
              <a:rPr lang="en-US" altLang="zh-CN" strike="sngStrike" kern="0" dirty="0">
                <a:latin typeface="Arial"/>
                <a:ea typeface="Arial Unicode MS" charset="-128"/>
                <a:sym typeface="Arial"/>
              </a:rPr>
            </a:br>
            <a:r>
              <a:rPr lang="en-US" dirty="0"/>
              <a:t>AE, adverse event; Atezo, atezolizumab; Bev, bevacizumab; SAE, serious adverse event</a:t>
            </a:r>
          </a:p>
          <a:p>
            <a:r>
              <a:rPr lang="en-US" dirty="0"/>
              <a:t>1. </a:t>
            </a:r>
            <a:r>
              <a:rPr lang="nb-NO" dirty="0"/>
              <a:t>Cheng A-L, et al. J Hepatol. 2022;76:862-73</a:t>
            </a:r>
            <a:endParaRPr lang="en-US" dirty="0"/>
          </a:p>
        </p:txBody>
      </p:sp>
    </p:spTree>
    <p:extLst>
      <p:ext uri="{BB962C8B-B14F-4D97-AF65-F5344CB8AC3E}">
        <p14:creationId xmlns:p14="http://schemas.microsoft.com/office/powerpoint/2010/main" val="5023501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46320"/>
            <a:ext cx="10963199" cy="864000"/>
          </a:xfrm>
        </p:spPr>
        <p:txBody>
          <a:bodyPr>
            <a:normAutofit fontScale="90000"/>
          </a:bodyPr>
          <a:lstStyle/>
          <a:p>
            <a:r>
              <a:rPr lang="en-GB" sz="3100" dirty="0"/>
              <a:t>Atezolizumab + bevacizumab </a:t>
            </a:r>
            <a:r>
              <a:rPr lang="en-GB" sz="3200" dirty="0"/>
              <a:t>(Im</a:t>
            </a:r>
            <a:r>
              <a:rPr lang="en-GB" sz="3200" cap="none" dirty="0"/>
              <a:t>brave</a:t>
            </a:r>
            <a:r>
              <a:rPr lang="en-GB" sz="3200" dirty="0"/>
              <a:t>150)</a:t>
            </a:r>
            <a:br>
              <a:rPr lang="en-GB" sz="2400" dirty="0"/>
            </a:br>
            <a:r>
              <a:rPr lang="en-US" sz="2200" dirty="0">
                <a:solidFill>
                  <a:schemeClr val="accent1"/>
                </a:solidFill>
              </a:rPr>
              <a:t>Primary analysis: bleeding events were typically low in grade and unrelated to varices</a:t>
            </a: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21</a:t>
            </a:fld>
            <a:endParaRPr lang="en-GB" dirty="0"/>
          </a:p>
        </p:txBody>
      </p:sp>
      <p:graphicFrame>
        <p:nvGraphicFramePr>
          <p:cNvPr id="5" name="Table 4">
            <a:extLst>
              <a:ext uri="{FF2B5EF4-FFF2-40B4-BE49-F238E27FC236}">
                <a16:creationId xmlns:a16="http://schemas.microsoft.com/office/drawing/2014/main" id="{B2105B3F-4089-F71D-8D6D-1DFE9DC3F8C5}"/>
              </a:ext>
            </a:extLst>
          </p:cNvPr>
          <p:cNvGraphicFramePr>
            <a:graphicFrameLocks noGrp="1"/>
          </p:cNvGraphicFramePr>
          <p:nvPr>
            <p:extLst>
              <p:ext uri="{D42A27DB-BD31-4B8C-83A1-F6EECF244321}">
                <p14:modId xmlns:p14="http://schemas.microsoft.com/office/powerpoint/2010/main" val="3656454052"/>
              </p:ext>
            </p:extLst>
          </p:nvPr>
        </p:nvGraphicFramePr>
        <p:xfrm>
          <a:off x="515374" y="1645875"/>
          <a:ext cx="11053234" cy="4084320"/>
        </p:xfrm>
        <a:graphic>
          <a:graphicData uri="http://schemas.openxmlformats.org/drawingml/2006/table">
            <a:tbl>
              <a:tblPr firstRow="1" bandRow="1">
                <a:tableStyleId>{5C22544A-7EE6-4342-B048-85BDC9FD1C3A}</a:tableStyleId>
              </a:tblPr>
              <a:tblGrid>
                <a:gridCol w="2916330">
                  <a:extLst>
                    <a:ext uri="{9D8B030D-6E8A-4147-A177-3AD203B41FA5}">
                      <a16:colId xmlns:a16="http://schemas.microsoft.com/office/drawing/2014/main" val="2096140733"/>
                    </a:ext>
                  </a:extLst>
                </a:gridCol>
                <a:gridCol w="1810822">
                  <a:extLst>
                    <a:ext uri="{9D8B030D-6E8A-4147-A177-3AD203B41FA5}">
                      <a16:colId xmlns:a16="http://schemas.microsoft.com/office/drawing/2014/main" val="749029896"/>
                    </a:ext>
                  </a:extLst>
                </a:gridCol>
                <a:gridCol w="2108694">
                  <a:extLst>
                    <a:ext uri="{9D8B030D-6E8A-4147-A177-3AD203B41FA5}">
                      <a16:colId xmlns:a16="http://schemas.microsoft.com/office/drawing/2014/main" val="3845055501"/>
                    </a:ext>
                  </a:extLst>
                </a:gridCol>
                <a:gridCol w="2108694">
                  <a:extLst>
                    <a:ext uri="{9D8B030D-6E8A-4147-A177-3AD203B41FA5}">
                      <a16:colId xmlns:a16="http://schemas.microsoft.com/office/drawing/2014/main" val="3733828253"/>
                    </a:ext>
                  </a:extLst>
                </a:gridCol>
                <a:gridCol w="2108694">
                  <a:extLst>
                    <a:ext uri="{9D8B030D-6E8A-4147-A177-3AD203B41FA5}">
                      <a16:colId xmlns:a16="http://schemas.microsoft.com/office/drawing/2014/main" val="4026839166"/>
                    </a:ext>
                  </a:extLst>
                </a:gridCol>
              </a:tblGrid>
              <a:tr h="134086">
                <a:tc rowSpan="3">
                  <a:txBody>
                    <a:bodyPr/>
                    <a:lstStyle/>
                    <a:p>
                      <a:pPr marL="0" algn="l" defTabSz="914377" rtl="0" eaLnBrk="1" latinLnBrk="0" hangingPunct="1">
                        <a:lnSpc>
                          <a:spcPct val="100000"/>
                        </a:lnSpc>
                      </a:pPr>
                      <a:r>
                        <a:rPr lang="en-GB" sz="1600" b="1" kern="1200" dirty="0">
                          <a:solidFill>
                            <a:schemeClr val="bg1"/>
                          </a:solidFill>
                          <a:latin typeface="Arial" panose="020B0604020202020204" pitchFamily="34" charset="0"/>
                          <a:ea typeface="+mn-ea"/>
                          <a:cs typeface="Arial" panose="020B0604020202020204" pitchFamily="34" charset="0"/>
                        </a:rPr>
                        <a:t>Bleeding event, %</a:t>
                      </a:r>
                    </a:p>
                  </a:txBody>
                  <a:tcPr anchor="b">
                    <a:lnB w="38100" cap="flat" cmpd="sng" algn="ctr">
                      <a:solidFill>
                        <a:schemeClr val="bg1"/>
                      </a:solidFill>
                      <a:prstDash val="solid"/>
                      <a:round/>
                      <a:headEnd type="none" w="med" len="med"/>
                      <a:tailEnd type="none" w="med" len="med"/>
                    </a:lnB>
                    <a:solidFill>
                      <a:schemeClr val="accent1"/>
                    </a:solidFill>
                  </a:tcPr>
                </a:tc>
                <a:tc gridSpan="4">
                  <a:txBody>
                    <a:bodyPr/>
                    <a:lstStyle/>
                    <a:p>
                      <a:pPr marL="0" algn="ctr" defTabSz="914377" rtl="0" eaLnBrk="1" latinLnBrk="0" hangingPunct="1">
                        <a:lnSpc>
                          <a:spcPct val="100000"/>
                        </a:lnSpc>
                      </a:pPr>
                      <a:r>
                        <a:rPr lang="en-GB" sz="1600" kern="1200" dirty="0">
                          <a:solidFill>
                            <a:schemeClr val="bg1"/>
                          </a:solidFill>
                          <a:latin typeface="Arial" panose="020B0604020202020204" pitchFamily="34" charset="0"/>
                          <a:cs typeface="Arial" panose="020B0604020202020204" pitchFamily="34" charset="0"/>
                        </a:rPr>
                        <a:t>IMbrave150</a:t>
                      </a:r>
                      <a:r>
                        <a:rPr lang="en-GB" sz="1600" kern="1200" baseline="30000" dirty="0">
                          <a:solidFill>
                            <a:schemeClr val="bg1"/>
                          </a:solidFill>
                          <a:latin typeface="Arial" panose="020B0604020202020204" pitchFamily="34" charset="0"/>
                          <a:cs typeface="Arial" panose="020B0604020202020204" pitchFamily="34" charset="0"/>
                        </a:rPr>
                        <a:t>1</a:t>
                      </a:r>
                      <a:endParaRPr lang="en-GB" sz="1600" b="1" kern="1200" baseline="30000" dirty="0">
                        <a:solidFill>
                          <a:schemeClr val="bg1"/>
                        </a:solidFill>
                        <a:latin typeface="Arial" panose="020B0604020202020204" pitchFamily="34" charset="0"/>
                        <a:ea typeface="+mn-ea"/>
                        <a:cs typeface="Arial" panose="020B0604020202020204" pitchFamily="34" charset="0"/>
                      </a:endParaRPr>
                    </a:p>
                  </a:txBody>
                  <a:tcPr anchor="b">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55915808"/>
                  </a:ext>
                </a:extLst>
              </a:tr>
              <a:tr h="231603">
                <a:tc vMerge="1">
                  <a:txBody>
                    <a:bodyPr/>
                    <a:lstStyle/>
                    <a:p>
                      <a:pPr marL="0" algn="l" defTabSz="914377" rtl="0" eaLnBrk="1" latinLnBrk="0" hangingPunct="1">
                        <a:lnSpc>
                          <a:spcPct val="90000"/>
                        </a:lnSpc>
                      </a:pPr>
                      <a:endParaRPr lang="en-GB" sz="1400" b="1" kern="1200" dirty="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algn="ctr" defTabSz="914377" rtl="0" eaLnBrk="1" latinLnBrk="0" hangingPunct="1">
                        <a:lnSpc>
                          <a:spcPct val="100000"/>
                        </a:lnSpc>
                      </a:pPr>
                      <a:r>
                        <a:rPr lang="en-GB" sz="1600" b="1" kern="1200" dirty="0">
                          <a:solidFill>
                            <a:schemeClr val="bg1"/>
                          </a:solidFill>
                          <a:latin typeface="Arial" panose="020B0604020202020204" pitchFamily="34" charset="0"/>
                          <a:cs typeface="Arial" panose="020B0604020202020204" pitchFamily="34" charset="0"/>
                        </a:rPr>
                        <a:t>Atezo +</a:t>
                      </a:r>
                      <a:r>
                        <a:rPr lang="en-GB" sz="1600" b="1" kern="1200" baseline="0" dirty="0">
                          <a:solidFill>
                            <a:schemeClr val="bg1"/>
                          </a:solidFill>
                          <a:latin typeface="Arial" panose="020B0604020202020204" pitchFamily="34" charset="0"/>
                          <a:cs typeface="Arial" panose="020B0604020202020204" pitchFamily="34" charset="0"/>
                        </a:rPr>
                        <a:t> Bev</a:t>
                      </a:r>
                    </a:p>
                    <a:p>
                      <a:pPr marL="0" algn="ctr" defTabSz="914377" rtl="0" eaLnBrk="1" latinLnBrk="0" hangingPunct="1">
                        <a:lnSpc>
                          <a:spcPct val="100000"/>
                        </a:lnSpc>
                      </a:pPr>
                      <a:r>
                        <a:rPr lang="en-GB" sz="1600" b="1" kern="1200" baseline="0" dirty="0">
                          <a:solidFill>
                            <a:schemeClr val="bg1"/>
                          </a:solidFill>
                          <a:latin typeface="Arial" panose="020B0604020202020204" pitchFamily="34" charset="0"/>
                          <a:cs typeface="Arial" panose="020B0604020202020204" pitchFamily="34" charset="0"/>
                        </a:rPr>
                        <a:t>(n=336)</a:t>
                      </a:r>
                      <a:endParaRPr lang="en-GB" sz="1600" b="1" kern="1200" dirty="0">
                        <a:solidFill>
                          <a:schemeClr val="bg1"/>
                        </a:solidFill>
                        <a:latin typeface="Arial" panose="020B0604020202020204" pitchFamily="34" charset="0"/>
                        <a:ea typeface="+mn-ea"/>
                        <a:cs typeface="Arial" panose="020B0604020202020204" pitchFamily="34" charset="0"/>
                      </a:endParaRP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solidFill>
                  </a:tcPr>
                </a:tc>
                <a:tc hMerge="1">
                  <a:txBody>
                    <a:bodyPr/>
                    <a:lstStyle/>
                    <a:p>
                      <a:endParaRPr lang="en-GB"/>
                    </a:p>
                  </a:txBody>
                  <a:tcPr/>
                </a:tc>
                <a:tc gridSpan="2">
                  <a:txBody>
                    <a:bodyPr/>
                    <a:lstStyle/>
                    <a:p>
                      <a:pPr marL="0" algn="ctr" defTabSz="914377" rtl="0" eaLnBrk="1" latinLnBrk="0" hangingPunct="1">
                        <a:lnSpc>
                          <a:spcPct val="100000"/>
                        </a:lnSpc>
                      </a:pPr>
                      <a:r>
                        <a:rPr lang="en-GB" sz="1600" b="1" kern="1200" dirty="0">
                          <a:solidFill>
                            <a:schemeClr val="bg1"/>
                          </a:solidFill>
                          <a:latin typeface="Arial" panose="020B0604020202020204" pitchFamily="34" charset="0"/>
                          <a:cs typeface="Arial" panose="020B0604020202020204" pitchFamily="34" charset="0"/>
                        </a:rPr>
                        <a:t>Sorafenib</a:t>
                      </a:r>
                      <a:br>
                        <a:rPr lang="en-GB" sz="1600" b="1" kern="1200" dirty="0">
                          <a:solidFill>
                            <a:schemeClr val="bg1"/>
                          </a:solidFill>
                          <a:latin typeface="Arial" panose="020B0604020202020204" pitchFamily="34" charset="0"/>
                          <a:cs typeface="Arial" panose="020B0604020202020204" pitchFamily="34" charset="0"/>
                        </a:rPr>
                      </a:br>
                      <a:r>
                        <a:rPr lang="en-GB" sz="1600" b="1" kern="1200" dirty="0">
                          <a:solidFill>
                            <a:schemeClr val="bg1"/>
                          </a:solidFill>
                          <a:latin typeface="Arial" panose="020B0604020202020204" pitchFamily="34" charset="0"/>
                          <a:cs typeface="Arial" panose="020B0604020202020204" pitchFamily="34" charset="0"/>
                        </a:rPr>
                        <a:t>(n=165)</a:t>
                      </a:r>
                      <a:endParaRPr lang="en-GB" sz="1600" b="1" kern="1200" dirty="0">
                        <a:solidFill>
                          <a:schemeClr val="bg1"/>
                        </a:solidFill>
                        <a:latin typeface="Arial" panose="020B0604020202020204" pitchFamily="34" charset="0"/>
                        <a:ea typeface="+mn-ea"/>
                        <a:cs typeface="Arial" panose="020B0604020202020204" pitchFamily="34" charset="0"/>
                      </a:endParaRPr>
                    </a:p>
                  </a:txBody>
                  <a:tcPr anchor="b">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GB"/>
                    </a:p>
                  </a:txBody>
                  <a:tcPr/>
                </a:tc>
                <a:extLst>
                  <a:ext uri="{0D108BD9-81ED-4DB2-BD59-A6C34878D82A}">
                    <a16:rowId xmlns:a16="http://schemas.microsoft.com/office/drawing/2014/main" val="2929356695"/>
                  </a:ext>
                </a:extLst>
              </a:tr>
              <a:tr h="134086">
                <a:tc vMerge="1">
                  <a:txBody>
                    <a:bodyPr/>
                    <a:lstStyle/>
                    <a:p>
                      <a:pPr marL="0" algn="l" defTabSz="914377" rtl="0" eaLnBrk="1" latinLnBrk="0" hangingPunct="1">
                        <a:lnSpc>
                          <a:spcPct val="90000"/>
                        </a:lnSpc>
                      </a:pPr>
                      <a:endParaRPr lang="en-GB" sz="1600" b="1" kern="1200" dirty="0">
                        <a:solidFill>
                          <a:schemeClr val="tx1"/>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lnSpc>
                          <a:spcPct val="100000"/>
                        </a:lnSpc>
                      </a:pPr>
                      <a:r>
                        <a:rPr lang="en-GB" sz="1600" b="1" kern="1200" dirty="0">
                          <a:solidFill>
                            <a:schemeClr val="bg1"/>
                          </a:solidFill>
                          <a:latin typeface="Arial" panose="020B0604020202020204" pitchFamily="34" charset="0"/>
                          <a:cs typeface="Arial" panose="020B0604020202020204" pitchFamily="34" charset="0"/>
                        </a:rPr>
                        <a:t>Any grade</a:t>
                      </a:r>
                      <a:endParaRPr lang="en-GB" sz="1600" b="1" kern="1200" dirty="0">
                        <a:solidFill>
                          <a:schemeClr val="bg1"/>
                        </a:solidFill>
                        <a:latin typeface="Arial" panose="020B0604020202020204" pitchFamily="34" charset="0"/>
                        <a:ea typeface="+mn-ea"/>
                        <a:cs typeface="Arial" panose="020B0604020202020204" pitchFamily="34" charset="0"/>
                      </a:endParaRPr>
                    </a:p>
                  </a:txBody>
                  <a:tcPr anchor="b">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solidFill>
                  </a:tcPr>
                </a:tc>
                <a:tc>
                  <a:txBody>
                    <a:bodyPr/>
                    <a:lstStyle/>
                    <a:p>
                      <a:pPr marL="0" algn="ctr" defTabSz="914377" rtl="0" eaLnBrk="1" latinLnBrk="0" hangingPunct="1">
                        <a:lnSpc>
                          <a:spcPct val="100000"/>
                        </a:lnSpc>
                      </a:pPr>
                      <a:r>
                        <a:rPr lang="en-GB" sz="1600" b="1" kern="1200" dirty="0">
                          <a:solidFill>
                            <a:schemeClr val="bg1"/>
                          </a:solidFill>
                          <a:latin typeface="Arial" panose="020B0604020202020204" pitchFamily="34" charset="0"/>
                          <a:cs typeface="Arial" panose="020B0604020202020204" pitchFamily="34" charset="0"/>
                        </a:rPr>
                        <a:t>Grade 3 or 4</a:t>
                      </a:r>
                      <a:r>
                        <a:rPr lang="en-GB" sz="1600" b="1" kern="1200" baseline="30000" dirty="0">
                          <a:solidFill>
                            <a:schemeClr val="bg1"/>
                          </a:solidFill>
                          <a:latin typeface="Arial" panose="020B0604020202020204" pitchFamily="34" charset="0"/>
                          <a:cs typeface="Arial" panose="020B0604020202020204" pitchFamily="34" charset="0"/>
                        </a:rPr>
                        <a:t>a</a:t>
                      </a:r>
                      <a:endParaRPr lang="en-GB" sz="1600" b="1" kern="1200" baseline="30000" dirty="0">
                        <a:solidFill>
                          <a:schemeClr val="bg1"/>
                        </a:solidFill>
                        <a:latin typeface="Arial" panose="020B0604020202020204" pitchFamily="34" charset="0"/>
                        <a:ea typeface="+mn-ea"/>
                        <a:cs typeface="Arial" panose="020B0604020202020204" pitchFamily="34" charset="0"/>
                      </a:endParaRPr>
                    </a:p>
                  </a:txBody>
                  <a:tcPr anchor="b">
                    <a:lnB w="38100" cap="flat" cmpd="sng" algn="ctr">
                      <a:solidFill>
                        <a:schemeClr val="bg1"/>
                      </a:solidFill>
                      <a:prstDash val="solid"/>
                      <a:round/>
                      <a:headEnd type="none" w="med" len="med"/>
                      <a:tailEnd type="none" w="med" len="med"/>
                    </a:lnB>
                    <a:solidFill>
                      <a:schemeClr val="tx2"/>
                    </a:solidFill>
                  </a:tcPr>
                </a:tc>
                <a:tc>
                  <a:txBody>
                    <a:bodyPr/>
                    <a:lstStyle/>
                    <a:p>
                      <a:pPr marL="0" algn="ctr" defTabSz="914377" rtl="0" eaLnBrk="1" latinLnBrk="0" hangingPunct="1">
                        <a:lnSpc>
                          <a:spcPct val="100000"/>
                        </a:lnSpc>
                      </a:pPr>
                      <a:r>
                        <a:rPr lang="en-GB" sz="1600" b="1" kern="1200" dirty="0">
                          <a:solidFill>
                            <a:schemeClr val="bg1"/>
                          </a:solidFill>
                          <a:latin typeface="Arial" panose="020B0604020202020204" pitchFamily="34" charset="0"/>
                          <a:cs typeface="Arial" panose="020B0604020202020204" pitchFamily="34" charset="0"/>
                        </a:rPr>
                        <a:t>Any grade</a:t>
                      </a:r>
                      <a:endParaRPr lang="en-GB" sz="1600" b="1" kern="1200" dirty="0">
                        <a:solidFill>
                          <a:schemeClr val="bg1"/>
                        </a:solidFill>
                        <a:latin typeface="Arial" panose="020B0604020202020204" pitchFamily="34" charset="0"/>
                        <a:ea typeface="+mn-ea"/>
                        <a:cs typeface="Arial" panose="020B0604020202020204" pitchFamily="34" charset="0"/>
                      </a:endParaRPr>
                    </a:p>
                  </a:txBody>
                  <a:tcPr anchor="b">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377" rtl="0" eaLnBrk="1" latinLnBrk="0" hangingPunct="1">
                        <a:lnSpc>
                          <a:spcPct val="100000"/>
                        </a:lnSpc>
                      </a:pPr>
                      <a:r>
                        <a:rPr lang="en-GB" sz="1600" b="1" kern="1200" dirty="0">
                          <a:solidFill>
                            <a:schemeClr val="bg1"/>
                          </a:solidFill>
                          <a:latin typeface="Arial" panose="020B0604020202020204" pitchFamily="34" charset="0"/>
                          <a:cs typeface="Arial" panose="020B0604020202020204" pitchFamily="34" charset="0"/>
                        </a:rPr>
                        <a:t>Grade 3 or 4</a:t>
                      </a:r>
                      <a:r>
                        <a:rPr lang="en-GB" sz="1600" b="1" kern="1200" baseline="30000" dirty="0">
                          <a:solidFill>
                            <a:schemeClr val="bg1"/>
                          </a:solidFill>
                          <a:latin typeface="Arial" panose="020B0604020202020204" pitchFamily="34" charset="0"/>
                          <a:cs typeface="Arial" panose="020B0604020202020204" pitchFamily="34" charset="0"/>
                        </a:rPr>
                        <a:t>a</a:t>
                      </a:r>
                      <a:endParaRPr lang="en-GB" sz="1600" b="1" kern="1200" baseline="30000" dirty="0">
                        <a:solidFill>
                          <a:schemeClr val="bg1"/>
                        </a:solidFill>
                        <a:latin typeface="Arial" panose="020B0604020202020204" pitchFamily="34" charset="0"/>
                        <a:ea typeface="+mn-ea"/>
                        <a:cs typeface="Arial" panose="020B0604020202020204" pitchFamily="34" charset="0"/>
                      </a:endParaRPr>
                    </a:p>
                  </a:txBody>
                  <a:tcPr anchor="b">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8181950"/>
                  </a:ext>
                </a:extLst>
              </a:tr>
              <a:tr h="134086">
                <a:tc>
                  <a:txBody>
                    <a:bodyPr/>
                    <a:lstStyle/>
                    <a:p>
                      <a:pPr>
                        <a:lnSpc>
                          <a:spcPct val="100000"/>
                        </a:lnSpc>
                      </a:pPr>
                      <a:r>
                        <a:rPr lang="en-GB" sz="1600" b="0" dirty="0">
                          <a:latin typeface="Arial" panose="020B0604020202020204" pitchFamily="34" charset="0"/>
                          <a:cs typeface="Arial" panose="020B0604020202020204" pitchFamily="34" charset="0"/>
                        </a:rPr>
                        <a:t>Varices at baseline</a:t>
                      </a:r>
                      <a:endParaRPr lang="en-GB" sz="1600" b="0" strike="sngStrike" dirty="0">
                        <a:solidFill>
                          <a:srgbClr val="FF0000"/>
                        </a:solidFill>
                        <a:latin typeface="Arial" panose="020B0604020202020204" pitchFamily="34" charset="0"/>
                        <a:cs typeface="Arial" panose="020B0604020202020204" pitchFamily="34" charset="0"/>
                      </a:endParaRPr>
                    </a:p>
                  </a:txBody>
                  <a:tcPr marR="36000" anchor="ctr">
                    <a:lnT w="38100" cap="flat" cmpd="sng" algn="ctr">
                      <a:solidFill>
                        <a:schemeClr val="bg1"/>
                      </a:solidFill>
                      <a:prstDash val="solid"/>
                      <a:round/>
                      <a:headEnd type="none" w="med" len="med"/>
                      <a:tailEnd type="none" w="med" len="med"/>
                    </a:lnT>
                  </a:tcPr>
                </a:tc>
                <a:tc gridSpan="2">
                  <a:txBody>
                    <a:bodyPr/>
                    <a:lstStyle/>
                    <a:p>
                      <a:pPr marL="0" indent="0" algn="ctr">
                        <a:lnSpc>
                          <a:spcPct val="100000"/>
                        </a:lnSpc>
                        <a:buFont typeface="Arial" panose="020B0604020202020204" pitchFamily="34" charset="0"/>
                        <a:buNone/>
                      </a:pPr>
                      <a:r>
                        <a:rPr lang="en-GB" sz="1600" b="1" dirty="0">
                          <a:latin typeface="Arial" panose="020B0604020202020204" pitchFamily="34" charset="0"/>
                          <a:cs typeface="Arial" panose="020B0604020202020204" pitchFamily="34" charset="0"/>
                        </a:rPr>
                        <a:t>26</a:t>
                      </a:r>
                    </a:p>
                  </a:txBody>
                  <a:tcPr anchor="ctr">
                    <a:lnT w="38100" cap="flat" cmpd="sng" algn="ctr">
                      <a:solidFill>
                        <a:schemeClr val="bg1"/>
                      </a:solidFill>
                      <a:prstDash val="solid"/>
                      <a:round/>
                      <a:headEnd type="none" w="med" len="med"/>
                      <a:tailEnd type="none" w="med" len="med"/>
                    </a:lnT>
                  </a:tcPr>
                </a:tc>
                <a:tc hMerge="1">
                  <a:txBody>
                    <a:bodyPr/>
                    <a:lstStyle/>
                    <a:p>
                      <a:pPr marL="0" indent="0" algn="ctr">
                        <a:lnSpc>
                          <a:spcPct val="100000"/>
                        </a:lnSpc>
                        <a:buFont typeface="Arial" panose="020B0604020202020204" pitchFamily="34" charset="0"/>
                        <a:buNone/>
                      </a:pPr>
                      <a:endParaRPr lang="en-GB" sz="1600" dirty="0"/>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indent="0" algn="ctr">
                        <a:lnSpc>
                          <a:spcPct val="100000"/>
                        </a:lnSpc>
                        <a:buFont typeface="Arial" panose="020B0604020202020204" pitchFamily="34" charset="0"/>
                        <a:buNone/>
                      </a:pPr>
                      <a:r>
                        <a:rPr lang="en-GB" sz="1600" b="1" dirty="0">
                          <a:latin typeface="Arial" panose="020B0604020202020204" pitchFamily="34" charset="0"/>
                          <a:cs typeface="Arial" panose="020B0604020202020204" pitchFamily="34" charset="0"/>
                        </a:rPr>
                        <a:t>26</a:t>
                      </a:r>
                    </a:p>
                  </a:txBody>
                  <a:tcPr anchor="ctr">
                    <a:lnT w="38100" cap="flat" cmpd="sng" algn="ctr">
                      <a:solidFill>
                        <a:schemeClr val="bg1"/>
                      </a:solidFill>
                      <a:prstDash val="solid"/>
                      <a:round/>
                      <a:headEnd type="none" w="med" len="med"/>
                      <a:tailEnd type="none" w="med" len="med"/>
                    </a:lnT>
                  </a:tcPr>
                </a:tc>
                <a:tc hMerge="1">
                  <a:txBody>
                    <a:bodyPr/>
                    <a:lstStyle/>
                    <a:p>
                      <a:pPr marL="0" indent="0" algn="ctr">
                        <a:lnSpc>
                          <a:spcPct val="100000"/>
                        </a:lnSpc>
                        <a:buFont typeface="Arial" panose="020B0604020202020204" pitchFamily="34" charset="0"/>
                        <a:buNone/>
                      </a:pPr>
                      <a:endParaRPr lang="en-GB" sz="1600" dirty="0"/>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DA5"/>
                    </a:solidFill>
                  </a:tcPr>
                </a:tc>
                <a:extLst>
                  <a:ext uri="{0D108BD9-81ED-4DB2-BD59-A6C34878D82A}">
                    <a16:rowId xmlns:a16="http://schemas.microsoft.com/office/drawing/2014/main" val="2979663900"/>
                  </a:ext>
                </a:extLst>
              </a:tr>
              <a:tr h="134086">
                <a:tc>
                  <a:txBody>
                    <a:bodyPr/>
                    <a:lstStyle/>
                    <a:p>
                      <a:pPr marL="7938" indent="171450">
                        <a:lnSpc>
                          <a:spcPct val="100000"/>
                        </a:lnSpc>
                        <a:tabLst/>
                      </a:pPr>
                      <a:r>
                        <a:rPr lang="en-GB" sz="1600" b="0" dirty="0">
                          <a:latin typeface="Arial" panose="020B0604020202020204" pitchFamily="34" charset="0"/>
                          <a:cs typeface="Arial" panose="020B0604020202020204" pitchFamily="34" charset="0"/>
                        </a:rPr>
                        <a:t>Treated at baseline</a:t>
                      </a:r>
                      <a:endParaRPr lang="en-GB" sz="1600" b="0" strike="sngStrike" dirty="0">
                        <a:solidFill>
                          <a:srgbClr val="FF0000"/>
                        </a:solidFill>
                        <a:latin typeface="Arial" panose="020B0604020202020204" pitchFamily="34" charset="0"/>
                        <a:cs typeface="Arial" panose="020B0604020202020204" pitchFamily="34" charset="0"/>
                      </a:endParaRPr>
                    </a:p>
                  </a:txBody>
                  <a:tcPr marR="36000" anchor="ctr"/>
                </a:tc>
                <a:tc gridSpan="2">
                  <a:txBody>
                    <a:bodyPr/>
                    <a:lstStyle/>
                    <a:p>
                      <a:pPr marL="0" indent="0" algn="ctr">
                        <a:lnSpc>
                          <a:spcPct val="100000"/>
                        </a:lnSpc>
                        <a:buFont typeface="Arial" panose="020B0604020202020204" pitchFamily="34" charset="0"/>
                        <a:buNone/>
                      </a:pPr>
                      <a:r>
                        <a:rPr lang="en-GB" sz="1600" dirty="0">
                          <a:latin typeface="Arial" panose="020B0604020202020204" pitchFamily="34" charset="0"/>
                          <a:cs typeface="Arial" panose="020B0604020202020204" pitchFamily="34" charset="0"/>
                        </a:rPr>
                        <a:t>11</a:t>
                      </a:r>
                    </a:p>
                  </a:txBody>
                  <a:tcPr anchor="ctr"/>
                </a:tc>
                <a:tc hMerge="1">
                  <a:txBody>
                    <a:bodyPr/>
                    <a:lstStyle/>
                    <a:p>
                      <a:pPr marL="0" indent="0" algn="ctr">
                        <a:lnSpc>
                          <a:spcPct val="100000"/>
                        </a:lnSpc>
                        <a:buFont typeface="Arial" panose="020B0604020202020204" pitchFamily="34" charset="0"/>
                        <a:buNone/>
                      </a:pPr>
                      <a:endParaRPr lang="en-GB" sz="1600" dirty="0"/>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indent="0" algn="ctr">
                        <a:lnSpc>
                          <a:spcPct val="100000"/>
                        </a:lnSpc>
                        <a:buFont typeface="Arial" panose="020B0604020202020204" pitchFamily="34" charset="0"/>
                        <a:buNone/>
                      </a:pPr>
                      <a:r>
                        <a:rPr lang="en-GB" sz="1600" dirty="0">
                          <a:latin typeface="Arial" panose="020B0604020202020204" pitchFamily="34" charset="0"/>
                          <a:cs typeface="Arial" panose="020B0604020202020204" pitchFamily="34" charset="0"/>
                        </a:rPr>
                        <a:t>14</a:t>
                      </a:r>
                    </a:p>
                  </a:txBody>
                  <a:tcPr anchor="ctr"/>
                </a:tc>
                <a:tc hMerge="1">
                  <a:txBody>
                    <a:bodyPr/>
                    <a:lstStyle/>
                    <a:p>
                      <a:pPr marL="0" indent="0" algn="ctr">
                        <a:lnSpc>
                          <a:spcPct val="100000"/>
                        </a:lnSpc>
                        <a:buFont typeface="Arial" panose="020B0604020202020204" pitchFamily="34" charset="0"/>
                        <a:buNone/>
                      </a:pPr>
                      <a:endParaRPr lang="en-GB" sz="1600" dirty="0"/>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DA5"/>
                    </a:solidFill>
                  </a:tcPr>
                </a:tc>
                <a:extLst>
                  <a:ext uri="{0D108BD9-81ED-4DB2-BD59-A6C34878D82A}">
                    <a16:rowId xmlns:a16="http://schemas.microsoft.com/office/drawing/2014/main" val="3969389877"/>
                  </a:ext>
                </a:extLst>
              </a:tr>
              <a:tr h="329120">
                <a:tc>
                  <a:txBody>
                    <a:bodyPr/>
                    <a:lstStyle/>
                    <a:p>
                      <a:pPr>
                        <a:lnSpc>
                          <a:spcPct val="100000"/>
                        </a:lnSpc>
                      </a:pPr>
                      <a:r>
                        <a:rPr lang="en-GB" sz="1600" b="0" dirty="0">
                          <a:latin typeface="Arial" panose="020B0604020202020204" pitchFamily="34" charset="0"/>
                          <a:cs typeface="Arial" panose="020B0604020202020204" pitchFamily="34" charset="0"/>
                        </a:rPr>
                        <a:t>All-grade </a:t>
                      </a:r>
                      <a:r>
                        <a:rPr lang="en-GB" sz="1600" b="0" baseline="0" dirty="0">
                          <a:latin typeface="Arial" panose="020B0604020202020204" pitchFamily="34" charset="0"/>
                          <a:cs typeface="Arial" panose="020B0604020202020204" pitchFamily="34" charset="0"/>
                        </a:rPr>
                        <a:t>b</a:t>
                      </a:r>
                      <a:r>
                        <a:rPr lang="en-GB" sz="1600" b="0" dirty="0">
                          <a:latin typeface="Arial" panose="020B0604020202020204" pitchFamily="34" charset="0"/>
                          <a:cs typeface="Arial" panose="020B0604020202020204" pitchFamily="34" charset="0"/>
                        </a:rPr>
                        <a:t>leeding/</a:t>
                      </a:r>
                      <a:br>
                        <a:rPr lang="en-GB" sz="1600" b="0"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haemorrhage events</a:t>
                      </a:r>
                      <a:r>
                        <a:rPr lang="en-GB" sz="1600" b="0" strike="sngStrike" dirty="0">
                          <a:solidFill>
                            <a:srgbClr val="FF0000"/>
                          </a:solidFill>
                          <a:latin typeface="Arial" panose="020B0604020202020204" pitchFamily="34" charset="0"/>
                          <a:cs typeface="Arial" panose="020B0604020202020204" pitchFamily="34" charset="0"/>
                        </a:rPr>
                        <a:t> </a:t>
                      </a:r>
                    </a:p>
                  </a:txBody>
                  <a:tcPr marR="36000" anchor="ctr"/>
                </a:tc>
                <a:tc gridSpan="2">
                  <a:txBody>
                    <a:bodyPr/>
                    <a:lstStyle/>
                    <a:p>
                      <a:pPr marL="0" indent="0" algn="ctr">
                        <a:lnSpc>
                          <a:spcPct val="100000"/>
                        </a:lnSpc>
                        <a:buFont typeface="Arial" panose="020B0604020202020204" pitchFamily="34" charset="0"/>
                        <a:buNone/>
                      </a:pPr>
                      <a:r>
                        <a:rPr lang="en-GB" sz="1600" dirty="0">
                          <a:latin typeface="Arial" panose="020B0604020202020204" pitchFamily="34" charset="0"/>
                          <a:cs typeface="Arial" panose="020B0604020202020204" pitchFamily="34" charset="0"/>
                        </a:rPr>
                        <a:t>25</a:t>
                      </a:r>
                    </a:p>
                  </a:txBody>
                  <a:tcPr anchor="ctr"/>
                </a:tc>
                <a:tc hMerge="1">
                  <a:txBody>
                    <a:bodyPr/>
                    <a:lstStyle/>
                    <a:p>
                      <a:pPr marL="0" indent="0" algn="ctr">
                        <a:lnSpc>
                          <a:spcPct val="100000"/>
                        </a:lnSpc>
                        <a:buFont typeface="Arial" panose="020B0604020202020204" pitchFamily="34" charset="0"/>
                        <a:buNone/>
                      </a:pPr>
                      <a:endParaRPr lang="en-GB" sz="1600" dirty="0"/>
                    </a:p>
                  </a:txBody>
                  <a:tcPr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C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latin typeface="Arial" panose="020B0604020202020204" pitchFamily="34" charset="0"/>
                          <a:cs typeface="Arial" panose="020B0604020202020204" pitchFamily="34" charset="0"/>
                        </a:rPr>
                        <a:t>17</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5EF"/>
                    </a:solidFill>
                  </a:tcPr>
                </a:tc>
                <a:extLst>
                  <a:ext uri="{0D108BD9-81ED-4DB2-BD59-A6C34878D82A}">
                    <a16:rowId xmlns:a16="http://schemas.microsoft.com/office/drawing/2014/main" val="1641767526"/>
                  </a:ext>
                </a:extLst>
              </a:tr>
              <a:tr h="134086">
                <a:tc>
                  <a:txBody>
                    <a:bodyPr/>
                    <a:lstStyle/>
                    <a:p>
                      <a:pPr marL="180000">
                        <a:lnSpc>
                          <a:spcPct val="100000"/>
                        </a:lnSpc>
                      </a:pPr>
                      <a:r>
                        <a:rPr lang="en-GB" sz="1600" dirty="0">
                          <a:latin typeface="Arial" panose="020B0604020202020204" pitchFamily="34" charset="0"/>
                          <a:cs typeface="Arial" panose="020B0604020202020204" pitchFamily="34" charset="0"/>
                        </a:rPr>
                        <a:t>Epistaxis</a:t>
                      </a:r>
                      <a:r>
                        <a:rPr lang="en-GB" sz="1600" strike="sngStrike" dirty="0">
                          <a:solidFill>
                            <a:srgbClr val="FF0000"/>
                          </a:solidFill>
                          <a:latin typeface="Arial" panose="020B0604020202020204" pitchFamily="34" charset="0"/>
                          <a:cs typeface="Arial" panose="020B0604020202020204" pitchFamily="34" charset="0"/>
                        </a:rPr>
                        <a:t> </a:t>
                      </a:r>
                      <a:endParaRPr lang="en-GB" sz="1600" b="1" strike="sngStrike" dirty="0">
                        <a:solidFill>
                          <a:srgbClr val="FF0000"/>
                        </a:solidFill>
                        <a:latin typeface="Arial" panose="020B0604020202020204" pitchFamily="34" charset="0"/>
                        <a:cs typeface="Arial" panose="020B0604020202020204" pitchFamily="34" charset="0"/>
                      </a:endParaRPr>
                    </a:p>
                  </a:txBody>
                  <a:tcPr marR="36000" anchor="ctr"/>
                </a:tc>
                <a:tc>
                  <a:txBody>
                    <a:bodyPr/>
                    <a:lstStyle/>
                    <a:p>
                      <a:pPr marL="0" indent="0" algn="l">
                        <a:lnSpc>
                          <a:spcPct val="100000"/>
                        </a:lnSpc>
                        <a:buFont typeface="Arial" panose="020B0604020202020204" pitchFamily="34" charset="0"/>
                        <a:buNone/>
                        <a:tabLst>
                          <a:tab pos="898525" algn="dec"/>
                        </a:tabLst>
                      </a:pPr>
                      <a:r>
                        <a:rPr lang="en-GB" sz="1600" b="1" dirty="0">
                          <a:latin typeface="Arial" panose="020B0604020202020204" pitchFamily="34" charset="0"/>
                          <a:cs typeface="Arial" panose="020B0604020202020204" pitchFamily="34" charset="0"/>
                        </a:rPr>
                        <a:t>	10.3</a:t>
                      </a:r>
                    </a:p>
                  </a:txBody>
                  <a:tcPr anchor="ctr"/>
                </a:tc>
                <a:tc>
                  <a:txBody>
                    <a:bodyPr/>
                    <a:lstStyle/>
                    <a:p>
                      <a:pPr marL="0" indent="0" algn="l" defTabSz="457200" rtl="0" eaLnBrk="1" latinLnBrk="0" hangingPunct="1">
                        <a:lnSpc>
                          <a:spcPct val="100000"/>
                        </a:lnSpc>
                        <a:buFont typeface="Arial" panose="020B0604020202020204" pitchFamily="34" charset="0"/>
                        <a:buNone/>
                        <a:tabLst>
                          <a:tab pos="984250" algn="dec"/>
                        </a:tabLst>
                      </a:pPr>
                      <a:r>
                        <a:rPr lang="en-GB" sz="1600" kern="1200" dirty="0">
                          <a:solidFill>
                            <a:schemeClr val="dk1"/>
                          </a:solidFill>
                          <a:latin typeface="Arial" panose="020B0604020202020204" pitchFamily="34" charset="0"/>
                          <a:ea typeface="+mn-ea"/>
                          <a:cs typeface="Arial" panose="020B0604020202020204" pitchFamily="34" charset="0"/>
                        </a:rPr>
                        <a:t>	0</a:t>
                      </a:r>
                    </a:p>
                  </a:txBody>
                  <a:tcPr anchor="ctr"/>
                </a:tc>
                <a:tc>
                  <a:txBody>
                    <a:bodyPr/>
                    <a:lstStyle/>
                    <a:p>
                      <a:pPr marL="0" indent="0" algn="l">
                        <a:lnSpc>
                          <a:spcPct val="100000"/>
                        </a:lnSpc>
                        <a:buFont typeface="Arial" panose="020B0604020202020204" pitchFamily="34" charset="0"/>
                        <a:buNone/>
                        <a:tabLst>
                          <a:tab pos="898525" algn="dec"/>
                        </a:tabLst>
                      </a:pPr>
                      <a:r>
                        <a:rPr lang="en-GB" sz="1600" b="1" dirty="0">
                          <a:latin typeface="Arial" panose="020B0604020202020204" pitchFamily="34" charset="0"/>
                          <a:cs typeface="Arial" panose="020B0604020202020204" pitchFamily="34" charset="0"/>
                        </a:rPr>
                        <a:t>	4.5</a:t>
                      </a:r>
                    </a:p>
                  </a:txBody>
                  <a:tcPr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0.6</a:t>
                      </a:r>
                    </a:p>
                  </a:txBody>
                  <a:tcPr anchor="ctr"/>
                </a:tc>
                <a:extLst>
                  <a:ext uri="{0D108BD9-81ED-4DB2-BD59-A6C34878D82A}">
                    <a16:rowId xmlns:a16="http://schemas.microsoft.com/office/drawing/2014/main" val="1328066339"/>
                  </a:ext>
                </a:extLst>
              </a:tr>
              <a:tr h="231603">
                <a:tc>
                  <a:txBody>
                    <a:bodyPr/>
                    <a:lstStyle/>
                    <a:p>
                      <a:pPr marL="180000">
                        <a:lnSpc>
                          <a:spcPct val="100000"/>
                        </a:lnSpc>
                      </a:pPr>
                      <a:r>
                        <a:rPr lang="en-GB" sz="1600" dirty="0">
                          <a:latin typeface="Arial" panose="020B0604020202020204" pitchFamily="34" charset="0"/>
                          <a:cs typeface="Arial" panose="020B0604020202020204" pitchFamily="34" charset="0"/>
                        </a:rPr>
                        <a:t>Oesophageal</a:t>
                      </a:r>
                      <a:r>
                        <a:rPr lang="en-GB" sz="1600" baseline="0" dirty="0">
                          <a:latin typeface="Arial" panose="020B0604020202020204" pitchFamily="34" charset="0"/>
                          <a:cs typeface="Arial" panose="020B0604020202020204" pitchFamily="34" charset="0"/>
                        </a:rPr>
                        <a:t> varices haemorrhage </a:t>
                      </a:r>
                      <a:endParaRPr lang="en-GB" sz="1600" b="1" strike="sngStrike" dirty="0">
                        <a:solidFill>
                          <a:srgbClr val="FF0000"/>
                        </a:solidFill>
                        <a:latin typeface="Arial" panose="020B0604020202020204" pitchFamily="34" charset="0"/>
                        <a:cs typeface="Arial" panose="020B0604020202020204" pitchFamily="34" charset="0"/>
                      </a:endParaRPr>
                    </a:p>
                  </a:txBody>
                  <a:tcPr marR="36000"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2.4</a:t>
                      </a:r>
                    </a:p>
                  </a:txBody>
                  <a:tcPr anchor="ctr"/>
                </a:tc>
                <a:tc>
                  <a:txBody>
                    <a:bodyPr/>
                    <a:lstStyle/>
                    <a:p>
                      <a:pPr marL="0" indent="0" algn="l" defTabSz="457200" rtl="0" eaLnBrk="1" latinLnBrk="0" hangingPunct="1">
                        <a:lnSpc>
                          <a:spcPct val="100000"/>
                        </a:lnSpc>
                        <a:buFont typeface="Arial" panose="020B0604020202020204" pitchFamily="34" charset="0"/>
                        <a:buNone/>
                        <a:tabLst>
                          <a:tab pos="984250" algn="dec"/>
                        </a:tabLst>
                      </a:pPr>
                      <a:r>
                        <a:rPr lang="en-GB" sz="1600" kern="1200" dirty="0">
                          <a:solidFill>
                            <a:schemeClr val="dk1"/>
                          </a:solidFill>
                          <a:latin typeface="Arial" panose="020B0604020202020204" pitchFamily="34" charset="0"/>
                          <a:ea typeface="+mn-ea"/>
                          <a:cs typeface="Arial" panose="020B0604020202020204" pitchFamily="34" charset="0"/>
                        </a:rPr>
                        <a:t>	1.8</a:t>
                      </a:r>
                    </a:p>
                  </a:txBody>
                  <a:tcPr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0.6</a:t>
                      </a:r>
                    </a:p>
                  </a:txBody>
                  <a:tcPr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0.6</a:t>
                      </a:r>
                    </a:p>
                  </a:txBody>
                  <a:tcPr anchor="ctr"/>
                </a:tc>
                <a:extLst>
                  <a:ext uri="{0D108BD9-81ED-4DB2-BD59-A6C34878D82A}">
                    <a16:rowId xmlns:a16="http://schemas.microsoft.com/office/drawing/2014/main" val="1197769452"/>
                  </a:ext>
                </a:extLst>
              </a:tr>
              <a:tr h="134086">
                <a:tc>
                  <a:txBody>
                    <a:bodyPr/>
                    <a:lstStyle/>
                    <a:p>
                      <a:pPr marL="180000">
                        <a:lnSpc>
                          <a:spcPct val="100000"/>
                        </a:lnSpc>
                      </a:pPr>
                      <a:r>
                        <a:rPr lang="en-GB" sz="1600" dirty="0">
                          <a:latin typeface="Arial" panose="020B0604020202020204" pitchFamily="34" charset="0"/>
                          <a:cs typeface="Arial" panose="020B0604020202020204" pitchFamily="34" charset="0"/>
                        </a:rPr>
                        <a:t>GI haemorrhage</a:t>
                      </a:r>
                      <a:r>
                        <a:rPr lang="en-GB" sz="1600" strike="sngStrike" dirty="0">
                          <a:solidFill>
                            <a:srgbClr val="FF0000"/>
                          </a:solidFill>
                          <a:latin typeface="Arial" panose="020B0604020202020204" pitchFamily="34" charset="0"/>
                          <a:cs typeface="Arial" panose="020B0604020202020204" pitchFamily="34" charset="0"/>
                        </a:rPr>
                        <a:t> </a:t>
                      </a:r>
                      <a:endParaRPr lang="en-GB" sz="1600" b="1" strike="sngStrike" dirty="0">
                        <a:solidFill>
                          <a:srgbClr val="FF0000"/>
                        </a:solidFill>
                        <a:latin typeface="Arial" panose="020B0604020202020204" pitchFamily="34" charset="0"/>
                        <a:cs typeface="Arial" panose="020B0604020202020204" pitchFamily="34" charset="0"/>
                      </a:endParaRPr>
                    </a:p>
                  </a:txBody>
                  <a:tcPr marR="36000"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2.4</a:t>
                      </a:r>
                    </a:p>
                  </a:txBody>
                  <a:tcPr anchor="ctr"/>
                </a:tc>
                <a:tc>
                  <a:txBody>
                    <a:bodyPr/>
                    <a:lstStyle/>
                    <a:p>
                      <a:pPr marL="0" indent="0" algn="l" defTabSz="457200" rtl="0" eaLnBrk="1" latinLnBrk="0" hangingPunct="1">
                        <a:lnSpc>
                          <a:spcPct val="100000"/>
                        </a:lnSpc>
                        <a:buFont typeface="Arial" panose="020B0604020202020204" pitchFamily="34" charset="0"/>
                        <a:buNone/>
                        <a:tabLst>
                          <a:tab pos="984250" algn="dec"/>
                        </a:tabLst>
                      </a:pPr>
                      <a:r>
                        <a:rPr lang="en-GB" sz="1600" kern="1200" dirty="0">
                          <a:solidFill>
                            <a:schemeClr val="dk1"/>
                          </a:solidFill>
                          <a:latin typeface="Arial" panose="020B0604020202020204" pitchFamily="34" charset="0"/>
                          <a:ea typeface="+mn-ea"/>
                          <a:cs typeface="Arial" panose="020B0604020202020204" pitchFamily="34" charset="0"/>
                        </a:rPr>
                        <a:t>	1.2</a:t>
                      </a:r>
                    </a:p>
                  </a:txBody>
                  <a:tcPr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1.9</a:t>
                      </a:r>
                    </a:p>
                  </a:txBody>
                  <a:tcPr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1.9</a:t>
                      </a:r>
                    </a:p>
                  </a:txBody>
                  <a:tcPr anchor="ctr"/>
                </a:tc>
                <a:extLst>
                  <a:ext uri="{0D108BD9-81ED-4DB2-BD59-A6C34878D82A}">
                    <a16:rowId xmlns:a16="http://schemas.microsoft.com/office/drawing/2014/main" val="2604731956"/>
                  </a:ext>
                </a:extLst>
              </a:tr>
              <a:tr h="218112">
                <a:tc>
                  <a:txBody>
                    <a:bodyPr/>
                    <a:lstStyle/>
                    <a:p>
                      <a:pPr marL="180000">
                        <a:lnSpc>
                          <a:spcPct val="100000"/>
                        </a:lnSpc>
                      </a:pPr>
                      <a:r>
                        <a:rPr lang="en-GB" sz="1600" dirty="0">
                          <a:latin typeface="Arial" panose="020B0604020202020204" pitchFamily="34" charset="0"/>
                          <a:cs typeface="Arial" panose="020B0604020202020204" pitchFamily="34" charset="0"/>
                        </a:rPr>
                        <a:t>Upper GI</a:t>
                      </a:r>
                      <a:r>
                        <a:rPr lang="en-GB" sz="1600" baseline="0" dirty="0">
                          <a:latin typeface="Arial" panose="020B0604020202020204" pitchFamily="34" charset="0"/>
                          <a:cs typeface="Arial" panose="020B0604020202020204" pitchFamily="34" charset="0"/>
                        </a:rPr>
                        <a:t> haemorrhage</a:t>
                      </a:r>
                      <a:r>
                        <a:rPr lang="en-GB" sz="1600" strike="sngStrike" baseline="0" dirty="0">
                          <a:solidFill>
                            <a:srgbClr val="FF0000"/>
                          </a:solidFill>
                          <a:latin typeface="Arial" panose="020B0604020202020204" pitchFamily="34" charset="0"/>
                          <a:cs typeface="Arial" panose="020B0604020202020204" pitchFamily="34" charset="0"/>
                        </a:rPr>
                        <a:t> </a:t>
                      </a:r>
                      <a:endParaRPr lang="en-GB" sz="1600" b="1" strike="sngStrike" dirty="0">
                        <a:solidFill>
                          <a:srgbClr val="FF0000"/>
                        </a:solidFill>
                        <a:latin typeface="Arial" panose="020B0604020202020204" pitchFamily="34" charset="0"/>
                        <a:cs typeface="Arial" panose="020B0604020202020204" pitchFamily="34" charset="0"/>
                      </a:endParaRPr>
                    </a:p>
                  </a:txBody>
                  <a:tcPr marR="36000" anchor="ctr"/>
                </a:tc>
                <a:tc>
                  <a:txBody>
                    <a:bodyPr/>
                    <a:lstStyle/>
                    <a:p>
                      <a:pPr marL="0" indent="0" algn="l">
                        <a:lnSpc>
                          <a:spcPct val="100000"/>
                        </a:lnSpc>
                        <a:buFont typeface="Arial" panose="020B0604020202020204" pitchFamily="34" charset="0"/>
                        <a:buNone/>
                        <a:tabLst>
                          <a:tab pos="898525" algn="dec"/>
                        </a:tabLst>
                      </a:pPr>
                      <a:r>
                        <a:rPr lang="en-GB" sz="1600" dirty="0">
                          <a:latin typeface="Arial" panose="020B0604020202020204" pitchFamily="34" charset="0"/>
                          <a:cs typeface="Arial" panose="020B0604020202020204" pitchFamily="34" charset="0"/>
                        </a:rPr>
                        <a:t>	1.2</a:t>
                      </a:r>
                    </a:p>
                  </a:txBody>
                  <a:tcPr anchor="ctr"/>
                </a:tc>
                <a:tc>
                  <a:txBody>
                    <a:bodyPr/>
                    <a:lstStyle/>
                    <a:p>
                      <a:pPr marL="0" indent="0" algn="l">
                        <a:lnSpc>
                          <a:spcPct val="100000"/>
                        </a:lnSpc>
                        <a:buFont typeface="Arial" panose="020B0604020202020204" pitchFamily="34" charset="0"/>
                        <a:buNone/>
                        <a:tabLst>
                          <a:tab pos="984250" algn="dec"/>
                        </a:tabLst>
                      </a:pPr>
                      <a:r>
                        <a:rPr lang="en-GB" sz="1600" dirty="0">
                          <a:latin typeface="Arial" panose="020B0604020202020204" pitchFamily="34" charset="0"/>
                          <a:cs typeface="Arial" panose="020B0604020202020204" pitchFamily="34" charset="0"/>
                        </a:rPr>
                        <a:t>	0.6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dec"/>
                        </a:tabLst>
                        <a:defRPr/>
                      </a:pPr>
                      <a:r>
                        <a:rPr lang="en-GB" sz="1600" dirty="0">
                          <a:latin typeface="Arial" panose="020B0604020202020204" pitchFamily="34" charset="0"/>
                          <a:cs typeface="Arial" panose="020B0604020202020204" pitchFamily="34" charset="0"/>
                        </a:rPr>
                        <a:t>	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98525" algn="dec"/>
                        </a:tabLst>
                        <a:defRPr/>
                      </a:pPr>
                      <a:r>
                        <a:rPr lang="en-GB" sz="1600" dirty="0">
                          <a:latin typeface="Arial" panose="020B0604020202020204" pitchFamily="34" charset="0"/>
                          <a:cs typeface="Arial" panose="020B0604020202020204" pitchFamily="34" charset="0"/>
                        </a:rPr>
                        <a:t>	1.3</a:t>
                      </a:r>
                    </a:p>
                  </a:txBody>
                  <a:tcPr anchor="ctr"/>
                </a:tc>
                <a:extLst>
                  <a:ext uri="{0D108BD9-81ED-4DB2-BD59-A6C34878D82A}">
                    <a16:rowId xmlns:a16="http://schemas.microsoft.com/office/drawing/2014/main" val="806592058"/>
                  </a:ext>
                </a:extLst>
              </a:tr>
            </a:tbl>
          </a:graphicData>
        </a:graphic>
      </p:graphicFrame>
      <p:sp>
        <p:nvSpPr>
          <p:cNvPr id="7" name="Content Placeholder 10">
            <a:extLst>
              <a:ext uri="{FF2B5EF4-FFF2-40B4-BE49-F238E27FC236}">
                <a16:creationId xmlns:a16="http://schemas.microsoft.com/office/drawing/2014/main" id="{B2F04532-A7C4-3718-08A8-708BC472C96E}"/>
              </a:ext>
            </a:extLst>
          </p:cNvPr>
          <p:cNvSpPr txBox="1">
            <a:spLocks/>
          </p:cNvSpPr>
          <p:nvPr/>
        </p:nvSpPr>
        <p:spPr>
          <a:xfrm>
            <a:off x="620183" y="6268427"/>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30000" dirty="0"/>
              <a:t>a</a:t>
            </a:r>
            <a:r>
              <a:rPr lang="en-US" dirty="0"/>
              <a:t> Highest grade assigned</a:t>
            </a:r>
            <a:br>
              <a:rPr lang="en-US" dirty="0"/>
            </a:br>
            <a:r>
              <a:rPr lang="en-US" dirty="0"/>
              <a:t>Atezo, atezolizumab; Bev, bevacizumab; GI gastrointestinal</a:t>
            </a:r>
          </a:p>
          <a:p>
            <a:r>
              <a:rPr lang="en-US" dirty="0"/>
              <a:t>1. </a:t>
            </a:r>
            <a:r>
              <a:rPr lang="en-GB" dirty="0"/>
              <a:t>Finn RS, et al. N Engl J Med. 2020;382:1894-905</a:t>
            </a:r>
            <a:endParaRPr lang="en-US" dirty="0"/>
          </a:p>
        </p:txBody>
      </p:sp>
    </p:spTree>
    <p:extLst>
      <p:ext uri="{BB962C8B-B14F-4D97-AF65-F5344CB8AC3E}">
        <p14:creationId xmlns:p14="http://schemas.microsoft.com/office/powerpoint/2010/main" val="13622652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Atezolizumab + bevacizumab </a:t>
            </a:r>
            <a:r>
              <a:rPr lang="en-GB" sz="2800" dirty="0"/>
              <a:t>(Im</a:t>
            </a:r>
            <a:r>
              <a:rPr lang="en-GB" sz="2800" cap="none" dirty="0"/>
              <a:t>brave</a:t>
            </a:r>
            <a:r>
              <a:rPr lang="en-GB" sz="2800" dirty="0"/>
              <a:t>150)</a:t>
            </a:r>
            <a:br>
              <a:rPr lang="en-GB" sz="2000" dirty="0"/>
            </a:br>
            <a:r>
              <a:rPr lang="en-GB" sz="2200" dirty="0">
                <a:solidFill>
                  <a:schemeClr val="accent1"/>
                </a:solidFill>
              </a:rPr>
              <a:t>SUMMARY OF </a:t>
            </a:r>
            <a:r>
              <a:rPr lang="en-GB" sz="2200" dirty="0">
                <a:solidFill>
                  <a:srgbClr val="C6573B"/>
                </a:solidFill>
              </a:rPr>
              <a:t>AE</a:t>
            </a:r>
            <a:r>
              <a:rPr lang="en-GB" sz="2200" cap="none" dirty="0">
                <a:solidFill>
                  <a:srgbClr val="C6573B"/>
                </a:solidFill>
              </a:rPr>
              <a:t>s: </a:t>
            </a:r>
            <a:r>
              <a:rPr lang="en-GB" sz="2200" dirty="0">
                <a:solidFill>
                  <a:schemeClr val="accent1"/>
                </a:solidFill>
              </a:rPr>
              <a:t>≥10% frequency of AE</a:t>
            </a:r>
            <a:r>
              <a:rPr lang="en-GB" sz="2200" cap="none" dirty="0">
                <a:solidFill>
                  <a:schemeClr val="accent1"/>
                </a:solidFill>
              </a:rPr>
              <a:t>s</a:t>
            </a:r>
            <a:r>
              <a:rPr lang="en-GB" sz="2200" dirty="0">
                <a:solidFill>
                  <a:schemeClr val="accent1"/>
                </a:solidFill>
              </a:rPr>
              <a:t> in either arm and &gt;5% difference between arms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22</a:t>
            </a:fld>
            <a:endParaRPr lang="en-GB" dirty="0"/>
          </a:p>
        </p:txBody>
      </p:sp>
      <p:grpSp>
        <p:nvGrpSpPr>
          <p:cNvPr id="7" name="Group 30">
            <a:extLst>
              <a:ext uri="{FF2B5EF4-FFF2-40B4-BE49-F238E27FC236}">
                <a16:creationId xmlns:a16="http://schemas.microsoft.com/office/drawing/2014/main" id="{45DAC46F-1D2A-3BDA-309E-DCC768B0DB19}"/>
              </a:ext>
            </a:extLst>
          </p:cNvPr>
          <p:cNvGrpSpPr>
            <a:grpSpLocks/>
          </p:cNvGrpSpPr>
          <p:nvPr/>
        </p:nvGrpSpPr>
        <p:grpSpPr bwMode="auto">
          <a:xfrm>
            <a:off x="3018704" y="5202019"/>
            <a:ext cx="6799231" cy="276999"/>
            <a:chOff x="1777696" y="2900362"/>
            <a:chExt cx="6799963" cy="281847"/>
          </a:xfrm>
        </p:grpSpPr>
        <p:sp>
          <p:nvSpPr>
            <p:cNvPr id="36" name="TextBox 19">
              <a:extLst>
                <a:ext uri="{FF2B5EF4-FFF2-40B4-BE49-F238E27FC236}">
                  <a16:creationId xmlns:a16="http://schemas.microsoft.com/office/drawing/2014/main" id="{A9823998-C853-3CE7-7427-A3A12E48A91A}"/>
                </a:ext>
              </a:extLst>
            </p:cNvPr>
            <p:cNvSpPr txBox="1">
              <a:spLocks noChangeArrowheads="1"/>
            </p:cNvSpPr>
            <p:nvPr/>
          </p:nvSpPr>
          <p:spPr bwMode="auto">
            <a:xfrm>
              <a:off x="2877831"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40</a:t>
              </a:r>
            </a:p>
          </p:txBody>
        </p:sp>
        <p:sp>
          <p:nvSpPr>
            <p:cNvPr id="37" name="TextBox 21">
              <a:extLst>
                <a:ext uri="{FF2B5EF4-FFF2-40B4-BE49-F238E27FC236}">
                  <a16:creationId xmlns:a16="http://schemas.microsoft.com/office/drawing/2014/main" id="{ADC433C4-A25C-A878-90D6-B6823A2F7B3A}"/>
                </a:ext>
              </a:extLst>
            </p:cNvPr>
            <p:cNvSpPr txBox="1">
              <a:spLocks noChangeArrowheads="1"/>
            </p:cNvSpPr>
            <p:nvPr/>
          </p:nvSpPr>
          <p:spPr bwMode="auto">
            <a:xfrm>
              <a:off x="3963831"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20</a:t>
              </a:r>
            </a:p>
          </p:txBody>
        </p:sp>
        <p:sp>
          <p:nvSpPr>
            <p:cNvPr id="38" name="TextBox 23">
              <a:extLst>
                <a:ext uri="{FF2B5EF4-FFF2-40B4-BE49-F238E27FC236}">
                  <a16:creationId xmlns:a16="http://schemas.microsoft.com/office/drawing/2014/main" id="{EBC58613-00C9-ACFB-E165-D7E00BE38E53}"/>
                </a:ext>
              </a:extLst>
            </p:cNvPr>
            <p:cNvSpPr txBox="1">
              <a:spLocks noChangeArrowheads="1"/>
            </p:cNvSpPr>
            <p:nvPr/>
          </p:nvSpPr>
          <p:spPr bwMode="auto">
            <a:xfrm>
              <a:off x="5053127" y="2900362"/>
              <a:ext cx="269655"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0</a:t>
              </a:r>
            </a:p>
          </p:txBody>
        </p:sp>
        <p:sp>
          <p:nvSpPr>
            <p:cNvPr id="39" name="TextBox 25">
              <a:extLst>
                <a:ext uri="{FF2B5EF4-FFF2-40B4-BE49-F238E27FC236}">
                  <a16:creationId xmlns:a16="http://schemas.microsoft.com/office/drawing/2014/main" id="{003C813B-0818-61BE-2EAA-277A063DD82B}"/>
                </a:ext>
              </a:extLst>
            </p:cNvPr>
            <p:cNvSpPr txBox="1">
              <a:spLocks noChangeArrowheads="1"/>
            </p:cNvSpPr>
            <p:nvPr/>
          </p:nvSpPr>
          <p:spPr bwMode="auto">
            <a:xfrm>
              <a:off x="6078233"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20</a:t>
              </a:r>
            </a:p>
          </p:txBody>
        </p:sp>
        <p:sp>
          <p:nvSpPr>
            <p:cNvPr id="40" name="TextBox 27">
              <a:extLst>
                <a:ext uri="{FF2B5EF4-FFF2-40B4-BE49-F238E27FC236}">
                  <a16:creationId xmlns:a16="http://schemas.microsoft.com/office/drawing/2014/main" id="{A3AE1427-8B49-C0B3-5BCC-763F4EF86E01}"/>
                </a:ext>
              </a:extLst>
            </p:cNvPr>
            <p:cNvSpPr txBox="1">
              <a:spLocks noChangeArrowheads="1"/>
            </p:cNvSpPr>
            <p:nvPr/>
          </p:nvSpPr>
          <p:spPr bwMode="auto">
            <a:xfrm>
              <a:off x="5544832"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10</a:t>
              </a:r>
            </a:p>
          </p:txBody>
        </p:sp>
        <p:sp>
          <p:nvSpPr>
            <p:cNvPr id="41" name="TextBox 28">
              <a:extLst>
                <a:ext uri="{FF2B5EF4-FFF2-40B4-BE49-F238E27FC236}">
                  <a16:creationId xmlns:a16="http://schemas.microsoft.com/office/drawing/2014/main" id="{62276D2B-A652-D2FE-5974-AEED20B885F1}"/>
                </a:ext>
              </a:extLst>
            </p:cNvPr>
            <p:cNvSpPr txBox="1">
              <a:spLocks noChangeArrowheads="1"/>
            </p:cNvSpPr>
            <p:nvPr/>
          </p:nvSpPr>
          <p:spPr bwMode="auto">
            <a:xfrm>
              <a:off x="1777696"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60</a:t>
              </a:r>
            </a:p>
          </p:txBody>
        </p:sp>
        <p:sp>
          <p:nvSpPr>
            <p:cNvPr id="42" name="TextBox 29">
              <a:extLst>
                <a:ext uri="{FF2B5EF4-FFF2-40B4-BE49-F238E27FC236}">
                  <a16:creationId xmlns:a16="http://schemas.microsoft.com/office/drawing/2014/main" id="{76FF1985-14D2-1BB3-2AAC-34F6A1218249}"/>
                </a:ext>
              </a:extLst>
            </p:cNvPr>
            <p:cNvSpPr txBox="1">
              <a:spLocks noChangeArrowheads="1"/>
            </p:cNvSpPr>
            <p:nvPr/>
          </p:nvSpPr>
          <p:spPr bwMode="auto">
            <a:xfrm>
              <a:off x="8223037"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60</a:t>
              </a:r>
            </a:p>
          </p:txBody>
        </p:sp>
        <p:sp>
          <p:nvSpPr>
            <p:cNvPr id="43" name="TextBox 30">
              <a:extLst>
                <a:ext uri="{FF2B5EF4-FFF2-40B4-BE49-F238E27FC236}">
                  <a16:creationId xmlns:a16="http://schemas.microsoft.com/office/drawing/2014/main" id="{95B33D09-EA50-6487-9984-A4F430CD3C36}"/>
                </a:ext>
              </a:extLst>
            </p:cNvPr>
            <p:cNvSpPr txBox="1">
              <a:spLocks noChangeArrowheads="1"/>
            </p:cNvSpPr>
            <p:nvPr/>
          </p:nvSpPr>
          <p:spPr bwMode="auto">
            <a:xfrm>
              <a:off x="7145034"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40</a:t>
              </a:r>
            </a:p>
          </p:txBody>
        </p:sp>
        <p:sp>
          <p:nvSpPr>
            <p:cNvPr id="44" name="TextBox 30">
              <a:extLst>
                <a:ext uri="{FF2B5EF4-FFF2-40B4-BE49-F238E27FC236}">
                  <a16:creationId xmlns:a16="http://schemas.microsoft.com/office/drawing/2014/main" id="{742C40CD-8F6C-BDCF-E807-FF88AA3914FE}"/>
                </a:ext>
              </a:extLst>
            </p:cNvPr>
            <p:cNvSpPr txBox="1">
              <a:spLocks noChangeArrowheads="1"/>
            </p:cNvSpPr>
            <p:nvPr/>
          </p:nvSpPr>
          <p:spPr bwMode="auto">
            <a:xfrm>
              <a:off x="2310243"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50</a:t>
              </a:r>
            </a:p>
          </p:txBody>
        </p:sp>
        <p:sp>
          <p:nvSpPr>
            <p:cNvPr id="45" name="TextBox 25">
              <a:extLst>
                <a:ext uri="{FF2B5EF4-FFF2-40B4-BE49-F238E27FC236}">
                  <a16:creationId xmlns:a16="http://schemas.microsoft.com/office/drawing/2014/main" id="{9554BF85-06B2-19CC-44A5-D33F93DE8A7C}"/>
                </a:ext>
              </a:extLst>
            </p:cNvPr>
            <p:cNvSpPr txBox="1">
              <a:spLocks noChangeArrowheads="1"/>
            </p:cNvSpPr>
            <p:nvPr/>
          </p:nvSpPr>
          <p:spPr bwMode="auto">
            <a:xfrm>
              <a:off x="6642440"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30</a:t>
              </a:r>
            </a:p>
          </p:txBody>
        </p:sp>
        <p:sp>
          <p:nvSpPr>
            <p:cNvPr id="46" name="TextBox 29">
              <a:extLst>
                <a:ext uri="{FF2B5EF4-FFF2-40B4-BE49-F238E27FC236}">
                  <a16:creationId xmlns:a16="http://schemas.microsoft.com/office/drawing/2014/main" id="{0755D4FD-0BB3-7BCE-CA0F-39C14A0521D1}"/>
                </a:ext>
              </a:extLst>
            </p:cNvPr>
            <p:cNvSpPr txBox="1">
              <a:spLocks noChangeArrowheads="1"/>
            </p:cNvSpPr>
            <p:nvPr/>
          </p:nvSpPr>
          <p:spPr bwMode="auto">
            <a:xfrm>
              <a:off x="7721292"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50</a:t>
              </a:r>
            </a:p>
          </p:txBody>
        </p:sp>
        <p:sp>
          <p:nvSpPr>
            <p:cNvPr id="47" name="TextBox 21">
              <a:extLst>
                <a:ext uri="{FF2B5EF4-FFF2-40B4-BE49-F238E27FC236}">
                  <a16:creationId xmlns:a16="http://schemas.microsoft.com/office/drawing/2014/main" id="{27E79603-6EB1-56FB-515F-8B2551294B33}"/>
                </a:ext>
              </a:extLst>
            </p:cNvPr>
            <p:cNvSpPr txBox="1">
              <a:spLocks noChangeArrowheads="1"/>
            </p:cNvSpPr>
            <p:nvPr/>
          </p:nvSpPr>
          <p:spPr bwMode="auto">
            <a:xfrm>
              <a:off x="4482943"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10</a:t>
              </a:r>
            </a:p>
          </p:txBody>
        </p:sp>
        <p:sp>
          <p:nvSpPr>
            <p:cNvPr id="48" name="TextBox 19">
              <a:extLst>
                <a:ext uri="{FF2B5EF4-FFF2-40B4-BE49-F238E27FC236}">
                  <a16:creationId xmlns:a16="http://schemas.microsoft.com/office/drawing/2014/main" id="{A1805D9B-6387-223D-85EC-EC3F47F10EAF}"/>
                </a:ext>
              </a:extLst>
            </p:cNvPr>
            <p:cNvSpPr txBox="1">
              <a:spLocks noChangeArrowheads="1"/>
            </p:cNvSpPr>
            <p:nvPr/>
          </p:nvSpPr>
          <p:spPr bwMode="auto">
            <a:xfrm>
              <a:off x="3411234" y="2900362"/>
              <a:ext cx="354622" cy="281847"/>
            </a:xfrm>
            <a:prstGeom prst="rect">
              <a:avLst/>
            </a:prstGeom>
            <a:noFill/>
            <a:ln w="9525">
              <a:noFill/>
              <a:miter lim="800000"/>
              <a:headEnd/>
              <a:tailEnd/>
            </a:ln>
          </p:spPr>
          <p:txBody>
            <a:bodyPr wrap="none">
              <a:spAutoFit/>
            </a:bodyPr>
            <a:lstStyle/>
            <a:p>
              <a:pPr algn="ctr" defTabSz="1217444">
                <a:defRPr/>
              </a:pPr>
              <a:r>
                <a:rPr lang="en-GB" altLang="en-US" sz="1200" dirty="0">
                  <a:latin typeface="Arial" panose="020B0604020202020204" pitchFamily="34" charset="0"/>
                  <a:cs typeface="Arial" panose="020B0604020202020204" pitchFamily="34" charset="0"/>
                </a:rPr>
                <a:t>30</a:t>
              </a:r>
            </a:p>
          </p:txBody>
        </p:sp>
      </p:grpSp>
      <p:grpSp>
        <p:nvGrpSpPr>
          <p:cNvPr id="8" name="Group 7">
            <a:extLst>
              <a:ext uri="{FF2B5EF4-FFF2-40B4-BE49-F238E27FC236}">
                <a16:creationId xmlns:a16="http://schemas.microsoft.com/office/drawing/2014/main" id="{81388440-37B2-4AE4-1C48-9EBE92BD9760}"/>
              </a:ext>
            </a:extLst>
          </p:cNvPr>
          <p:cNvGrpSpPr/>
          <p:nvPr/>
        </p:nvGrpSpPr>
        <p:grpSpPr>
          <a:xfrm>
            <a:off x="3030926" y="1854451"/>
            <a:ext cx="6877985" cy="3424531"/>
            <a:chOff x="1401700" y="719758"/>
            <a:chExt cx="5199088" cy="2732501"/>
          </a:xfrm>
        </p:grpSpPr>
        <p:graphicFrame>
          <p:nvGraphicFramePr>
            <p:cNvPr id="34" name="Content Placeholder 3">
              <a:extLst>
                <a:ext uri="{FF2B5EF4-FFF2-40B4-BE49-F238E27FC236}">
                  <a16:creationId xmlns:a16="http://schemas.microsoft.com/office/drawing/2014/main" id="{0A18A91F-6F30-C3A5-24F0-57F9D54A4E72}"/>
                </a:ext>
              </a:extLst>
            </p:cNvPr>
            <p:cNvGraphicFramePr>
              <a:graphicFrameLocks/>
            </p:cNvGraphicFramePr>
            <p:nvPr>
              <p:extLst>
                <p:ext uri="{D42A27DB-BD31-4B8C-83A1-F6EECF244321}">
                  <p14:modId xmlns:p14="http://schemas.microsoft.com/office/powerpoint/2010/main" val="3965209501"/>
                </p:ext>
              </p:extLst>
            </p:nvPr>
          </p:nvGraphicFramePr>
          <p:xfrm>
            <a:off x="1401700" y="719758"/>
            <a:ext cx="5114600" cy="2732501"/>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a:extLst>
                <a:ext uri="{FF2B5EF4-FFF2-40B4-BE49-F238E27FC236}">
                  <a16:creationId xmlns:a16="http://schemas.microsoft.com/office/drawing/2014/main" id="{779C074E-C20A-316C-1091-6CC15D1AF259}"/>
                </a:ext>
              </a:extLst>
            </p:cNvPr>
            <p:cNvSpPr/>
            <p:nvPr/>
          </p:nvSpPr>
          <p:spPr bwMode="auto">
            <a:xfrm>
              <a:off x="1439763" y="845753"/>
              <a:ext cx="5161025" cy="215788"/>
            </a:xfrm>
            <a:prstGeom prst="rect">
              <a:avLst/>
            </a:prstGeom>
            <a:solidFill>
              <a:schemeClr val="bg1"/>
            </a:solidFill>
            <a:ln w="9525" cap="flat" cmpd="sng" algn="ctr">
              <a:noFill/>
              <a:prstDash val="solid"/>
              <a:round/>
              <a:headEnd type="none" w="med" len="med"/>
              <a:tailEnd type="none" w="med" len="med"/>
            </a:ln>
            <a:effectLst/>
          </p:spPr>
          <p:txBody>
            <a:bodyPr vert="horz" wrap="square" lIns="161291" tIns="80645" rIns="161291" bIns="80645" numCol="1" rtlCol="0" anchor="t" anchorCtr="0" compatLnSpc="1">
              <a:prstTxWarp prst="textNoShape">
                <a:avLst/>
              </a:prstTxWarp>
            </a:bodyPr>
            <a:lstStyle/>
            <a:p>
              <a:pPr defTabSz="604800">
                <a:lnSpc>
                  <a:spcPct val="93000"/>
                </a:lnSpc>
                <a:buClr>
                  <a:srgbClr val="000000"/>
                </a:buClr>
                <a:buSzPct val="100000"/>
                <a:defRPr/>
              </a:pPr>
              <a:endParaRPr lang="en-GB" sz="2400"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9" name="TextBox 32">
            <a:extLst>
              <a:ext uri="{FF2B5EF4-FFF2-40B4-BE49-F238E27FC236}">
                <a16:creationId xmlns:a16="http://schemas.microsoft.com/office/drawing/2014/main" id="{AE6AD747-096C-ACBF-1D0F-536E775163DE}"/>
              </a:ext>
            </a:extLst>
          </p:cNvPr>
          <p:cNvSpPr txBox="1">
            <a:spLocks noChangeArrowheads="1"/>
          </p:cNvSpPr>
          <p:nvPr/>
        </p:nvSpPr>
        <p:spPr bwMode="auto">
          <a:xfrm>
            <a:off x="3146511" y="1962199"/>
            <a:ext cx="3200237" cy="246221"/>
          </a:xfrm>
          <a:prstGeom prst="rect">
            <a:avLst/>
          </a:prstGeom>
          <a:noFill/>
          <a:ln>
            <a:noFill/>
          </a:ln>
        </p:spPr>
        <p:txBody>
          <a:bodyPr lIns="0" tIns="0" rIns="0" bIns="0">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ctr" defTabSz="913108">
              <a:spcBef>
                <a:spcPct val="0"/>
              </a:spcBef>
              <a:buNone/>
              <a:defRPr/>
            </a:pPr>
            <a:r>
              <a:rPr lang="en-GB" altLang="en-US" sz="1600" b="1" dirty="0">
                <a:cs typeface="Arial" panose="020B0604020202020204" pitchFamily="34" charset="0"/>
              </a:rPr>
              <a:t>Atezolizumab + bevacizumab</a:t>
            </a:r>
          </a:p>
        </p:txBody>
      </p:sp>
      <p:grpSp>
        <p:nvGrpSpPr>
          <p:cNvPr id="10" name="Group 9">
            <a:extLst>
              <a:ext uri="{FF2B5EF4-FFF2-40B4-BE49-F238E27FC236}">
                <a16:creationId xmlns:a16="http://schemas.microsoft.com/office/drawing/2014/main" id="{10AB267C-97A2-5856-F8E3-26B70A2CE115}"/>
              </a:ext>
            </a:extLst>
          </p:cNvPr>
          <p:cNvGrpSpPr/>
          <p:nvPr/>
        </p:nvGrpSpPr>
        <p:grpSpPr>
          <a:xfrm>
            <a:off x="984991" y="2286986"/>
            <a:ext cx="2085507" cy="2830977"/>
            <a:chOff x="-144827" y="1064886"/>
            <a:chExt cx="1576440" cy="2258893"/>
          </a:xfrm>
        </p:grpSpPr>
        <p:sp>
          <p:nvSpPr>
            <p:cNvPr id="23" name="TextBox 11">
              <a:extLst>
                <a:ext uri="{FF2B5EF4-FFF2-40B4-BE49-F238E27FC236}">
                  <a16:creationId xmlns:a16="http://schemas.microsoft.com/office/drawing/2014/main" id="{E4C5AA9C-CDAC-3BDA-934C-ED2407EC1576}"/>
                </a:ext>
              </a:extLst>
            </p:cNvPr>
            <p:cNvSpPr txBox="1">
              <a:spLocks noChangeArrowheads="1"/>
            </p:cNvSpPr>
            <p:nvPr/>
          </p:nvSpPr>
          <p:spPr bwMode="auto">
            <a:xfrm>
              <a:off x="795892" y="1064886"/>
              <a:ext cx="632516"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Diarrhoea</a:t>
              </a:r>
            </a:p>
          </p:txBody>
        </p:sp>
        <p:sp>
          <p:nvSpPr>
            <p:cNvPr id="24" name="TextBox 12">
              <a:extLst>
                <a:ext uri="{FF2B5EF4-FFF2-40B4-BE49-F238E27FC236}">
                  <a16:creationId xmlns:a16="http://schemas.microsoft.com/office/drawing/2014/main" id="{DD1E61EE-070A-1EEC-822E-6860D70BB187}"/>
                </a:ext>
              </a:extLst>
            </p:cNvPr>
            <p:cNvSpPr txBox="1">
              <a:spLocks noChangeArrowheads="1"/>
            </p:cNvSpPr>
            <p:nvPr/>
          </p:nvSpPr>
          <p:spPr bwMode="auto">
            <a:xfrm>
              <a:off x="567660" y="1706246"/>
              <a:ext cx="863953"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Hypertension</a:t>
              </a:r>
            </a:p>
          </p:txBody>
        </p:sp>
        <p:sp>
          <p:nvSpPr>
            <p:cNvPr id="25" name="TextBox 13">
              <a:extLst>
                <a:ext uri="{FF2B5EF4-FFF2-40B4-BE49-F238E27FC236}">
                  <a16:creationId xmlns:a16="http://schemas.microsoft.com/office/drawing/2014/main" id="{B1051544-24BA-C8D9-20F1-27CC585B62AA}"/>
                </a:ext>
              </a:extLst>
            </p:cNvPr>
            <p:cNvSpPr txBox="1">
              <a:spLocks noChangeArrowheads="1"/>
            </p:cNvSpPr>
            <p:nvPr/>
          </p:nvSpPr>
          <p:spPr bwMode="auto">
            <a:xfrm>
              <a:off x="1158977" y="1288945"/>
              <a:ext cx="272636"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PPE</a:t>
              </a:r>
            </a:p>
          </p:txBody>
        </p:sp>
        <p:sp>
          <p:nvSpPr>
            <p:cNvPr id="26" name="TextBox 15">
              <a:extLst>
                <a:ext uri="{FF2B5EF4-FFF2-40B4-BE49-F238E27FC236}">
                  <a16:creationId xmlns:a16="http://schemas.microsoft.com/office/drawing/2014/main" id="{51E5A32A-6137-706C-658C-E821B1082547}"/>
                </a:ext>
              </a:extLst>
            </p:cNvPr>
            <p:cNvSpPr txBox="1">
              <a:spLocks noChangeArrowheads="1"/>
            </p:cNvSpPr>
            <p:nvPr/>
          </p:nvSpPr>
          <p:spPr bwMode="auto">
            <a:xfrm>
              <a:off x="949351" y="2530367"/>
              <a:ext cx="482262"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Pyrexia</a:t>
              </a:r>
            </a:p>
          </p:txBody>
        </p:sp>
        <p:sp>
          <p:nvSpPr>
            <p:cNvPr id="27" name="TextBox 18">
              <a:extLst>
                <a:ext uri="{FF2B5EF4-FFF2-40B4-BE49-F238E27FC236}">
                  <a16:creationId xmlns:a16="http://schemas.microsoft.com/office/drawing/2014/main" id="{E929A1FE-9F7E-DF67-26D0-57525BDE6A65}"/>
                </a:ext>
              </a:extLst>
            </p:cNvPr>
            <p:cNvSpPr txBox="1">
              <a:spLocks noChangeArrowheads="1"/>
            </p:cNvSpPr>
            <p:nvPr/>
          </p:nvSpPr>
          <p:spPr bwMode="auto">
            <a:xfrm>
              <a:off x="509886" y="2740752"/>
              <a:ext cx="921727"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ALT increased</a:t>
              </a:r>
            </a:p>
          </p:txBody>
        </p:sp>
        <p:sp>
          <p:nvSpPr>
            <p:cNvPr id="28" name="TextBox 16">
              <a:extLst>
                <a:ext uri="{FF2B5EF4-FFF2-40B4-BE49-F238E27FC236}">
                  <a16:creationId xmlns:a16="http://schemas.microsoft.com/office/drawing/2014/main" id="{F38139FD-E7FF-6C97-2F48-8701107DAA6E}"/>
                </a:ext>
              </a:extLst>
            </p:cNvPr>
            <p:cNvSpPr txBox="1">
              <a:spLocks noChangeArrowheads="1"/>
            </p:cNvSpPr>
            <p:nvPr/>
          </p:nvSpPr>
          <p:spPr bwMode="auto">
            <a:xfrm>
              <a:off x="716702" y="2952503"/>
              <a:ext cx="714911"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Proteinuria</a:t>
              </a:r>
            </a:p>
          </p:txBody>
        </p:sp>
        <p:sp>
          <p:nvSpPr>
            <p:cNvPr id="29" name="TextBox 11">
              <a:extLst>
                <a:ext uri="{FF2B5EF4-FFF2-40B4-BE49-F238E27FC236}">
                  <a16:creationId xmlns:a16="http://schemas.microsoft.com/office/drawing/2014/main" id="{79D03DA5-2722-AB25-5C1F-465CAD8FF58B}"/>
                </a:ext>
              </a:extLst>
            </p:cNvPr>
            <p:cNvSpPr txBox="1">
              <a:spLocks noChangeArrowheads="1"/>
            </p:cNvSpPr>
            <p:nvPr/>
          </p:nvSpPr>
          <p:spPr bwMode="auto">
            <a:xfrm>
              <a:off x="864960" y="2127194"/>
              <a:ext cx="563447"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Alopecia</a:t>
              </a:r>
            </a:p>
          </p:txBody>
        </p:sp>
        <p:sp>
          <p:nvSpPr>
            <p:cNvPr id="30" name="TextBox 11">
              <a:extLst>
                <a:ext uri="{FF2B5EF4-FFF2-40B4-BE49-F238E27FC236}">
                  <a16:creationId xmlns:a16="http://schemas.microsoft.com/office/drawing/2014/main" id="{1166F3DC-B9E9-09C9-AE58-4D7C68593894}"/>
                </a:ext>
              </a:extLst>
            </p:cNvPr>
            <p:cNvSpPr txBox="1">
              <a:spLocks noChangeArrowheads="1"/>
            </p:cNvSpPr>
            <p:nvPr/>
          </p:nvSpPr>
          <p:spPr bwMode="auto">
            <a:xfrm>
              <a:off x="192029" y="1504971"/>
              <a:ext cx="1239584"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Decreased appetite</a:t>
              </a:r>
            </a:p>
          </p:txBody>
        </p:sp>
        <p:sp>
          <p:nvSpPr>
            <p:cNvPr id="31" name="TextBox 11">
              <a:extLst>
                <a:ext uri="{FF2B5EF4-FFF2-40B4-BE49-F238E27FC236}">
                  <a16:creationId xmlns:a16="http://schemas.microsoft.com/office/drawing/2014/main" id="{82B3EF53-E19C-168C-890E-D81E3CA4D21C}"/>
                </a:ext>
              </a:extLst>
            </p:cNvPr>
            <p:cNvSpPr txBox="1">
              <a:spLocks noChangeArrowheads="1"/>
            </p:cNvSpPr>
            <p:nvPr/>
          </p:nvSpPr>
          <p:spPr bwMode="auto">
            <a:xfrm>
              <a:off x="860895" y="2335368"/>
              <a:ext cx="570718"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Asthenia</a:t>
              </a:r>
            </a:p>
          </p:txBody>
        </p:sp>
        <p:sp>
          <p:nvSpPr>
            <p:cNvPr id="32" name="TextBox 11">
              <a:extLst>
                <a:ext uri="{FF2B5EF4-FFF2-40B4-BE49-F238E27FC236}">
                  <a16:creationId xmlns:a16="http://schemas.microsoft.com/office/drawing/2014/main" id="{6D91F9A2-7F57-84B7-7BBE-15695E4C9D54}"/>
                </a:ext>
              </a:extLst>
            </p:cNvPr>
            <p:cNvSpPr txBox="1">
              <a:spLocks noChangeArrowheads="1"/>
            </p:cNvSpPr>
            <p:nvPr/>
          </p:nvSpPr>
          <p:spPr bwMode="auto">
            <a:xfrm>
              <a:off x="417408" y="1914613"/>
              <a:ext cx="1014205"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Abdominal pain</a:t>
              </a:r>
            </a:p>
          </p:txBody>
        </p:sp>
        <p:sp>
          <p:nvSpPr>
            <p:cNvPr id="33" name="TextBox 16">
              <a:extLst>
                <a:ext uri="{FF2B5EF4-FFF2-40B4-BE49-F238E27FC236}">
                  <a16:creationId xmlns:a16="http://schemas.microsoft.com/office/drawing/2014/main" id="{54DE6C06-6ED2-5BC6-157B-6BCE3E798613}"/>
                </a:ext>
              </a:extLst>
            </p:cNvPr>
            <p:cNvSpPr txBox="1">
              <a:spLocks noChangeArrowheads="1"/>
            </p:cNvSpPr>
            <p:nvPr/>
          </p:nvSpPr>
          <p:spPr bwMode="auto">
            <a:xfrm>
              <a:off x="-144827" y="3151872"/>
              <a:ext cx="1576440"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GB" altLang="en-US" sz="1400" b="1" dirty="0">
                  <a:solidFill>
                    <a:schemeClr val="tx1"/>
                  </a:solidFill>
                  <a:cs typeface="Arial" panose="020B0604020202020204" pitchFamily="34" charset="0"/>
                </a:rPr>
                <a:t>Infusion-related reaction</a:t>
              </a:r>
            </a:p>
          </p:txBody>
        </p:sp>
      </p:grpSp>
      <p:sp>
        <p:nvSpPr>
          <p:cNvPr id="14" name="TextBox 36">
            <a:extLst>
              <a:ext uri="{FF2B5EF4-FFF2-40B4-BE49-F238E27FC236}">
                <a16:creationId xmlns:a16="http://schemas.microsoft.com/office/drawing/2014/main" id="{F4979AED-2A61-BCEF-7BBB-3DDAECE75981}"/>
              </a:ext>
            </a:extLst>
          </p:cNvPr>
          <p:cNvSpPr txBox="1">
            <a:spLocks noChangeArrowheads="1"/>
          </p:cNvSpPr>
          <p:nvPr/>
        </p:nvSpPr>
        <p:spPr bwMode="auto">
          <a:xfrm>
            <a:off x="3435828" y="4561791"/>
            <a:ext cx="1113959" cy="276999"/>
          </a:xfrm>
          <a:prstGeom prst="rect">
            <a:avLst/>
          </a:prstGeom>
          <a:solidFill>
            <a:schemeClr val="bg1"/>
          </a:solidFill>
          <a:ln w="9525">
            <a:noFill/>
            <a:miter lim="800000"/>
            <a:headEnd/>
            <a:tailEnd/>
          </a:ln>
        </p:spPr>
        <p:txBody>
          <a:bodyPr wrap="none">
            <a:spAutoFit/>
          </a:bodyPr>
          <a:lstStyle/>
          <a:p>
            <a:pPr defTabSz="1217444">
              <a:defRPr/>
            </a:pPr>
            <a:r>
              <a:rPr lang="en-GB" altLang="en-US" sz="1200" dirty="0">
                <a:latin typeface="Arial" panose="020B0604020202020204" pitchFamily="34" charset="0"/>
                <a:cs typeface="Arial" panose="020B0604020202020204" pitchFamily="34" charset="0"/>
              </a:rPr>
              <a:t>All-grade AEs</a:t>
            </a:r>
          </a:p>
        </p:txBody>
      </p:sp>
      <p:sp>
        <p:nvSpPr>
          <p:cNvPr id="15" name="TextBox 40">
            <a:extLst>
              <a:ext uri="{FF2B5EF4-FFF2-40B4-BE49-F238E27FC236}">
                <a16:creationId xmlns:a16="http://schemas.microsoft.com/office/drawing/2014/main" id="{910577A2-F1F5-C738-4713-E83FD0B437AB}"/>
              </a:ext>
            </a:extLst>
          </p:cNvPr>
          <p:cNvSpPr txBox="1">
            <a:spLocks noChangeArrowheads="1"/>
          </p:cNvSpPr>
          <p:nvPr/>
        </p:nvSpPr>
        <p:spPr bwMode="auto">
          <a:xfrm>
            <a:off x="8557093" y="4561791"/>
            <a:ext cx="1211315" cy="290660"/>
          </a:xfrm>
          <a:prstGeom prst="rect">
            <a:avLst/>
          </a:prstGeom>
          <a:solidFill>
            <a:schemeClr val="bg1"/>
          </a:solidFill>
          <a:ln w="9525">
            <a:noFill/>
            <a:miter lim="800000"/>
            <a:headEnd/>
            <a:tailEnd/>
          </a:ln>
        </p:spPr>
        <p:txBody>
          <a:bodyPr wrap="none">
            <a:noAutofit/>
          </a:bodyPr>
          <a:lstStyle/>
          <a:p>
            <a:pPr defTabSz="1217444">
              <a:defRPr/>
            </a:pPr>
            <a:r>
              <a:rPr lang="en-GB" altLang="en-US" sz="1200" dirty="0">
                <a:latin typeface="Arial" panose="020B0604020202020204" pitchFamily="34" charset="0"/>
                <a:cs typeface="Arial" panose="020B0604020202020204" pitchFamily="34" charset="0"/>
              </a:rPr>
              <a:t>All-grade AEs</a:t>
            </a:r>
          </a:p>
        </p:txBody>
      </p:sp>
      <p:sp>
        <p:nvSpPr>
          <p:cNvPr id="16" name="TextBox 36">
            <a:extLst>
              <a:ext uri="{FF2B5EF4-FFF2-40B4-BE49-F238E27FC236}">
                <a16:creationId xmlns:a16="http://schemas.microsoft.com/office/drawing/2014/main" id="{B77A75D1-6C5E-3B72-2432-B745B292CC02}"/>
              </a:ext>
            </a:extLst>
          </p:cNvPr>
          <p:cNvSpPr txBox="1">
            <a:spLocks noChangeArrowheads="1"/>
          </p:cNvSpPr>
          <p:nvPr/>
        </p:nvSpPr>
        <p:spPr bwMode="auto">
          <a:xfrm>
            <a:off x="3435828" y="4827585"/>
            <a:ext cx="1364028" cy="276999"/>
          </a:xfrm>
          <a:prstGeom prst="rect">
            <a:avLst/>
          </a:prstGeom>
          <a:solidFill>
            <a:schemeClr val="bg1"/>
          </a:solidFill>
          <a:ln w="9525">
            <a:noFill/>
            <a:miter lim="800000"/>
            <a:headEnd/>
            <a:tailEnd/>
          </a:ln>
        </p:spPr>
        <p:txBody>
          <a:bodyPr wrap="none">
            <a:spAutoFit/>
          </a:bodyPr>
          <a:lstStyle/>
          <a:p>
            <a:pPr defTabSz="1217444">
              <a:defRPr/>
            </a:pPr>
            <a:r>
              <a:rPr lang="en-GB" altLang="en-US" sz="1200" dirty="0">
                <a:latin typeface="Arial" panose="020B0604020202020204" pitchFamily="34" charset="0"/>
                <a:cs typeface="Arial" panose="020B0604020202020204" pitchFamily="34" charset="0"/>
              </a:rPr>
              <a:t>Grade 3 or 4 AEs</a:t>
            </a:r>
          </a:p>
        </p:txBody>
      </p:sp>
      <p:sp>
        <p:nvSpPr>
          <p:cNvPr id="17" name="TextBox 36">
            <a:extLst>
              <a:ext uri="{FF2B5EF4-FFF2-40B4-BE49-F238E27FC236}">
                <a16:creationId xmlns:a16="http://schemas.microsoft.com/office/drawing/2014/main" id="{A6871AD8-C007-347F-3834-C2E440890B41}"/>
              </a:ext>
            </a:extLst>
          </p:cNvPr>
          <p:cNvSpPr txBox="1">
            <a:spLocks noChangeArrowheads="1"/>
          </p:cNvSpPr>
          <p:nvPr/>
        </p:nvSpPr>
        <p:spPr bwMode="auto">
          <a:xfrm>
            <a:off x="8560183" y="4827585"/>
            <a:ext cx="1208225" cy="290660"/>
          </a:xfrm>
          <a:prstGeom prst="rect">
            <a:avLst/>
          </a:prstGeom>
          <a:solidFill>
            <a:schemeClr val="bg1"/>
          </a:solidFill>
          <a:ln w="9525">
            <a:noFill/>
            <a:miter lim="800000"/>
            <a:headEnd/>
            <a:tailEnd/>
          </a:ln>
        </p:spPr>
        <p:txBody>
          <a:bodyPr wrap="none">
            <a:noAutofit/>
          </a:bodyPr>
          <a:lstStyle/>
          <a:p>
            <a:pPr defTabSz="1217444">
              <a:defRPr/>
            </a:pPr>
            <a:r>
              <a:rPr lang="en-GB" altLang="en-US" sz="1200" dirty="0">
                <a:latin typeface="Arial" panose="020B0604020202020204" pitchFamily="34" charset="0"/>
                <a:cs typeface="Arial" panose="020B0604020202020204" pitchFamily="34" charset="0"/>
              </a:rPr>
              <a:t>Grade 3 or 4 AEs</a:t>
            </a:r>
          </a:p>
        </p:txBody>
      </p:sp>
      <p:sp>
        <p:nvSpPr>
          <p:cNvPr id="18" name="TextBox 31">
            <a:extLst>
              <a:ext uri="{FF2B5EF4-FFF2-40B4-BE49-F238E27FC236}">
                <a16:creationId xmlns:a16="http://schemas.microsoft.com/office/drawing/2014/main" id="{30DD7AF9-73DC-A216-A96F-EDAA5D7F2E75}"/>
              </a:ext>
            </a:extLst>
          </p:cNvPr>
          <p:cNvSpPr txBox="1">
            <a:spLocks noChangeArrowheads="1"/>
          </p:cNvSpPr>
          <p:nvPr/>
        </p:nvSpPr>
        <p:spPr bwMode="auto">
          <a:xfrm>
            <a:off x="6346749" y="1962199"/>
            <a:ext cx="3276433" cy="246221"/>
          </a:xfrm>
          <a:prstGeom prst="rect">
            <a:avLst/>
          </a:prstGeom>
          <a:noFill/>
          <a:ln>
            <a:noFill/>
          </a:ln>
        </p:spPr>
        <p:txBody>
          <a:bodyPr lIns="0" tIns="0" rIns="0" bIns="0">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ctr" defTabSz="913108">
              <a:spcBef>
                <a:spcPct val="0"/>
              </a:spcBef>
              <a:buNone/>
              <a:defRPr/>
            </a:pPr>
            <a:r>
              <a:rPr lang="en-GB" altLang="en-US" sz="1600" b="1" dirty="0">
                <a:solidFill>
                  <a:schemeClr val="accent1"/>
                </a:solidFill>
                <a:cs typeface="Arial" panose="020B0604020202020204" pitchFamily="34" charset="0"/>
              </a:rPr>
              <a:t>Sorafenib</a:t>
            </a:r>
          </a:p>
        </p:txBody>
      </p:sp>
      <p:sp>
        <p:nvSpPr>
          <p:cNvPr id="19" name="Rectangle 18">
            <a:extLst>
              <a:ext uri="{FF2B5EF4-FFF2-40B4-BE49-F238E27FC236}">
                <a16:creationId xmlns:a16="http://schemas.microsoft.com/office/drawing/2014/main" id="{4C09A8A4-E7E8-F9CC-D300-1CA65FDA588A}"/>
              </a:ext>
            </a:extLst>
          </p:cNvPr>
          <p:cNvSpPr>
            <a:spLocks noChangeAspect="1"/>
          </p:cNvSpPr>
          <p:nvPr/>
        </p:nvSpPr>
        <p:spPr>
          <a:xfrm>
            <a:off x="3223005" y="4671129"/>
            <a:ext cx="155566" cy="860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GB" sz="12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4741FA0-C5BB-7B57-B96F-196A3376D5BD}"/>
              </a:ext>
            </a:extLst>
          </p:cNvPr>
          <p:cNvSpPr>
            <a:spLocks noChangeAspect="1"/>
          </p:cNvSpPr>
          <p:nvPr/>
        </p:nvSpPr>
        <p:spPr>
          <a:xfrm>
            <a:off x="3223005" y="4919777"/>
            <a:ext cx="155566" cy="8605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GB" sz="12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2F9A0C-A5D9-54F3-8514-A476F604E48F}"/>
              </a:ext>
            </a:extLst>
          </p:cNvPr>
          <p:cNvSpPr>
            <a:spLocks noChangeAspect="1"/>
          </p:cNvSpPr>
          <p:nvPr/>
        </p:nvSpPr>
        <p:spPr>
          <a:xfrm>
            <a:off x="8332787" y="4671129"/>
            <a:ext cx="155566" cy="860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GB" sz="12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6D9F0421-27E6-A063-65F7-EFD9F87E7CC5}"/>
              </a:ext>
            </a:extLst>
          </p:cNvPr>
          <p:cNvSpPr>
            <a:spLocks noChangeAspect="1"/>
          </p:cNvSpPr>
          <p:nvPr/>
        </p:nvSpPr>
        <p:spPr>
          <a:xfrm>
            <a:off x="8332787" y="4919777"/>
            <a:ext cx="155566" cy="86051"/>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GB" sz="1200" dirty="0">
              <a:solidFill>
                <a:schemeClr val="tx1"/>
              </a:solidFill>
              <a:latin typeface="Arial" panose="020B0604020202020204" pitchFamily="34" charset="0"/>
              <a:cs typeface="Arial" panose="020B0604020202020204" pitchFamily="34" charset="0"/>
            </a:endParaRPr>
          </a:p>
        </p:txBody>
      </p:sp>
      <p:sp>
        <p:nvSpPr>
          <p:cNvPr id="5" name="Google Shape;1631;p199">
            <a:extLst>
              <a:ext uri="{FF2B5EF4-FFF2-40B4-BE49-F238E27FC236}">
                <a16:creationId xmlns:a16="http://schemas.microsoft.com/office/drawing/2014/main" id="{482B09DC-D0A9-DE19-8E75-3D5ADC9D5164}"/>
              </a:ext>
            </a:extLst>
          </p:cNvPr>
          <p:cNvSpPr txBox="1"/>
          <p:nvPr/>
        </p:nvSpPr>
        <p:spPr>
          <a:xfrm>
            <a:off x="4992238" y="5509889"/>
            <a:ext cx="2759387"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b="1" kern="0" dirty="0">
                <a:latin typeface="Arial"/>
                <a:cs typeface="Arial"/>
                <a:sym typeface="Arial"/>
              </a:rPr>
              <a:t>Patients (%)</a:t>
            </a:r>
            <a:endParaRPr sz="1400" b="1" kern="0" dirty="0">
              <a:latin typeface="Arial"/>
              <a:cs typeface="Arial"/>
              <a:sym typeface="Arial"/>
            </a:endParaRPr>
          </a:p>
        </p:txBody>
      </p:sp>
      <p:sp>
        <p:nvSpPr>
          <p:cNvPr id="51" name="Content Placeholder 10">
            <a:extLst>
              <a:ext uri="{FF2B5EF4-FFF2-40B4-BE49-F238E27FC236}">
                <a16:creationId xmlns:a16="http://schemas.microsoft.com/office/drawing/2014/main" id="{ECE4ECB9-3DF7-1884-1DE2-DE7AADA80DD3}"/>
              </a:ext>
            </a:extLst>
          </p:cNvPr>
          <p:cNvSpPr txBox="1">
            <a:spLocks/>
          </p:cNvSpPr>
          <p:nvPr/>
        </p:nvSpPr>
        <p:spPr>
          <a:xfrm>
            <a:off x="619436" y="6268427"/>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US" dirty="0"/>
            </a:br>
            <a:r>
              <a:rPr lang="en-GB" dirty="0"/>
              <a:t>AE, adverse event; ALT, alanine aminotransferase; PPE, palmar-plantar erythrodysaesthesia </a:t>
            </a:r>
          </a:p>
          <a:p>
            <a:r>
              <a:rPr lang="en-GB" dirty="0"/>
              <a:t>1. Finn RS, et al. N Engl J Med. 2020;382:1894-905</a:t>
            </a:r>
          </a:p>
        </p:txBody>
      </p:sp>
    </p:spTree>
    <p:extLst>
      <p:ext uri="{BB962C8B-B14F-4D97-AF65-F5344CB8AC3E}">
        <p14:creationId xmlns:p14="http://schemas.microsoft.com/office/powerpoint/2010/main" val="10480585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43F961-F623-0847-98C5-ACD1728010BD}"/>
              </a:ext>
            </a:extLst>
          </p:cNvPr>
          <p:cNvSpPr/>
          <p:nvPr/>
        </p:nvSpPr>
        <p:spPr>
          <a:xfrm>
            <a:off x="619201" y="1553670"/>
            <a:ext cx="5198972" cy="4280687"/>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2423773" cy="864000"/>
          </a:xfrm>
        </p:spPr>
        <p:txBody>
          <a:bodyPr/>
          <a:lstStyle/>
          <a:p>
            <a:r>
              <a:rPr lang="en-GB" dirty="0"/>
              <a:t>Tremelimumab + Durvalumab</a:t>
            </a:r>
            <a:r>
              <a:rPr lang="en-GB" baseline="30000" dirty="0"/>
              <a:t>1</a:t>
            </a:r>
            <a:br>
              <a:rPr lang="en-GB" dirty="0"/>
            </a:br>
            <a:r>
              <a:rPr lang="en-GB" sz="2000" dirty="0">
                <a:solidFill>
                  <a:schemeClr val="accent1"/>
                </a:solidFill>
              </a:rPr>
              <a:t>immune checkpoint inhibitors anti-ctla-4 + anti-pd-l1</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4"/>
          </p:nvPr>
        </p:nvSpPr>
        <p:spPr>
          <a:xfrm>
            <a:off x="6456040" y="1726058"/>
            <a:ext cx="5126360" cy="4224742"/>
          </a:xfrm>
        </p:spPr>
        <p:txBody>
          <a:bodyPr/>
          <a:lstStyle/>
          <a:p>
            <a:pPr marL="0" indent="0">
              <a:buNone/>
            </a:pPr>
            <a:r>
              <a:rPr lang="en-GB" sz="2400" b="1" dirty="0">
                <a:solidFill>
                  <a:schemeClr val="accent1"/>
                </a:solidFill>
              </a:rPr>
              <a:t>Mechanism of action</a:t>
            </a:r>
            <a:r>
              <a:rPr lang="en-GB" sz="2400" b="1" baseline="30000" dirty="0">
                <a:solidFill>
                  <a:schemeClr val="accent1"/>
                </a:solidFill>
              </a:rPr>
              <a:t>1,2</a:t>
            </a:r>
          </a:p>
          <a:p>
            <a:pPr marL="0" indent="0">
              <a:buNone/>
            </a:pPr>
            <a:endParaRPr lang="en-GB" b="1" baseline="30000" dirty="0"/>
          </a:p>
          <a:p>
            <a:pPr marL="0" indent="0">
              <a:buNone/>
            </a:pPr>
            <a:r>
              <a:rPr lang="en-GB" b="1" dirty="0"/>
              <a:t>STRIDE regimen:</a:t>
            </a:r>
          </a:p>
          <a:p>
            <a:r>
              <a:rPr lang="en-GB" dirty="0"/>
              <a:t>Novel combination</a:t>
            </a:r>
          </a:p>
          <a:p>
            <a:r>
              <a:rPr lang="en-GB" dirty="0"/>
              <a:t>Single high-priming dose of tremelimumab (anti-CTLA-4)</a:t>
            </a:r>
          </a:p>
          <a:p>
            <a:r>
              <a:rPr lang="en-GB" dirty="0"/>
              <a:t>Regular interval durvalumab (anti-PD-L1)</a:t>
            </a:r>
          </a:p>
          <a:p>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2" name="Content Placeholder 1">
            <a:extLst>
              <a:ext uri="{FF2B5EF4-FFF2-40B4-BE49-F238E27FC236}">
                <a16:creationId xmlns:a16="http://schemas.microsoft.com/office/drawing/2014/main" id="{B4A77BBF-1B4D-A440-98FC-A48AA22E58C7}"/>
              </a:ext>
            </a:extLst>
          </p:cNvPr>
          <p:cNvSpPr>
            <a:spLocks noGrp="1"/>
          </p:cNvSpPr>
          <p:nvPr>
            <p:ph sz="quarter" idx="15"/>
          </p:nvPr>
        </p:nvSpPr>
        <p:spPr>
          <a:xfrm>
            <a:off x="618042" y="6175162"/>
            <a:ext cx="10180339" cy="365125"/>
          </a:xfrm>
        </p:spPr>
        <p:txBody>
          <a:bodyPr/>
          <a:lstStyle/>
          <a:p>
            <a:r>
              <a:rPr lang="en-US" dirty="0"/>
              <a:t>APC, antigen presenting cells; CD, cluster of differentiation; CTLA-4, cytotoxic T lymphocyte antigen 4; EMA, European medicines Agency; FDA, U.S. Food and Drug Administration; PD-1, programmed death 1; PD-L1, programmed death-ligand 1; STRIDE, Single Tremelimumab Regular Interval Durvalumab</a:t>
            </a:r>
            <a:endParaRPr lang="en-US" strike="sngStrike" dirty="0">
              <a:solidFill>
                <a:srgbClr val="FF0000"/>
              </a:solidFill>
            </a:endParaRPr>
          </a:p>
          <a:p>
            <a:r>
              <a:rPr lang="en-US" dirty="0"/>
              <a:t>1. </a:t>
            </a:r>
            <a:r>
              <a:rPr lang="en-GB" dirty="0"/>
              <a:t>Abou-Alfa GK, et al. NEJM Evid. 2022;1:10.1056/EVIDoa2100070</a:t>
            </a:r>
            <a:r>
              <a:rPr lang="en-US" dirty="0"/>
              <a:t>; 2. Kudo M. Liver Cancer. 2019;8:413-26</a:t>
            </a:r>
          </a:p>
        </p:txBody>
      </p:sp>
      <p:sp>
        <p:nvSpPr>
          <p:cNvPr id="5" name="Rectangle: Rounded Corners 4">
            <a:extLst>
              <a:ext uri="{FF2B5EF4-FFF2-40B4-BE49-F238E27FC236}">
                <a16:creationId xmlns:a16="http://schemas.microsoft.com/office/drawing/2014/main" id="{F6B5EFF5-88F4-A848-53C6-F6E9D3D1E055}"/>
              </a:ext>
            </a:extLst>
          </p:cNvPr>
          <p:cNvSpPr/>
          <p:nvPr/>
        </p:nvSpPr>
        <p:spPr>
          <a:xfrm>
            <a:off x="10026803" y="259200"/>
            <a:ext cx="1826711" cy="1094392"/>
          </a:xfrm>
          <a:prstGeom prst="roundRect">
            <a:avLst/>
          </a:prstGeom>
          <a:solidFill>
            <a:srgbClr val="5D8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b="1" dirty="0">
                <a:latin typeface="Arial" panose="020B0604020202020204" pitchFamily="34" charset="0"/>
                <a:cs typeface="Arial" panose="020B0604020202020204" pitchFamily="34" charset="0"/>
              </a:rPr>
              <a:t>Approved as first line in 2022 by the FDA and EMA</a:t>
            </a:r>
          </a:p>
        </p:txBody>
      </p:sp>
      <p:sp>
        <p:nvSpPr>
          <p:cNvPr id="14" name="TextBox 13">
            <a:extLst>
              <a:ext uri="{FF2B5EF4-FFF2-40B4-BE49-F238E27FC236}">
                <a16:creationId xmlns:a16="http://schemas.microsoft.com/office/drawing/2014/main" id="{BDAD5218-D26A-3141-B452-33A64CDCF7C3}"/>
              </a:ext>
            </a:extLst>
          </p:cNvPr>
          <p:cNvSpPr txBox="1"/>
          <p:nvPr/>
        </p:nvSpPr>
        <p:spPr>
          <a:xfrm>
            <a:off x="3627478" y="2345158"/>
            <a:ext cx="807913"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CD80/86</a:t>
            </a:r>
          </a:p>
        </p:txBody>
      </p:sp>
      <p:sp>
        <p:nvSpPr>
          <p:cNvPr id="15" name="TextBox 14">
            <a:extLst>
              <a:ext uri="{FF2B5EF4-FFF2-40B4-BE49-F238E27FC236}">
                <a16:creationId xmlns:a16="http://schemas.microsoft.com/office/drawing/2014/main" id="{5866255E-17CB-1D46-9278-E39932978FEC}"/>
              </a:ext>
            </a:extLst>
          </p:cNvPr>
          <p:cNvSpPr txBox="1"/>
          <p:nvPr/>
        </p:nvSpPr>
        <p:spPr>
          <a:xfrm>
            <a:off x="3014777" y="1762202"/>
            <a:ext cx="1628716" cy="276999"/>
          </a:xfrm>
          <a:prstGeom prst="rect">
            <a:avLst/>
          </a:prstGeom>
          <a:noFill/>
        </p:spPr>
        <p:txBody>
          <a:bodyPr wrap="none" lIns="0" tIns="0" rIns="0" bIns="0" rtlCol="0">
            <a:spAutoFit/>
          </a:bodyPr>
          <a:lstStyle/>
          <a:p>
            <a:pPr algn="ctr"/>
            <a:r>
              <a:rPr lang="en-GB" b="1" dirty="0">
                <a:latin typeface="Arial" panose="020B0604020202020204" pitchFamily="34" charset="0"/>
                <a:ea typeface="Aileron" charset="0"/>
                <a:cs typeface="Arial" panose="020B0604020202020204" pitchFamily="34" charset="0"/>
              </a:rPr>
              <a:t>Tremelimumab</a:t>
            </a:r>
          </a:p>
        </p:txBody>
      </p:sp>
      <p:sp>
        <p:nvSpPr>
          <p:cNvPr id="16" name="TextBox 15">
            <a:extLst>
              <a:ext uri="{FF2B5EF4-FFF2-40B4-BE49-F238E27FC236}">
                <a16:creationId xmlns:a16="http://schemas.microsoft.com/office/drawing/2014/main" id="{D2F3C5B8-75AE-C249-A418-DC06F3215AE7}"/>
              </a:ext>
            </a:extLst>
          </p:cNvPr>
          <p:cNvSpPr txBox="1"/>
          <p:nvPr/>
        </p:nvSpPr>
        <p:spPr>
          <a:xfrm>
            <a:off x="2723915" y="3041073"/>
            <a:ext cx="705321"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CTLA-4</a:t>
            </a:r>
          </a:p>
        </p:txBody>
      </p:sp>
      <p:sp>
        <p:nvSpPr>
          <p:cNvPr id="17" name="TextBox 16">
            <a:extLst>
              <a:ext uri="{FF2B5EF4-FFF2-40B4-BE49-F238E27FC236}">
                <a16:creationId xmlns:a16="http://schemas.microsoft.com/office/drawing/2014/main" id="{AADC4337-66B3-8E41-B256-1A500AA1FCCC}"/>
              </a:ext>
            </a:extLst>
          </p:cNvPr>
          <p:cNvSpPr txBox="1"/>
          <p:nvPr/>
        </p:nvSpPr>
        <p:spPr>
          <a:xfrm>
            <a:off x="1706678" y="1932464"/>
            <a:ext cx="522579"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CD28</a:t>
            </a:r>
          </a:p>
        </p:txBody>
      </p:sp>
      <p:sp>
        <p:nvSpPr>
          <p:cNvPr id="18" name="TextBox 17">
            <a:extLst>
              <a:ext uri="{FF2B5EF4-FFF2-40B4-BE49-F238E27FC236}">
                <a16:creationId xmlns:a16="http://schemas.microsoft.com/office/drawing/2014/main" id="{0B05778C-E2E4-7B4B-BC81-A3A0EC8DFEA6}"/>
              </a:ext>
            </a:extLst>
          </p:cNvPr>
          <p:cNvSpPr txBox="1"/>
          <p:nvPr/>
        </p:nvSpPr>
        <p:spPr>
          <a:xfrm>
            <a:off x="1091946" y="2272330"/>
            <a:ext cx="408765"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CD8</a:t>
            </a:r>
          </a:p>
        </p:txBody>
      </p:sp>
      <p:sp>
        <p:nvSpPr>
          <p:cNvPr id="19" name="TextBox 18">
            <a:extLst>
              <a:ext uri="{FF2B5EF4-FFF2-40B4-BE49-F238E27FC236}">
                <a16:creationId xmlns:a16="http://schemas.microsoft.com/office/drawing/2014/main" id="{9118E5AF-D857-1645-A268-81354503B751}"/>
              </a:ext>
            </a:extLst>
          </p:cNvPr>
          <p:cNvSpPr txBox="1"/>
          <p:nvPr/>
        </p:nvSpPr>
        <p:spPr>
          <a:xfrm>
            <a:off x="719703" y="1633060"/>
            <a:ext cx="1210652" cy="246221"/>
          </a:xfrm>
          <a:prstGeom prst="rect">
            <a:avLst/>
          </a:prstGeom>
          <a:noFill/>
        </p:spPr>
        <p:txBody>
          <a:bodyPr wrap="none" lIns="0" tIns="0" rIns="0" bIns="0" rtlCol="0">
            <a:spAutoFit/>
          </a:bodyPr>
          <a:lstStyle/>
          <a:p>
            <a:r>
              <a:rPr lang="en-GB" sz="1600" b="1" i="1" dirty="0">
                <a:latin typeface="Arial" panose="020B0604020202020204" pitchFamily="34" charset="0"/>
                <a:ea typeface="Aileron" charset="0"/>
                <a:cs typeface="Arial" panose="020B0604020202020204" pitchFamily="34" charset="0"/>
              </a:rPr>
              <a:t>Lymph node</a:t>
            </a:r>
          </a:p>
        </p:txBody>
      </p:sp>
      <p:sp>
        <p:nvSpPr>
          <p:cNvPr id="20" name="TextBox 19">
            <a:extLst>
              <a:ext uri="{FF2B5EF4-FFF2-40B4-BE49-F238E27FC236}">
                <a16:creationId xmlns:a16="http://schemas.microsoft.com/office/drawing/2014/main" id="{295AD475-F87C-534D-BC34-040B7C8647A5}"/>
              </a:ext>
            </a:extLst>
          </p:cNvPr>
          <p:cNvSpPr txBox="1"/>
          <p:nvPr/>
        </p:nvSpPr>
        <p:spPr>
          <a:xfrm>
            <a:off x="1752714" y="3990349"/>
            <a:ext cx="1333698" cy="276999"/>
          </a:xfrm>
          <a:prstGeom prst="rect">
            <a:avLst/>
          </a:prstGeom>
          <a:noFill/>
        </p:spPr>
        <p:txBody>
          <a:bodyPr wrap="none" lIns="0" tIns="0" rIns="0" bIns="0" rtlCol="0">
            <a:spAutoFit/>
          </a:bodyPr>
          <a:lstStyle/>
          <a:p>
            <a:pPr algn="ctr"/>
            <a:r>
              <a:rPr lang="en-GB" b="1" dirty="0">
                <a:latin typeface="Arial" panose="020B0604020202020204" pitchFamily="34" charset="0"/>
                <a:ea typeface="Aileron" charset="0"/>
                <a:cs typeface="Arial" panose="020B0604020202020204" pitchFamily="34" charset="0"/>
              </a:rPr>
              <a:t>Durvalumab</a:t>
            </a:r>
          </a:p>
        </p:txBody>
      </p:sp>
      <p:sp>
        <p:nvSpPr>
          <p:cNvPr id="21" name="TextBox 20">
            <a:extLst>
              <a:ext uri="{FF2B5EF4-FFF2-40B4-BE49-F238E27FC236}">
                <a16:creationId xmlns:a16="http://schemas.microsoft.com/office/drawing/2014/main" id="{4A88BA01-FE01-E541-BF8E-1DC7F20A2D52}"/>
              </a:ext>
            </a:extLst>
          </p:cNvPr>
          <p:cNvSpPr txBox="1"/>
          <p:nvPr/>
        </p:nvSpPr>
        <p:spPr>
          <a:xfrm>
            <a:off x="2948273" y="5058668"/>
            <a:ext cx="58028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PD-L1</a:t>
            </a:r>
          </a:p>
        </p:txBody>
      </p:sp>
      <p:sp>
        <p:nvSpPr>
          <p:cNvPr id="22" name="TextBox 21">
            <a:extLst>
              <a:ext uri="{FF2B5EF4-FFF2-40B4-BE49-F238E27FC236}">
                <a16:creationId xmlns:a16="http://schemas.microsoft.com/office/drawing/2014/main" id="{FA3C8D11-9AAC-8A46-A13B-E0066EFEC7F7}"/>
              </a:ext>
            </a:extLst>
          </p:cNvPr>
          <p:cNvSpPr txBox="1"/>
          <p:nvPr/>
        </p:nvSpPr>
        <p:spPr>
          <a:xfrm>
            <a:off x="3595899" y="4176637"/>
            <a:ext cx="466473"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PD-1</a:t>
            </a:r>
          </a:p>
        </p:txBody>
      </p:sp>
      <p:sp>
        <p:nvSpPr>
          <p:cNvPr id="31" name="TextBox 30">
            <a:extLst>
              <a:ext uri="{FF2B5EF4-FFF2-40B4-BE49-F238E27FC236}">
                <a16:creationId xmlns:a16="http://schemas.microsoft.com/office/drawing/2014/main" id="{4F3CC3CB-A317-F745-B5FF-E9623755AADD}"/>
              </a:ext>
            </a:extLst>
          </p:cNvPr>
          <p:cNvSpPr txBox="1"/>
          <p:nvPr/>
        </p:nvSpPr>
        <p:spPr>
          <a:xfrm>
            <a:off x="719703" y="3763944"/>
            <a:ext cx="759310" cy="246221"/>
          </a:xfrm>
          <a:prstGeom prst="rect">
            <a:avLst/>
          </a:prstGeom>
          <a:noFill/>
        </p:spPr>
        <p:txBody>
          <a:bodyPr wrap="none" lIns="0" tIns="0" rIns="0" bIns="0" rtlCol="0">
            <a:spAutoFit/>
          </a:bodyPr>
          <a:lstStyle/>
          <a:p>
            <a:r>
              <a:rPr lang="en-GB" sz="1600" b="1" i="1" dirty="0">
                <a:latin typeface="Arial" panose="020B0604020202020204" pitchFamily="34" charset="0"/>
                <a:ea typeface="Aileron" charset="0"/>
                <a:cs typeface="Arial" panose="020B0604020202020204" pitchFamily="34" charset="0"/>
              </a:rPr>
              <a:t>Tumour</a:t>
            </a:r>
          </a:p>
        </p:txBody>
      </p:sp>
      <p:grpSp>
        <p:nvGrpSpPr>
          <p:cNvPr id="40" name="Group 39">
            <a:extLst>
              <a:ext uri="{FF2B5EF4-FFF2-40B4-BE49-F238E27FC236}">
                <a16:creationId xmlns:a16="http://schemas.microsoft.com/office/drawing/2014/main" id="{32933E5E-0BAD-324F-BB6A-EA533BCC0CF9}"/>
              </a:ext>
            </a:extLst>
          </p:cNvPr>
          <p:cNvGrpSpPr/>
          <p:nvPr/>
        </p:nvGrpSpPr>
        <p:grpSpPr>
          <a:xfrm>
            <a:off x="5043942" y="4307963"/>
            <a:ext cx="258308" cy="182922"/>
            <a:chOff x="5043942" y="4361929"/>
            <a:chExt cx="258308" cy="182922"/>
          </a:xfrm>
        </p:grpSpPr>
        <p:grpSp>
          <p:nvGrpSpPr>
            <p:cNvPr id="39" name="Group 38">
              <a:extLst>
                <a:ext uri="{FF2B5EF4-FFF2-40B4-BE49-F238E27FC236}">
                  <a16:creationId xmlns:a16="http://schemas.microsoft.com/office/drawing/2014/main" id="{877BCE7C-9B1C-1D41-8ED9-03EB2F616A4A}"/>
                </a:ext>
              </a:extLst>
            </p:cNvPr>
            <p:cNvGrpSpPr/>
            <p:nvPr/>
          </p:nvGrpSpPr>
          <p:grpSpPr>
            <a:xfrm rot="3238718">
              <a:off x="5087399" y="4428144"/>
              <a:ext cx="73250" cy="160164"/>
              <a:chOff x="5906265" y="4653136"/>
              <a:chExt cx="73250" cy="160164"/>
            </a:xfrm>
          </p:grpSpPr>
          <p:sp>
            <p:nvSpPr>
              <p:cNvPr id="37" name="Rectangle 36">
                <a:extLst>
                  <a:ext uri="{FF2B5EF4-FFF2-40B4-BE49-F238E27FC236}">
                    <a16:creationId xmlns:a16="http://schemas.microsoft.com/office/drawing/2014/main" id="{A43C60F9-5055-D349-A20E-C54F8F9FC9A6}"/>
                  </a:ext>
                </a:extLst>
              </p:cNvPr>
              <p:cNvSpPr/>
              <p:nvPr/>
            </p:nvSpPr>
            <p:spPr>
              <a:xfrm>
                <a:off x="590626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F3CD3F4A-615C-424D-8730-76484E6E4F5D}"/>
                  </a:ext>
                </a:extLst>
              </p:cNvPr>
              <p:cNvSpPr/>
              <p:nvPr/>
            </p:nvSpPr>
            <p:spPr>
              <a:xfrm>
                <a:off x="595071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5" name="Oval 34">
              <a:extLst>
                <a:ext uri="{FF2B5EF4-FFF2-40B4-BE49-F238E27FC236}">
                  <a16:creationId xmlns:a16="http://schemas.microsoft.com/office/drawing/2014/main" id="{CC384B7B-7BD4-9247-BFD3-CCFC28688C0F}"/>
                </a:ext>
              </a:extLst>
            </p:cNvPr>
            <p:cNvSpPr/>
            <p:nvPr/>
          </p:nvSpPr>
          <p:spPr>
            <a:xfrm>
              <a:off x="5145286" y="43968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A090BA48-CEA6-0145-8C54-48A296C7F59C}"/>
                </a:ext>
              </a:extLst>
            </p:cNvPr>
            <p:cNvSpPr/>
            <p:nvPr/>
          </p:nvSpPr>
          <p:spPr>
            <a:xfrm>
              <a:off x="5186561" y="44476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82BA9D04-9045-BF40-91E1-D8A6A37653B1}"/>
                </a:ext>
              </a:extLst>
            </p:cNvPr>
            <p:cNvSpPr/>
            <p:nvPr/>
          </p:nvSpPr>
          <p:spPr>
            <a:xfrm>
              <a:off x="5196086" y="43619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3E72271C-7956-114D-BC07-CD72E51A725D}"/>
                </a:ext>
              </a:extLst>
            </p:cNvPr>
            <p:cNvSpPr/>
            <p:nvPr/>
          </p:nvSpPr>
          <p:spPr>
            <a:xfrm>
              <a:off x="5237361" y="44127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E491E90D-044A-A140-8B53-35DB8C2D5B36}"/>
              </a:ext>
            </a:extLst>
          </p:cNvPr>
          <p:cNvGrpSpPr/>
          <p:nvPr/>
        </p:nvGrpSpPr>
        <p:grpSpPr>
          <a:xfrm rot="1861523">
            <a:off x="5173095" y="4553073"/>
            <a:ext cx="258308" cy="182922"/>
            <a:chOff x="5043942" y="4361929"/>
            <a:chExt cx="258308" cy="182922"/>
          </a:xfrm>
        </p:grpSpPr>
        <p:grpSp>
          <p:nvGrpSpPr>
            <p:cNvPr id="42" name="Group 41">
              <a:extLst>
                <a:ext uri="{FF2B5EF4-FFF2-40B4-BE49-F238E27FC236}">
                  <a16:creationId xmlns:a16="http://schemas.microsoft.com/office/drawing/2014/main" id="{28ADD6AC-A338-2745-8152-F5E23A9F3FFF}"/>
                </a:ext>
              </a:extLst>
            </p:cNvPr>
            <p:cNvGrpSpPr/>
            <p:nvPr/>
          </p:nvGrpSpPr>
          <p:grpSpPr>
            <a:xfrm rot="3238718">
              <a:off x="5087399" y="4428144"/>
              <a:ext cx="73250" cy="160164"/>
              <a:chOff x="5906265" y="4653136"/>
              <a:chExt cx="73250" cy="160164"/>
            </a:xfrm>
          </p:grpSpPr>
          <p:sp>
            <p:nvSpPr>
              <p:cNvPr id="47" name="Rectangle 46">
                <a:extLst>
                  <a:ext uri="{FF2B5EF4-FFF2-40B4-BE49-F238E27FC236}">
                    <a16:creationId xmlns:a16="http://schemas.microsoft.com/office/drawing/2014/main" id="{1B14682A-173F-2149-813E-76748283ADB5}"/>
                  </a:ext>
                </a:extLst>
              </p:cNvPr>
              <p:cNvSpPr/>
              <p:nvPr/>
            </p:nvSpPr>
            <p:spPr>
              <a:xfrm>
                <a:off x="590626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C65DEAD9-7E34-9E4D-944A-210B0EC2AE68}"/>
                  </a:ext>
                </a:extLst>
              </p:cNvPr>
              <p:cNvSpPr/>
              <p:nvPr/>
            </p:nvSpPr>
            <p:spPr>
              <a:xfrm>
                <a:off x="595071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3" name="Oval 42">
              <a:extLst>
                <a:ext uri="{FF2B5EF4-FFF2-40B4-BE49-F238E27FC236}">
                  <a16:creationId xmlns:a16="http://schemas.microsoft.com/office/drawing/2014/main" id="{D3A72B13-E941-D549-A2FE-D0535B01E1C3}"/>
                </a:ext>
              </a:extLst>
            </p:cNvPr>
            <p:cNvSpPr/>
            <p:nvPr/>
          </p:nvSpPr>
          <p:spPr>
            <a:xfrm>
              <a:off x="5145286" y="43968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AF06DE04-0C13-8547-80BA-7D60EE1F69D3}"/>
                </a:ext>
              </a:extLst>
            </p:cNvPr>
            <p:cNvSpPr/>
            <p:nvPr/>
          </p:nvSpPr>
          <p:spPr>
            <a:xfrm>
              <a:off x="5186561" y="44476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8D2A2C7F-D3C2-3141-B88D-23E03BDA88DE}"/>
                </a:ext>
              </a:extLst>
            </p:cNvPr>
            <p:cNvSpPr/>
            <p:nvPr/>
          </p:nvSpPr>
          <p:spPr>
            <a:xfrm>
              <a:off x="5196086" y="43619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7ADE3425-EB18-6D43-A024-B8B4FC35C205}"/>
                </a:ext>
              </a:extLst>
            </p:cNvPr>
            <p:cNvSpPr/>
            <p:nvPr/>
          </p:nvSpPr>
          <p:spPr>
            <a:xfrm>
              <a:off x="5237361" y="44127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9" name="Freeform 48">
            <a:extLst>
              <a:ext uri="{FF2B5EF4-FFF2-40B4-BE49-F238E27FC236}">
                <a16:creationId xmlns:a16="http://schemas.microsoft.com/office/drawing/2014/main" id="{A31433CD-D116-A240-9723-AA4CB196FBC2}"/>
              </a:ext>
            </a:extLst>
          </p:cNvPr>
          <p:cNvSpPr/>
          <p:nvPr/>
        </p:nvSpPr>
        <p:spPr>
          <a:xfrm>
            <a:off x="2959100" y="2170548"/>
            <a:ext cx="612775" cy="654050"/>
          </a:xfrm>
          <a:custGeom>
            <a:avLst/>
            <a:gdLst>
              <a:gd name="connsiteX0" fmla="*/ 0 w 612775"/>
              <a:gd name="connsiteY0" fmla="*/ 415925 h 654050"/>
              <a:gd name="connsiteX1" fmla="*/ 250825 w 612775"/>
              <a:gd name="connsiteY1" fmla="*/ 374650 h 654050"/>
              <a:gd name="connsiteX2" fmla="*/ 539750 w 612775"/>
              <a:gd name="connsiteY2" fmla="*/ 0 h 654050"/>
              <a:gd name="connsiteX3" fmla="*/ 612775 w 612775"/>
              <a:gd name="connsiteY3" fmla="*/ 44450 h 654050"/>
              <a:gd name="connsiteX4" fmla="*/ 323850 w 612775"/>
              <a:gd name="connsiteY4" fmla="*/ 425450 h 654050"/>
              <a:gd name="connsiteX5" fmla="*/ 371475 w 612775"/>
              <a:gd name="connsiteY5" fmla="*/ 647700 h 654050"/>
              <a:gd name="connsiteX6" fmla="*/ 298450 w 612775"/>
              <a:gd name="connsiteY6" fmla="*/ 654050 h 654050"/>
              <a:gd name="connsiteX7" fmla="*/ 257175 w 612775"/>
              <a:gd name="connsiteY7" fmla="*/ 454025 h 654050"/>
              <a:gd name="connsiteX8" fmla="*/ 31750 w 612775"/>
              <a:gd name="connsiteY8" fmla="*/ 479425 h 654050"/>
              <a:gd name="connsiteX9" fmla="*/ 0 w 612775"/>
              <a:gd name="connsiteY9" fmla="*/ 41592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775" h="654050">
                <a:moveTo>
                  <a:pt x="0" y="415925"/>
                </a:moveTo>
                <a:lnTo>
                  <a:pt x="250825" y="374650"/>
                </a:lnTo>
                <a:lnTo>
                  <a:pt x="539750" y="0"/>
                </a:lnTo>
                <a:lnTo>
                  <a:pt x="612775" y="44450"/>
                </a:lnTo>
                <a:lnTo>
                  <a:pt x="323850" y="425450"/>
                </a:lnTo>
                <a:lnTo>
                  <a:pt x="371475" y="647700"/>
                </a:lnTo>
                <a:lnTo>
                  <a:pt x="298450" y="654050"/>
                </a:lnTo>
                <a:lnTo>
                  <a:pt x="257175" y="454025"/>
                </a:lnTo>
                <a:lnTo>
                  <a:pt x="31750" y="479425"/>
                </a:lnTo>
                <a:lnTo>
                  <a:pt x="0" y="415925"/>
                </a:lnTo>
                <a:close/>
              </a:path>
            </a:pathLst>
          </a:custGeom>
          <a:solidFill>
            <a:schemeClr val="tx2"/>
          </a:solidFill>
          <a:ln w="127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FDBC382A-B87F-5F4B-9CB0-35053D97D30C}"/>
              </a:ext>
            </a:extLst>
          </p:cNvPr>
          <p:cNvSpPr/>
          <p:nvPr/>
        </p:nvSpPr>
        <p:spPr>
          <a:xfrm rot="20821314">
            <a:off x="3342951" y="2596090"/>
            <a:ext cx="57065" cy="216000"/>
          </a:xfrm>
          <a:prstGeom prst="rect">
            <a:avLst/>
          </a:prstGeom>
          <a:solidFill>
            <a:schemeClr val="tx2"/>
          </a:solidFill>
          <a:ln w="127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9EE7E1D5-57F7-AD40-AEBE-7242005DED39}"/>
              </a:ext>
            </a:extLst>
          </p:cNvPr>
          <p:cNvSpPr/>
          <p:nvPr/>
        </p:nvSpPr>
        <p:spPr>
          <a:xfrm rot="4780964">
            <a:off x="3030154" y="2399338"/>
            <a:ext cx="57065" cy="216000"/>
          </a:xfrm>
          <a:prstGeom prst="rect">
            <a:avLst/>
          </a:prstGeom>
          <a:solidFill>
            <a:schemeClr val="tx2"/>
          </a:solidFill>
          <a:ln w="1270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4" name="Group 53">
            <a:extLst>
              <a:ext uri="{FF2B5EF4-FFF2-40B4-BE49-F238E27FC236}">
                <a16:creationId xmlns:a16="http://schemas.microsoft.com/office/drawing/2014/main" id="{509E31FA-1629-904D-AD90-E6D007F3FFDE}"/>
              </a:ext>
            </a:extLst>
          </p:cNvPr>
          <p:cNvGrpSpPr/>
          <p:nvPr/>
        </p:nvGrpSpPr>
        <p:grpSpPr>
          <a:xfrm rot="13617936">
            <a:off x="1300483" y="2552736"/>
            <a:ext cx="258308" cy="182922"/>
            <a:chOff x="5043942" y="4361929"/>
            <a:chExt cx="258308" cy="182922"/>
          </a:xfrm>
        </p:grpSpPr>
        <p:grpSp>
          <p:nvGrpSpPr>
            <p:cNvPr id="55" name="Group 54">
              <a:extLst>
                <a:ext uri="{FF2B5EF4-FFF2-40B4-BE49-F238E27FC236}">
                  <a16:creationId xmlns:a16="http://schemas.microsoft.com/office/drawing/2014/main" id="{D2EE8CBC-E89C-064A-B665-E0F66B4A0424}"/>
                </a:ext>
              </a:extLst>
            </p:cNvPr>
            <p:cNvGrpSpPr/>
            <p:nvPr/>
          </p:nvGrpSpPr>
          <p:grpSpPr>
            <a:xfrm rot="3238718">
              <a:off x="5087399" y="4428144"/>
              <a:ext cx="73250" cy="160164"/>
              <a:chOff x="5906265" y="4653136"/>
              <a:chExt cx="73250" cy="160164"/>
            </a:xfrm>
          </p:grpSpPr>
          <p:sp>
            <p:nvSpPr>
              <p:cNvPr id="60" name="Rectangle 59">
                <a:extLst>
                  <a:ext uri="{FF2B5EF4-FFF2-40B4-BE49-F238E27FC236}">
                    <a16:creationId xmlns:a16="http://schemas.microsoft.com/office/drawing/2014/main" id="{A36976BE-3044-6C4C-92FE-F2C2AC25779D}"/>
                  </a:ext>
                </a:extLst>
              </p:cNvPr>
              <p:cNvSpPr/>
              <p:nvPr/>
            </p:nvSpPr>
            <p:spPr>
              <a:xfrm>
                <a:off x="590626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33A22B14-1F12-0943-8CD7-F122F8322AF1}"/>
                  </a:ext>
                </a:extLst>
              </p:cNvPr>
              <p:cNvSpPr/>
              <p:nvPr/>
            </p:nvSpPr>
            <p:spPr>
              <a:xfrm>
                <a:off x="595071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6" name="Oval 55">
              <a:extLst>
                <a:ext uri="{FF2B5EF4-FFF2-40B4-BE49-F238E27FC236}">
                  <a16:creationId xmlns:a16="http://schemas.microsoft.com/office/drawing/2014/main" id="{5E0872CC-E0C3-194F-A780-A62B14FBEB3C}"/>
                </a:ext>
              </a:extLst>
            </p:cNvPr>
            <p:cNvSpPr/>
            <p:nvPr/>
          </p:nvSpPr>
          <p:spPr>
            <a:xfrm>
              <a:off x="5145286" y="43968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19199EEF-ED29-714C-A4ED-28E80C2C755D}"/>
                </a:ext>
              </a:extLst>
            </p:cNvPr>
            <p:cNvSpPr/>
            <p:nvPr/>
          </p:nvSpPr>
          <p:spPr>
            <a:xfrm>
              <a:off x="5186561" y="44476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75832B27-6F09-CE43-A51A-B93934212086}"/>
                </a:ext>
              </a:extLst>
            </p:cNvPr>
            <p:cNvSpPr/>
            <p:nvPr/>
          </p:nvSpPr>
          <p:spPr>
            <a:xfrm>
              <a:off x="5196086" y="43619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57863634-67D5-F048-8CC2-BD27B1095FD9}"/>
                </a:ext>
              </a:extLst>
            </p:cNvPr>
            <p:cNvSpPr/>
            <p:nvPr/>
          </p:nvSpPr>
          <p:spPr>
            <a:xfrm>
              <a:off x="5237361" y="44127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62" name="Group 61">
            <a:extLst>
              <a:ext uri="{FF2B5EF4-FFF2-40B4-BE49-F238E27FC236}">
                <a16:creationId xmlns:a16="http://schemas.microsoft.com/office/drawing/2014/main" id="{C3B9EE6C-C1A6-4B4A-BC63-8990195B603A}"/>
              </a:ext>
            </a:extLst>
          </p:cNvPr>
          <p:cNvGrpSpPr/>
          <p:nvPr/>
        </p:nvGrpSpPr>
        <p:grpSpPr>
          <a:xfrm rot="12255022">
            <a:off x="1287615" y="2799622"/>
            <a:ext cx="258308" cy="182922"/>
            <a:chOff x="5043942" y="4361929"/>
            <a:chExt cx="258308" cy="182922"/>
          </a:xfrm>
        </p:grpSpPr>
        <p:grpSp>
          <p:nvGrpSpPr>
            <p:cNvPr id="63" name="Group 62">
              <a:extLst>
                <a:ext uri="{FF2B5EF4-FFF2-40B4-BE49-F238E27FC236}">
                  <a16:creationId xmlns:a16="http://schemas.microsoft.com/office/drawing/2014/main" id="{29928743-98B0-5245-91B7-0120533E2C5E}"/>
                </a:ext>
              </a:extLst>
            </p:cNvPr>
            <p:cNvGrpSpPr/>
            <p:nvPr/>
          </p:nvGrpSpPr>
          <p:grpSpPr>
            <a:xfrm rot="3238718">
              <a:off x="5087399" y="4428144"/>
              <a:ext cx="73250" cy="160164"/>
              <a:chOff x="5906265" y="4653136"/>
              <a:chExt cx="73250" cy="160164"/>
            </a:xfrm>
          </p:grpSpPr>
          <p:sp>
            <p:nvSpPr>
              <p:cNvPr id="68" name="Rectangle 67">
                <a:extLst>
                  <a:ext uri="{FF2B5EF4-FFF2-40B4-BE49-F238E27FC236}">
                    <a16:creationId xmlns:a16="http://schemas.microsoft.com/office/drawing/2014/main" id="{1BF975CD-3B89-9B41-800C-4FF8FF8120A5}"/>
                  </a:ext>
                </a:extLst>
              </p:cNvPr>
              <p:cNvSpPr/>
              <p:nvPr/>
            </p:nvSpPr>
            <p:spPr>
              <a:xfrm>
                <a:off x="590626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947D8EA4-A3F4-1641-B449-5110FA9822EE}"/>
                  </a:ext>
                </a:extLst>
              </p:cNvPr>
              <p:cNvSpPr/>
              <p:nvPr/>
            </p:nvSpPr>
            <p:spPr>
              <a:xfrm>
                <a:off x="5950715" y="4653136"/>
                <a:ext cx="28800" cy="160164"/>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64" name="Oval 63">
              <a:extLst>
                <a:ext uri="{FF2B5EF4-FFF2-40B4-BE49-F238E27FC236}">
                  <a16:creationId xmlns:a16="http://schemas.microsoft.com/office/drawing/2014/main" id="{08D03E59-59C4-9240-8F11-5E71DE95E562}"/>
                </a:ext>
              </a:extLst>
            </p:cNvPr>
            <p:cNvSpPr/>
            <p:nvPr/>
          </p:nvSpPr>
          <p:spPr>
            <a:xfrm>
              <a:off x="5145286" y="43968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24DC30E3-32F5-E34B-8483-FF1C152D6DB9}"/>
                </a:ext>
              </a:extLst>
            </p:cNvPr>
            <p:cNvSpPr/>
            <p:nvPr/>
          </p:nvSpPr>
          <p:spPr>
            <a:xfrm>
              <a:off x="5186561" y="4447654"/>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2239E4AE-8319-6948-9756-EB36148706E6}"/>
                </a:ext>
              </a:extLst>
            </p:cNvPr>
            <p:cNvSpPr/>
            <p:nvPr/>
          </p:nvSpPr>
          <p:spPr>
            <a:xfrm>
              <a:off x="5196086" y="43619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E0475BB6-4009-CF4A-8E46-17633BBD3A44}"/>
                </a:ext>
              </a:extLst>
            </p:cNvPr>
            <p:cNvSpPr/>
            <p:nvPr/>
          </p:nvSpPr>
          <p:spPr>
            <a:xfrm>
              <a:off x="5237361" y="4412729"/>
              <a:ext cx="64889" cy="67196"/>
            </a:xfrm>
            <a:prstGeom prst="ellipse">
              <a:avLst/>
            </a:prstGeom>
            <a:solidFill>
              <a:srgbClr val="FF0000"/>
            </a:solidFill>
            <a:ln w="158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08102C15-5E67-8C44-8D5A-CB188A660AAE}"/>
              </a:ext>
            </a:extLst>
          </p:cNvPr>
          <p:cNvGrpSpPr/>
          <p:nvPr/>
        </p:nvGrpSpPr>
        <p:grpSpPr>
          <a:xfrm rot="1144021">
            <a:off x="2299939" y="1950499"/>
            <a:ext cx="132050" cy="372304"/>
            <a:chOff x="2591477" y="2109033"/>
            <a:chExt cx="123148" cy="347206"/>
          </a:xfrm>
        </p:grpSpPr>
        <p:sp>
          <p:nvSpPr>
            <p:cNvPr id="76" name="Rectangle 75">
              <a:extLst>
                <a:ext uri="{FF2B5EF4-FFF2-40B4-BE49-F238E27FC236}">
                  <a16:creationId xmlns:a16="http://schemas.microsoft.com/office/drawing/2014/main" id="{2DBE1FDF-D040-CC47-88D0-AF04C32560DE}"/>
                </a:ext>
              </a:extLst>
            </p:cNvPr>
            <p:cNvSpPr/>
            <p:nvPr/>
          </p:nvSpPr>
          <p:spPr>
            <a:xfrm>
              <a:off x="2605101" y="2204239"/>
              <a:ext cx="32400" cy="252000"/>
            </a:xfrm>
            <a:prstGeom prst="rect">
              <a:avLst/>
            </a:prstGeom>
            <a:solidFill>
              <a:schemeClr val="bg2">
                <a:lumMod val="5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555485CF-16C7-F443-9418-25FC9D57A292}"/>
                </a:ext>
              </a:extLst>
            </p:cNvPr>
            <p:cNvSpPr/>
            <p:nvPr/>
          </p:nvSpPr>
          <p:spPr>
            <a:xfrm>
              <a:off x="2591477" y="2109033"/>
              <a:ext cx="59648" cy="129342"/>
            </a:xfrm>
            <a:prstGeom prst="ellipse">
              <a:avLst/>
            </a:prstGeom>
            <a:solidFill>
              <a:schemeClr val="bg2">
                <a:lumMod val="5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BA32794C-0239-8741-A3DB-20F6C4B5D537}"/>
                </a:ext>
              </a:extLst>
            </p:cNvPr>
            <p:cNvSpPr/>
            <p:nvPr/>
          </p:nvSpPr>
          <p:spPr>
            <a:xfrm>
              <a:off x="2668601" y="2204239"/>
              <a:ext cx="32400" cy="252000"/>
            </a:xfrm>
            <a:prstGeom prst="rect">
              <a:avLst/>
            </a:prstGeom>
            <a:solidFill>
              <a:schemeClr val="bg2">
                <a:lumMod val="5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9BA672E7-E2D2-D84A-A8C7-1A147F3DF2B7}"/>
                </a:ext>
              </a:extLst>
            </p:cNvPr>
            <p:cNvSpPr/>
            <p:nvPr/>
          </p:nvSpPr>
          <p:spPr>
            <a:xfrm>
              <a:off x="2654977" y="2109033"/>
              <a:ext cx="59648" cy="129342"/>
            </a:xfrm>
            <a:prstGeom prst="ellipse">
              <a:avLst/>
            </a:prstGeom>
            <a:solidFill>
              <a:schemeClr val="bg2">
                <a:lumMod val="5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97" name="Group 96">
            <a:extLst>
              <a:ext uri="{FF2B5EF4-FFF2-40B4-BE49-F238E27FC236}">
                <a16:creationId xmlns:a16="http://schemas.microsoft.com/office/drawing/2014/main" id="{9A397CB6-CA99-D042-9EA7-D64E73E285ED}"/>
              </a:ext>
            </a:extLst>
          </p:cNvPr>
          <p:cNvGrpSpPr/>
          <p:nvPr/>
        </p:nvGrpSpPr>
        <p:grpSpPr>
          <a:xfrm rot="5704912">
            <a:off x="2853317" y="2606285"/>
            <a:ext cx="201595" cy="393156"/>
            <a:chOff x="2833626" y="2405397"/>
            <a:chExt cx="201595" cy="393156"/>
          </a:xfrm>
        </p:grpSpPr>
        <p:sp>
          <p:nvSpPr>
            <p:cNvPr id="96" name="Rectangle 95">
              <a:extLst>
                <a:ext uri="{FF2B5EF4-FFF2-40B4-BE49-F238E27FC236}">
                  <a16:creationId xmlns:a16="http://schemas.microsoft.com/office/drawing/2014/main" id="{1E7AAD49-68D8-DB42-956F-A09608C9358D}"/>
                </a:ext>
              </a:extLst>
            </p:cNvPr>
            <p:cNvSpPr/>
            <p:nvPr/>
          </p:nvSpPr>
          <p:spPr>
            <a:xfrm rot="16200000">
              <a:off x="2928435" y="2586892"/>
              <a:ext cx="10800" cy="72000"/>
            </a:xfrm>
            <a:prstGeom prst="rect">
              <a:avLst/>
            </a:prstGeom>
            <a:solidFill>
              <a:schemeClr val="accent5">
                <a:lumMod val="5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9F94F1BE-D952-704C-B6FA-62B98AD390F2}"/>
                </a:ext>
              </a:extLst>
            </p:cNvPr>
            <p:cNvSpPr/>
            <p:nvPr/>
          </p:nvSpPr>
          <p:spPr>
            <a:xfrm>
              <a:off x="2882223" y="2528337"/>
              <a:ext cx="34742" cy="270216"/>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F0A00B12-02FF-7D46-9D74-C26183D32EB5}"/>
                </a:ext>
              </a:extLst>
            </p:cNvPr>
            <p:cNvSpPr/>
            <p:nvPr/>
          </p:nvSpPr>
          <p:spPr>
            <a:xfrm rot="20385184">
              <a:off x="2833626" y="2405397"/>
              <a:ext cx="77772" cy="167816"/>
            </a:xfrm>
            <a:prstGeom prst="ellipse">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ADA616A9-28D0-F444-8637-0AA81B54511A}"/>
                </a:ext>
              </a:extLst>
            </p:cNvPr>
            <p:cNvSpPr/>
            <p:nvPr/>
          </p:nvSpPr>
          <p:spPr>
            <a:xfrm>
              <a:off x="2950313" y="2528337"/>
              <a:ext cx="34742" cy="270216"/>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25F82251-BCE7-3E45-8F38-0F96678EE575}"/>
                </a:ext>
              </a:extLst>
            </p:cNvPr>
            <p:cNvSpPr/>
            <p:nvPr/>
          </p:nvSpPr>
          <p:spPr>
            <a:xfrm rot="1214816" flipH="1">
              <a:off x="2957449" y="2405397"/>
              <a:ext cx="77772" cy="167816"/>
            </a:xfrm>
            <a:prstGeom prst="ellipse">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6" name="Oval 25">
            <a:extLst>
              <a:ext uri="{FF2B5EF4-FFF2-40B4-BE49-F238E27FC236}">
                <a16:creationId xmlns:a16="http://schemas.microsoft.com/office/drawing/2014/main" id="{1D826BFC-0CFF-1842-99C1-D64C3D0E84D1}"/>
              </a:ext>
            </a:extLst>
          </p:cNvPr>
          <p:cNvSpPr/>
          <p:nvPr/>
        </p:nvSpPr>
        <p:spPr>
          <a:xfrm>
            <a:off x="1563435" y="2271121"/>
            <a:ext cx="1216053" cy="1103257"/>
          </a:xfrm>
          <a:prstGeom prst="ellipse">
            <a:avLst/>
          </a:prstGeom>
          <a:solidFill>
            <a:schemeClr val="tx2">
              <a:lumMod val="40000"/>
              <a:lumOff val="60000"/>
            </a:schemeClr>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Freeform 26">
            <a:extLst>
              <a:ext uri="{FF2B5EF4-FFF2-40B4-BE49-F238E27FC236}">
                <a16:creationId xmlns:a16="http://schemas.microsoft.com/office/drawing/2014/main" id="{B8E1C435-15C6-6343-959A-29457AE90DB0}"/>
              </a:ext>
            </a:extLst>
          </p:cNvPr>
          <p:cNvSpPr/>
          <p:nvPr/>
        </p:nvSpPr>
        <p:spPr>
          <a:xfrm>
            <a:off x="2009763" y="2438985"/>
            <a:ext cx="628241" cy="563160"/>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D5EFE356-1628-E647-81C8-2FE7E1F54D8D}"/>
              </a:ext>
            </a:extLst>
          </p:cNvPr>
          <p:cNvSpPr txBox="1"/>
          <p:nvPr/>
        </p:nvSpPr>
        <p:spPr>
          <a:xfrm>
            <a:off x="1879121" y="3032980"/>
            <a:ext cx="48519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T cell</a:t>
            </a:r>
          </a:p>
        </p:txBody>
      </p:sp>
      <p:grpSp>
        <p:nvGrpSpPr>
          <p:cNvPr id="101" name="Group 100">
            <a:extLst>
              <a:ext uri="{FF2B5EF4-FFF2-40B4-BE49-F238E27FC236}">
                <a16:creationId xmlns:a16="http://schemas.microsoft.com/office/drawing/2014/main" id="{DD61E8CF-C948-0E47-A4F3-4A9583918A24}"/>
              </a:ext>
            </a:extLst>
          </p:cNvPr>
          <p:cNvGrpSpPr/>
          <p:nvPr/>
        </p:nvGrpSpPr>
        <p:grpSpPr>
          <a:xfrm rot="20559161">
            <a:off x="2922314" y="4002215"/>
            <a:ext cx="621188" cy="654050"/>
            <a:chOff x="2950687" y="4083050"/>
            <a:chExt cx="621188" cy="654050"/>
          </a:xfrm>
          <a:solidFill>
            <a:srgbClr val="92D050"/>
          </a:solidFill>
        </p:grpSpPr>
        <p:sp>
          <p:nvSpPr>
            <p:cNvPr id="98" name="Freeform 97">
              <a:extLst>
                <a:ext uri="{FF2B5EF4-FFF2-40B4-BE49-F238E27FC236}">
                  <a16:creationId xmlns:a16="http://schemas.microsoft.com/office/drawing/2014/main" id="{82E05731-5E2C-1C4E-A8F6-A184F8B57E10}"/>
                </a:ext>
              </a:extLst>
            </p:cNvPr>
            <p:cNvSpPr/>
            <p:nvPr/>
          </p:nvSpPr>
          <p:spPr>
            <a:xfrm>
              <a:off x="2959100" y="4083050"/>
              <a:ext cx="612775" cy="654050"/>
            </a:xfrm>
            <a:custGeom>
              <a:avLst/>
              <a:gdLst>
                <a:gd name="connsiteX0" fmla="*/ 0 w 612775"/>
                <a:gd name="connsiteY0" fmla="*/ 415925 h 654050"/>
                <a:gd name="connsiteX1" fmla="*/ 250825 w 612775"/>
                <a:gd name="connsiteY1" fmla="*/ 374650 h 654050"/>
                <a:gd name="connsiteX2" fmla="*/ 539750 w 612775"/>
                <a:gd name="connsiteY2" fmla="*/ 0 h 654050"/>
                <a:gd name="connsiteX3" fmla="*/ 612775 w 612775"/>
                <a:gd name="connsiteY3" fmla="*/ 44450 h 654050"/>
                <a:gd name="connsiteX4" fmla="*/ 323850 w 612775"/>
                <a:gd name="connsiteY4" fmla="*/ 425450 h 654050"/>
                <a:gd name="connsiteX5" fmla="*/ 371475 w 612775"/>
                <a:gd name="connsiteY5" fmla="*/ 647700 h 654050"/>
                <a:gd name="connsiteX6" fmla="*/ 298450 w 612775"/>
                <a:gd name="connsiteY6" fmla="*/ 654050 h 654050"/>
                <a:gd name="connsiteX7" fmla="*/ 257175 w 612775"/>
                <a:gd name="connsiteY7" fmla="*/ 454025 h 654050"/>
                <a:gd name="connsiteX8" fmla="*/ 31750 w 612775"/>
                <a:gd name="connsiteY8" fmla="*/ 479425 h 654050"/>
                <a:gd name="connsiteX9" fmla="*/ 0 w 612775"/>
                <a:gd name="connsiteY9" fmla="*/ 415925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775" h="654050">
                  <a:moveTo>
                    <a:pt x="0" y="415925"/>
                  </a:moveTo>
                  <a:lnTo>
                    <a:pt x="250825" y="374650"/>
                  </a:lnTo>
                  <a:lnTo>
                    <a:pt x="539750" y="0"/>
                  </a:lnTo>
                  <a:lnTo>
                    <a:pt x="612775" y="44450"/>
                  </a:lnTo>
                  <a:lnTo>
                    <a:pt x="323850" y="425450"/>
                  </a:lnTo>
                  <a:lnTo>
                    <a:pt x="371475" y="647700"/>
                  </a:lnTo>
                  <a:lnTo>
                    <a:pt x="298450" y="654050"/>
                  </a:lnTo>
                  <a:lnTo>
                    <a:pt x="257175" y="454025"/>
                  </a:lnTo>
                  <a:lnTo>
                    <a:pt x="31750" y="479425"/>
                  </a:lnTo>
                  <a:lnTo>
                    <a:pt x="0" y="415925"/>
                  </a:lnTo>
                  <a:close/>
                </a:path>
              </a:pathLst>
            </a:custGeom>
            <a:grp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E9B82DAF-73DD-7847-89E8-26373FC9BEF2}"/>
                </a:ext>
              </a:extLst>
            </p:cNvPr>
            <p:cNvSpPr/>
            <p:nvPr/>
          </p:nvSpPr>
          <p:spPr>
            <a:xfrm rot="20821314">
              <a:off x="3342951" y="4508592"/>
              <a:ext cx="57065" cy="216000"/>
            </a:xfrm>
            <a:prstGeom prst="rect">
              <a:avLst/>
            </a:prstGeom>
            <a:grp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A0554AF0-BAC9-AC41-ABCD-6B15D6DAE2B2}"/>
                </a:ext>
              </a:extLst>
            </p:cNvPr>
            <p:cNvSpPr/>
            <p:nvPr/>
          </p:nvSpPr>
          <p:spPr>
            <a:xfrm rot="4780964">
              <a:off x="3030154" y="4311840"/>
              <a:ext cx="57065" cy="216000"/>
            </a:xfrm>
            <a:prstGeom prst="rect">
              <a:avLst/>
            </a:prstGeom>
            <a:grp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11" name="Group 110">
            <a:extLst>
              <a:ext uri="{FF2B5EF4-FFF2-40B4-BE49-F238E27FC236}">
                <a16:creationId xmlns:a16="http://schemas.microsoft.com/office/drawing/2014/main" id="{6AAA271E-E85D-AF40-AD08-95DAE92D7786}"/>
              </a:ext>
            </a:extLst>
          </p:cNvPr>
          <p:cNvGrpSpPr/>
          <p:nvPr/>
        </p:nvGrpSpPr>
        <p:grpSpPr>
          <a:xfrm rot="16919325">
            <a:off x="4154863" y="2559714"/>
            <a:ext cx="153275" cy="444606"/>
            <a:chOff x="3754536" y="3085268"/>
            <a:chExt cx="153275" cy="444606"/>
          </a:xfrm>
        </p:grpSpPr>
        <p:sp>
          <p:nvSpPr>
            <p:cNvPr id="103" name="Rectangle 102">
              <a:extLst>
                <a:ext uri="{FF2B5EF4-FFF2-40B4-BE49-F238E27FC236}">
                  <a16:creationId xmlns:a16="http://schemas.microsoft.com/office/drawing/2014/main" id="{F89096FA-D724-0449-B974-D79BEA23FF40}"/>
                </a:ext>
              </a:extLst>
            </p:cNvPr>
            <p:cNvSpPr/>
            <p:nvPr/>
          </p:nvSpPr>
          <p:spPr>
            <a:xfrm>
              <a:off x="3768935" y="3205874"/>
              <a:ext cx="32400" cy="324000"/>
            </a:xfrm>
            <a:prstGeom prst="rect">
              <a:avLst/>
            </a:prstGeom>
            <a:solidFill>
              <a:schemeClr val="accent3">
                <a:lumMod val="50000"/>
              </a:schemeClr>
            </a:solidFill>
            <a:ln>
              <a:solidFill>
                <a:schemeClr val="accent4">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4" name="Oval 103">
              <a:extLst>
                <a:ext uri="{FF2B5EF4-FFF2-40B4-BE49-F238E27FC236}">
                  <a16:creationId xmlns:a16="http://schemas.microsoft.com/office/drawing/2014/main" id="{93AC7C17-F71C-3F44-85DC-F98FAAF416E7}"/>
                </a:ext>
              </a:extLst>
            </p:cNvPr>
            <p:cNvSpPr/>
            <p:nvPr/>
          </p:nvSpPr>
          <p:spPr>
            <a:xfrm>
              <a:off x="3761735" y="3085268"/>
              <a:ext cx="46800" cy="108000"/>
            </a:xfrm>
            <a:prstGeom prst="ellipse">
              <a:avLst/>
            </a:prstGeom>
            <a:solidFill>
              <a:schemeClr val="accent3">
                <a:lumMod val="50000"/>
              </a:schemeClr>
            </a:solidFill>
            <a:ln>
              <a:solidFill>
                <a:schemeClr val="accent4">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EAA86E54-9453-2A48-BF38-3CA9FC445486}"/>
                </a:ext>
              </a:extLst>
            </p:cNvPr>
            <p:cNvSpPr/>
            <p:nvPr/>
          </p:nvSpPr>
          <p:spPr>
            <a:xfrm>
              <a:off x="3861011" y="3205874"/>
              <a:ext cx="32400" cy="324000"/>
            </a:xfrm>
            <a:prstGeom prst="rect">
              <a:avLst/>
            </a:prstGeom>
            <a:solidFill>
              <a:schemeClr val="accent3">
                <a:lumMod val="50000"/>
              </a:schemeClr>
            </a:solidFill>
            <a:ln>
              <a:solidFill>
                <a:schemeClr val="accent4">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6" name="Oval 105">
              <a:extLst>
                <a:ext uri="{FF2B5EF4-FFF2-40B4-BE49-F238E27FC236}">
                  <a16:creationId xmlns:a16="http://schemas.microsoft.com/office/drawing/2014/main" id="{4AE4CE57-CA30-664B-ADED-BE81FFB15065}"/>
                </a:ext>
              </a:extLst>
            </p:cNvPr>
            <p:cNvSpPr/>
            <p:nvPr/>
          </p:nvSpPr>
          <p:spPr>
            <a:xfrm>
              <a:off x="3853811" y="3085268"/>
              <a:ext cx="46800" cy="108000"/>
            </a:xfrm>
            <a:prstGeom prst="ellipse">
              <a:avLst/>
            </a:prstGeom>
            <a:solidFill>
              <a:schemeClr val="accent3">
                <a:lumMod val="50000"/>
              </a:schemeClr>
            </a:solidFill>
            <a:ln>
              <a:solidFill>
                <a:schemeClr val="accent4">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9" name="Terminator 108">
              <a:extLst>
                <a:ext uri="{FF2B5EF4-FFF2-40B4-BE49-F238E27FC236}">
                  <a16:creationId xmlns:a16="http://schemas.microsoft.com/office/drawing/2014/main" id="{D1FAC142-FBF3-954A-9AF5-C1453FCBB32D}"/>
                </a:ext>
              </a:extLst>
            </p:cNvPr>
            <p:cNvSpPr/>
            <p:nvPr/>
          </p:nvSpPr>
          <p:spPr>
            <a:xfrm rot="16200000">
              <a:off x="3740136" y="3179316"/>
              <a:ext cx="90000" cy="61200"/>
            </a:xfrm>
            <a:prstGeom prst="flowChartTerminator">
              <a:avLst/>
            </a:prstGeom>
            <a:solidFill>
              <a:schemeClr val="accent3">
                <a:lumMod val="50000"/>
              </a:schemeClr>
            </a:solidFill>
            <a:ln>
              <a:solidFill>
                <a:schemeClr val="accent4">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0" name="Terminator 109">
              <a:extLst>
                <a:ext uri="{FF2B5EF4-FFF2-40B4-BE49-F238E27FC236}">
                  <a16:creationId xmlns:a16="http://schemas.microsoft.com/office/drawing/2014/main" id="{A24CB95B-459F-7640-A9F0-C2A24747241D}"/>
                </a:ext>
              </a:extLst>
            </p:cNvPr>
            <p:cNvSpPr/>
            <p:nvPr/>
          </p:nvSpPr>
          <p:spPr>
            <a:xfrm rot="16200000">
              <a:off x="3832211" y="3179316"/>
              <a:ext cx="90000" cy="61200"/>
            </a:xfrm>
            <a:prstGeom prst="flowChartTerminator">
              <a:avLst/>
            </a:prstGeom>
            <a:solidFill>
              <a:schemeClr val="accent3">
                <a:lumMod val="50000"/>
              </a:schemeClr>
            </a:solidFill>
            <a:ln>
              <a:solidFill>
                <a:schemeClr val="accent4">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7" name="Freeform 6">
            <a:extLst>
              <a:ext uri="{FF2B5EF4-FFF2-40B4-BE49-F238E27FC236}">
                <a16:creationId xmlns:a16="http://schemas.microsoft.com/office/drawing/2014/main" id="{F73D46D6-2FB9-3549-B3C1-D5A47E337E4F}"/>
              </a:ext>
            </a:extLst>
          </p:cNvPr>
          <p:cNvSpPr/>
          <p:nvPr/>
        </p:nvSpPr>
        <p:spPr>
          <a:xfrm>
            <a:off x="4330598" y="2354662"/>
            <a:ext cx="1347444" cy="1165727"/>
          </a:xfrm>
          <a:custGeom>
            <a:avLst/>
            <a:gdLst>
              <a:gd name="connsiteX0" fmla="*/ 83005 w 1347444"/>
              <a:gd name="connsiteY0" fmla="*/ 348078 h 1165727"/>
              <a:gd name="connsiteX1" fmla="*/ 163926 w 1347444"/>
              <a:gd name="connsiteY1" fmla="*/ 267157 h 1165727"/>
              <a:gd name="connsiteX2" fmla="*/ 196294 w 1347444"/>
              <a:gd name="connsiteY2" fmla="*/ 89133 h 1165727"/>
              <a:gd name="connsiteX3" fmla="*/ 447147 w 1347444"/>
              <a:gd name="connsiteY3" fmla="*/ 120 h 1165727"/>
              <a:gd name="connsiteX4" fmla="*/ 698000 w 1347444"/>
              <a:gd name="connsiteY4" fmla="*/ 72949 h 1165727"/>
              <a:gd name="connsiteX5" fmla="*/ 811288 w 1347444"/>
              <a:gd name="connsiteY5" fmla="*/ 194329 h 1165727"/>
              <a:gd name="connsiteX6" fmla="*/ 956945 w 1347444"/>
              <a:gd name="connsiteY6" fmla="*/ 194329 h 1165727"/>
              <a:gd name="connsiteX7" fmla="*/ 1021681 w 1347444"/>
              <a:gd name="connsiteY7" fmla="*/ 218605 h 1165727"/>
              <a:gd name="connsiteX8" fmla="*/ 1062142 w 1347444"/>
              <a:gd name="connsiteY8" fmla="*/ 283342 h 1165727"/>
              <a:gd name="connsiteX9" fmla="*/ 1248258 w 1347444"/>
              <a:gd name="connsiteY9" fmla="*/ 331894 h 1165727"/>
              <a:gd name="connsiteX10" fmla="*/ 1345363 w 1347444"/>
              <a:gd name="connsiteY10" fmla="*/ 485642 h 1165727"/>
              <a:gd name="connsiteX11" fmla="*/ 1304903 w 1347444"/>
              <a:gd name="connsiteY11" fmla="*/ 671759 h 1165727"/>
              <a:gd name="connsiteX12" fmla="*/ 1191614 w 1347444"/>
              <a:gd name="connsiteY12" fmla="*/ 833600 h 1165727"/>
              <a:gd name="connsiteX13" fmla="*/ 1167338 w 1347444"/>
              <a:gd name="connsiteY13" fmla="*/ 922612 h 1165727"/>
              <a:gd name="connsiteX14" fmla="*/ 1167338 w 1347444"/>
              <a:gd name="connsiteY14" fmla="*/ 1035901 h 1165727"/>
              <a:gd name="connsiteX15" fmla="*/ 1078326 w 1347444"/>
              <a:gd name="connsiteY15" fmla="*/ 1141097 h 1165727"/>
              <a:gd name="connsiteX16" fmla="*/ 867933 w 1347444"/>
              <a:gd name="connsiteY16" fmla="*/ 1108729 h 1165727"/>
              <a:gd name="connsiteX17" fmla="*/ 584711 w 1347444"/>
              <a:gd name="connsiteY17" fmla="*/ 1165373 h 1165727"/>
              <a:gd name="connsiteX18" fmla="*/ 398595 w 1347444"/>
              <a:gd name="connsiteY18" fmla="*/ 1076361 h 1165727"/>
              <a:gd name="connsiteX19" fmla="*/ 333858 w 1347444"/>
              <a:gd name="connsiteY19" fmla="*/ 971165 h 1165727"/>
              <a:gd name="connsiteX20" fmla="*/ 107281 w 1347444"/>
              <a:gd name="connsiteY20" fmla="*/ 906428 h 1165727"/>
              <a:gd name="connsiteX21" fmla="*/ 2085 w 1347444"/>
              <a:gd name="connsiteY21" fmla="*/ 744588 h 1165727"/>
              <a:gd name="connsiteX22" fmla="*/ 42545 w 1347444"/>
              <a:gd name="connsiteY22" fmla="*/ 623207 h 1165727"/>
              <a:gd name="connsiteX23" fmla="*/ 107281 w 1347444"/>
              <a:gd name="connsiteY23" fmla="*/ 526103 h 1165727"/>
              <a:gd name="connsiteX24" fmla="*/ 83005 w 1347444"/>
              <a:gd name="connsiteY24" fmla="*/ 420906 h 1165727"/>
              <a:gd name="connsiteX25" fmla="*/ 83005 w 1347444"/>
              <a:gd name="connsiteY25" fmla="*/ 348078 h 116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7444" h="1165727">
                <a:moveTo>
                  <a:pt x="83005" y="348078"/>
                </a:moveTo>
                <a:cubicBezTo>
                  <a:pt x="96492" y="322453"/>
                  <a:pt x="145045" y="310314"/>
                  <a:pt x="163926" y="267157"/>
                </a:cubicBezTo>
                <a:cubicBezTo>
                  <a:pt x="182807" y="224000"/>
                  <a:pt x="149091" y="133639"/>
                  <a:pt x="196294" y="89133"/>
                </a:cubicBezTo>
                <a:cubicBezTo>
                  <a:pt x="243497" y="44627"/>
                  <a:pt x="363529" y="2817"/>
                  <a:pt x="447147" y="120"/>
                </a:cubicBezTo>
                <a:cubicBezTo>
                  <a:pt x="530765" y="-2577"/>
                  <a:pt x="637310" y="40581"/>
                  <a:pt x="698000" y="72949"/>
                </a:cubicBezTo>
                <a:cubicBezTo>
                  <a:pt x="758690" y="105317"/>
                  <a:pt x="768131" y="174099"/>
                  <a:pt x="811288" y="194329"/>
                </a:cubicBezTo>
                <a:cubicBezTo>
                  <a:pt x="854446" y="214559"/>
                  <a:pt x="921880" y="190283"/>
                  <a:pt x="956945" y="194329"/>
                </a:cubicBezTo>
                <a:cubicBezTo>
                  <a:pt x="992010" y="198375"/>
                  <a:pt x="1004148" y="203769"/>
                  <a:pt x="1021681" y="218605"/>
                </a:cubicBezTo>
                <a:cubicBezTo>
                  <a:pt x="1039214" y="233440"/>
                  <a:pt x="1024379" y="264461"/>
                  <a:pt x="1062142" y="283342"/>
                </a:cubicBezTo>
                <a:cubicBezTo>
                  <a:pt x="1099905" y="302223"/>
                  <a:pt x="1201055" y="298177"/>
                  <a:pt x="1248258" y="331894"/>
                </a:cubicBezTo>
                <a:cubicBezTo>
                  <a:pt x="1295461" y="365611"/>
                  <a:pt x="1335922" y="428998"/>
                  <a:pt x="1345363" y="485642"/>
                </a:cubicBezTo>
                <a:cubicBezTo>
                  <a:pt x="1354804" y="542286"/>
                  <a:pt x="1330528" y="613766"/>
                  <a:pt x="1304903" y="671759"/>
                </a:cubicBezTo>
                <a:cubicBezTo>
                  <a:pt x="1279278" y="729752"/>
                  <a:pt x="1214541" y="791791"/>
                  <a:pt x="1191614" y="833600"/>
                </a:cubicBezTo>
                <a:cubicBezTo>
                  <a:pt x="1168687" y="875409"/>
                  <a:pt x="1171384" y="888895"/>
                  <a:pt x="1167338" y="922612"/>
                </a:cubicBezTo>
                <a:cubicBezTo>
                  <a:pt x="1163292" y="956329"/>
                  <a:pt x="1182173" y="999487"/>
                  <a:pt x="1167338" y="1035901"/>
                </a:cubicBezTo>
                <a:cubicBezTo>
                  <a:pt x="1152503" y="1072315"/>
                  <a:pt x="1128227" y="1128959"/>
                  <a:pt x="1078326" y="1141097"/>
                </a:cubicBezTo>
                <a:cubicBezTo>
                  <a:pt x="1028425" y="1153235"/>
                  <a:pt x="950202" y="1104683"/>
                  <a:pt x="867933" y="1108729"/>
                </a:cubicBezTo>
                <a:cubicBezTo>
                  <a:pt x="785664" y="1112775"/>
                  <a:pt x="662934" y="1170768"/>
                  <a:pt x="584711" y="1165373"/>
                </a:cubicBezTo>
                <a:cubicBezTo>
                  <a:pt x="506488" y="1159978"/>
                  <a:pt x="440404" y="1108729"/>
                  <a:pt x="398595" y="1076361"/>
                </a:cubicBezTo>
                <a:cubicBezTo>
                  <a:pt x="356786" y="1043993"/>
                  <a:pt x="382410" y="999487"/>
                  <a:pt x="333858" y="971165"/>
                </a:cubicBezTo>
                <a:cubicBezTo>
                  <a:pt x="285306" y="942843"/>
                  <a:pt x="162577" y="944191"/>
                  <a:pt x="107281" y="906428"/>
                </a:cubicBezTo>
                <a:cubicBezTo>
                  <a:pt x="51985" y="868665"/>
                  <a:pt x="12874" y="791792"/>
                  <a:pt x="2085" y="744588"/>
                </a:cubicBezTo>
                <a:cubicBezTo>
                  <a:pt x="-8704" y="697385"/>
                  <a:pt x="25012" y="659621"/>
                  <a:pt x="42545" y="623207"/>
                </a:cubicBezTo>
                <a:cubicBezTo>
                  <a:pt x="60078" y="586793"/>
                  <a:pt x="100538" y="559820"/>
                  <a:pt x="107281" y="526103"/>
                </a:cubicBezTo>
                <a:cubicBezTo>
                  <a:pt x="114024" y="492386"/>
                  <a:pt x="84354" y="450577"/>
                  <a:pt x="83005" y="420906"/>
                </a:cubicBezTo>
                <a:cubicBezTo>
                  <a:pt x="81656" y="391235"/>
                  <a:pt x="69518" y="373703"/>
                  <a:pt x="83005" y="348078"/>
                </a:cubicBezTo>
                <a:close/>
              </a:path>
            </a:pathLst>
          </a:custGeom>
          <a:solidFill>
            <a:schemeClr val="accent1">
              <a:lumMod val="40000"/>
              <a:lumOff val="60000"/>
            </a:schemeClr>
          </a:solid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8C85731-6101-1741-8A8E-91D8973A02E1}"/>
              </a:ext>
            </a:extLst>
          </p:cNvPr>
          <p:cNvSpPr txBox="1"/>
          <p:nvPr/>
        </p:nvSpPr>
        <p:spPr>
          <a:xfrm>
            <a:off x="4827334" y="3105810"/>
            <a:ext cx="431208"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APC</a:t>
            </a:r>
          </a:p>
        </p:txBody>
      </p:sp>
      <p:sp>
        <p:nvSpPr>
          <p:cNvPr id="13" name="Freeform 12">
            <a:extLst>
              <a:ext uri="{FF2B5EF4-FFF2-40B4-BE49-F238E27FC236}">
                <a16:creationId xmlns:a16="http://schemas.microsoft.com/office/drawing/2014/main" id="{78994741-BB9E-224C-B982-8E3A46BD1966}"/>
              </a:ext>
            </a:extLst>
          </p:cNvPr>
          <p:cNvSpPr/>
          <p:nvPr/>
        </p:nvSpPr>
        <p:spPr>
          <a:xfrm>
            <a:off x="4646919" y="2678417"/>
            <a:ext cx="504420" cy="378041"/>
          </a:xfrm>
          <a:custGeom>
            <a:avLst/>
            <a:gdLst>
              <a:gd name="connsiteX0" fmla="*/ 70738 w 504420"/>
              <a:gd name="connsiteY0" fmla="*/ 32415 h 378041"/>
              <a:gd name="connsiteX1" fmla="*/ 297315 w 504420"/>
              <a:gd name="connsiteY1" fmla="*/ 47 h 378041"/>
              <a:gd name="connsiteX2" fmla="*/ 475339 w 504420"/>
              <a:gd name="connsiteY2" fmla="*/ 32415 h 378041"/>
              <a:gd name="connsiteX3" fmla="*/ 499616 w 504420"/>
              <a:gd name="connsiteY3" fmla="*/ 210440 h 378041"/>
              <a:gd name="connsiteX4" fmla="*/ 426787 w 504420"/>
              <a:gd name="connsiteY4" fmla="*/ 364188 h 378041"/>
              <a:gd name="connsiteX5" fmla="*/ 208302 w 504420"/>
              <a:gd name="connsiteY5" fmla="*/ 356096 h 378041"/>
              <a:gd name="connsiteX6" fmla="*/ 30277 w 504420"/>
              <a:gd name="connsiteY6" fmla="*/ 234716 h 378041"/>
              <a:gd name="connsiteX7" fmla="*/ 6001 w 504420"/>
              <a:gd name="connsiteY7" fmla="*/ 105243 h 378041"/>
              <a:gd name="connsiteX8" fmla="*/ 70738 w 504420"/>
              <a:gd name="connsiteY8" fmla="*/ 32415 h 37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420" h="378041">
                <a:moveTo>
                  <a:pt x="70738" y="32415"/>
                </a:moveTo>
                <a:cubicBezTo>
                  <a:pt x="119290" y="14882"/>
                  <a:pt x="229882" y="47"/>
                  <a:pt x="297315" y="47"/>
                </a:cubicBezTo>
                <a:cubicBezTo>
                  <a:pt x="364748" y="47"/>
                  <a:pt x="441622" y="-2651"/>
                  <a:pt x="475339" y="32415"/>
                </a:cubicBezTo>
                <a:cubicBezTo>
                  <a:pt x="509056" y="67481"/>
                  <a:pt x="507708" y="155144"/>
                  <a:pt x="499616" y="210440"/>
                </a:cubicBezTo>
                <a:cubicBezTo>
                  <a:pt x="491524" y="265736"/>
                  <a:pt x="475339" y="339912"/>
                  <a:pt x="426787" y="364188"/>
                </a:cubicBezTo>
                <a:cubicBezTo>
                  <a:pt x="378235" y="388464"/>
                  <a:pt x="274387" y="377675"/>
                  <a:pt x="208302" y="356096"/>
                </a:cubicBezTo>
                <a:cubicBezTo>
                  <a:pt x="142217" y="334517"/>
                  <a:pt x="63994" y="276525"/>
                  <a:pt x="30277" y="234716"/>
                </a:cubicBezTo>
                <a:cubicBezTo>
                  <a:pt x="-3440" y="192907"/>
                  <a:pt x="-4788" y="140308"/>
                  <a:pt x="6001" y="105243"/>
                </a:cubicBezTo>
                <a:cubicBezTo>
                  <a:pt x="16790" y="70178"/>
                  <a:pt x="22186" y="49948"/>
                  <a:pt x="70738" y="3241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6" name="Freeform 115">
            <a:extLst>
              <a:ext uri="{FF2B5EF4-FFF2-40B4-BE49-F238E27FC236}">
                <a16:creationId xmlns:a16="http://schemas.microsoft.com/office/drawing/2014/main" id="{50F83997-3E1E-3F42-B1AD-B64ED37AF87F}"/>
              </a:ext>
            </a:extLst>
          </p:cNvPr>
          <p:cNvSpPr/>
          <p:nvPr/>
        </p:nvSpPr>
        <p:spPr>
          <a:xfrm>
            <a:off x="3586292" y="4445441"/>
            <a:ext cx="503000" cy="230952"/>
          </a:xfrm>
          <a:custGeom>
            <a:avLst/>
            <a:gdLst>
              <a:gd name="connsiteX0" fmla="*/ 499933 w 503000"/>
              <a:gd name="connsiteY0" fmla="*/ 177368 h 230952"/>
              <a:gd name="connsiteX1" fmla="*/ 268158 w 503000"/>
              <a:gd name="connsiteY1" fmla="*/ 136093 h 230952"/>
              <a:gd name="connsiteX2" fmla="*/ 172908 w 503000"/>
              <a:gd name="connsiteY2" fmla="*/ 117043 h 230952"/>
              <a:gd name="connsiteX3" fmla="*/ 122108 w 503000"/>
              <a:gd name="connsiteY3" fmla="*/ 50368 h 230952"/>
              <a:gd name="connsiteX4" fmla="*/ 74483 w 503000"/>
              <a:gd name="connsiteY4" fmla="*/ 2743 h 230952"/>
              <a:gd name="connsiteX5" fmla="*/ 23683 w 503000"/>
              <a:gd name="connsiteY5" fmla="*/ 12268 h 230952"/>
              <a:gd name="connsiteX6" fmla="*/ 30033 w 503000"/>
              <a:gd name="connsiteY6" fmla="*/ 66243 h 230952"/>
              <a:gd name="connsiteX7" fmla="*/ 112583 w 503000"/>
              <a:gd name="connsiteY7" fmla="*/ 97993 h 230952"/>
              <a:gd name="connsiteX8" fmla="*/ 134808 w 503000"/>
              <a:gd name="connsiteY8" fmla="*/ 132918 h 230952"/>
              <a:gd name="connsiteX9" fmla="*/ 90358 w 503000"/>
              <a:gd name="connsiteY9" fmla="*/ 148793 h 230952"/>
              <a:gd name="connsiteX10" fmla="*/ 7808 w 503000"/>
              <a:gd name="connsiteY10" fmla="*/ 174193 h 230952"/>
              <a:gd name="connsiteX11" fmla="*/ 10983 w 503000"/>
              <a:gd name="connsiteY11" fmla="*/ 224993 h 230952"/>
              <a:gd name="connsiteX12" fmla="*/ 74483 w 503000"/>
              <a:gd name="connsiteY12" fmla="*/ 224993 h 230952"/>
              <a:gd name="connsiteX13" fmla="*/ 128458 w 503000"/>
              <a:gd name="connsiteY13" fmla="*/ 180543 h 230952"/>
              <a:gd name="connsiteX14" fmla="*/ 191958 w 503000"/>
              <a:gd name="connsiteY14" fmla="*/ 161493 h 230952"/>
              <a:gd name="connsiteX15" fmla="*/ 299908 w 503000"/>
              <a:gd name="connsiteY15" fmla="*/ 180543 h 230952"/>
              <a:gd name="connsiteX16" fmla="*/ 395158 w 503000"/>
              <a:gd name="connsiteY16" fmla="*/ 193243 h 230952"/>
              <a:gd name="connsiteX17" fmla="*/ 499933 w 503000"/>
              <a:gd name="connsiteY17" fmla="*/ 177368 h 2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000" h="230952">
                <a:moveTo>
                  <a:pt x="499933" y="177368"/>
                </a:moveTo>
                <a:cubicBezTo>
                  <a:pt x="478766" y="167843"/>
                  <a:pt x="322662" y="146147"/>
                  <a:pt x="268158" y="136093"/>
                </a:cubicBezTo>
                <a:cubicBezTo>
                  <a:pt x="213654" y="126039"/>
                  <a:pt x="197250" y="131330"/>
                  <a:pt x="172908" y="117043"/>
                </a:cubicBezTo>
                <a:cubicBezTo>
                  <a:pt x="148566" y="102756"/>
                  <a:pt x="138512" y="69418"/>
                  <a:pt x="122108" y="50368"/>
                </a:cubicBezTo>
                <a:cubicBezTo>
                  <a:pt x="105704" y="31318"/>
                  <a:pt x="90887" y="9093"/>
                  <a:pt x="74483" y="2743"/>
                </a:cubicBezTo>
                <a:cubicBezTo>
                  <a:pt x="58079" y="-3607"/>
                  <a:pt x="31091" y="1685"/>
                  <a:pt x="23683" y="12268"/>
                </a:cubicBezTo>
                <a:cubicBezTo>
                  <a:pt x="16275" y="22851"/>
                  <a:pt x="15216" y="51956"/>
                  <a:pt x="30033" y="66243"/>
                </a:cubicBezTo>
                <a:cubicBezTo>
                  <a:pt x="44850" y="80530"/>
                  <a:pt x="95121" y="86881"/>
                  <a:pt x="112583" y="97993"/>
                </a:cubicBezTo>
                <a:cubicBezTo>
                  <a:pt x="130045" y="109105"/>
                  <a:pt x="138512" y="124451"/>
                  <a:pt x="134808" y="132918"/>
                </a:cubicBezTo>
                <a:cubicBezTo>
                  <a:pt x="131104" y="141385"/>
                  <a:pt x="111524" y="141914"/>
                  <a:pt x="90358" y="148793"/>
                </a:cubicBezTo>
                <a:cubicBezTo>
                  <a:pt x="69192" y="155672"/>
                  <a:pt x="21037" y="161493"/>
                  <a:pt x="7808" y="174193"/>
                </a:cubicBezTo>
                <a:cubicBezTo>
                  <a:pt x="-5421" y="186893"/>
                  <a:pt x="-129" y="216526"/>
                  <a:pt x="10983" y="224993"/>
                </a:cubicBezTo>
                <a:cubicBezTo>
                  <a:pt x="22095" y="233460"/>
                  <a:pt x="54904" y="232401"/>
                  <a:pt x="74483" y="224993"/>
                </a:cubicBezTo>
                <a:cubicBezTo>
                  <a:pt x="94062" y="217585"/>
                  <a:pt x="108879" y="191126"/>
                  <a:pt x="128458" y="180543"/>
                </a:cubicBezTo>
                <a:cubicBezTo>
                  <a:pt x="148037" y="169960"/>
                  <a:pt x="163383" y="161493"/>
                  <a:pt x="191958" y="161493"/>
                </a:cubicBezTo>
                <a:cubicBezTo>
                  <a:pt x="220533" y="161493"/>
                  <a:pt x="266041" y="175251"/>
                  <a:pt x="299908" y="180543"/>
                </a:cubicBezTo>
                <a:cubicBezTo>
                  <a:pt x="333775" y="185835"/>
                  <a:pt x="363408" y="186893"/>
                  <a:pt x="395158" y="193243"/>
                </a:cubicBezTo>
                <a:cubicBezTo>
                  <a:pt x="426908" y="199593"/>
                  <a:pt x="521100" y="186893"/>
                  <a:pt x="499933" y="177368"/>
                </a:cubicBezTo>
                <a:close/>
              </a:path>
            </a:pathLst>
          </a:custGeom>
          <a:solidFill>
            <a:srgbClr val="FFC000"/>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7" name="Freeform 116">
            <a:extLst>
              <a:ext uri="{FF2B5EF4-FFF2-40B4-BE49-F238E27FC236}">
                <a16:creationId xmlns:a16="http://schemas.microsoft.com/office/drawing/2014/main" id="{E3C9D76D-375B-A04A-85D0-51B01D279C0E}"/>
              </a:ext>
            </a:extLst>
          </p:cNvPr>
          <p:cNvSpPr/>
          <p:nvPr/>
        </p:nvSpPr>
        <p:spPr>
          <a:xfrm rot="20113787">
            <a:off x="3708463" y="4832336"/>
            <a:ext cx="503000" cy="230952"/>
          </a:xfrm>
          <a:custGeom>
            <a:avLst/>
            <a:gdLst>
              <a:gd name="connsiteX0" fmla="*/ 499933 w 503000"/>
              <a:gd name="connsiteY0" fmla="*/ 177368 h 230952"/>
              <a:gd name="connsiteX1" fmla="*/ 268158 w 503000"/>
              <a:gd name="connsiteY1" fmla="*/ 136093 h 230952"/>
              <a:gd name="connsiteX2" fmla="*/ 172908 w 503000"/>
              <a:gd name="connsiteY2" fmla="*/ 117043 h 230952"/>
              <a:gd name="connsiteX3" fmla="*/ 122108 w 503000"/>
              <a:gd name="connsiteY3" fmla="*/ 50368 h 230952"/>
              <a:gd name="connsiteX4" fmla="*/ 74483 w 503000"/>
              <a:gd name="connsiteY4" fmla="*/ 2743 h 230952"/>
              <a:gd name="connsiteX5" fmla="*/ 23683 w 503000"/>
              <a:gd name="connsiteY5" fmla="*/ 12268 h 230952"/>
              <a:gd name="connsiteX6" fmla="*/ 30033 w 503000"/>
              <a:gd name="connsiteY6" fmla="*/ 66243 h 230952"/>
              <a:gd name="connsiteX7" fmla="*/ 112583 w 503000"/>
              <a:gd name="connsiteY7" fmla="*/ 97993 h 230952"/>
              <a:gd name="connsiteX8" fmla="*/ 134808 w 503000"/>
              <a:gd name="connsiteY8" fmla="*/ 132918 h 230952"/>
              <a:gd name="connsiteX9" fmla="*/ 90358 w 503000"/>
              <a:gd name="connsiteY9" fmla="*/ 148793 h 230952"/>
              <a:gd name="connsiteX10" fmla="*/ 7808 w 503000"/>
              <a:gd name="connsiteY10" fmla="*/ 174193 h 230952"/>
              <a:gd name="connsiteX11" fmla="*/ 10983 w 503000"/>
              <a:gd name="connsiteY11" fmla="*/ 224993 h 230952"/>
              <a:gd name="connsiteX12" fmla="*/ 74483 w 503000"/>
              <a:gd name="connsiteY12" fmla="*/ 224993 h 230952"/>
              <a:gd name="connsiteX13" fmla="*/ 128458 w 503000"/>
              <a:gd name="connsiteY13" fmla="*/ 180543 h 230952"/>
              <a:gd name="connsiteX14" fmla="*/ 191958 w 503000"/>
              <a:gd name="connsiteY14" fmla="*/ 161493 h 230952"/>
              <a:gd name="connsiteX15" fmla="*/ 299908 w 503000"/>
              <a:gd name="connsiteY15" fmla="*/ 180543 h 230952"/>
              <a:gd name="connsiteX16" fmla="*/ 395158 w 503000"/>
              <a:gd name="connsiteY16" fmla="*/ 193243 h 230952"/>
              <a:gd name="connsiteX17" fmla="*/ 499933 w 503000"/>
              <a:gd name="connsiteY17" fmla="*/ 177368 h 2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000" h="230952">
                <a:moveTo>
                  <a:pt x="499933" y="177368"/>
                </a:moveTo>
                <a:cubicBezTo>
                  <a:pt x="478766" y="167843"/>
                  <a:pt x="322662" y="146147"/>
                  <a:pt x="268158" y="136093"/>
                </a:cubicBezTo>
                <a:cubicBezTo>
                  <a:pt x="213654" y="126039"/>
                  <a:pt x="197250" y="131330"/>
                  <a:pt x="172908" y="117043"/>
                </a:cubicBezTo>
                <a:cubicBezTo>
                  <a:pt x="148566" y="102756"/>
                  <a:pt x="138512" y="69418"/>
                  <a:pt x="122108" y="50368"/>
                </a:cubicBezTo>
                <a:cubicBezTo>
                  <a:pt x="105704" y="31318"/>
                  <a:pt x="90887" y="9093"/>
                  <a:pt x="74483" y="2743"/>
                </a:cubicBezTo>
                <a:cubicBezTo>
                  <a:pt x="58079" y="-3607"/>
                  <a:pt x="31091" y="1685"/>
                  <a:pt x="23683" y="12268"/>
                </a:cubicBezTo>
                <a:cubicBezTo>
                  <a:pt x="16275" y="22851"/>
                  <a:pt x="15216" y="51956"/>
                  <a:pt x="30033" y="66243"/>
                </a:cubicBezTo>
                <a:cubicBezTo>
                  <a:pt x="44850" y="80530"/>
                  <a:pt x="95121" y="86881"/>
                  <a:pt x="112583" y="97993"/>
                </a:cubicBezTo>
                <a:cubicBezTo>
                  <a:pt x="130045" y="109105"/>
                  <a:pt x="138512" y="124451"/>
                  <a:pt x="134808" y="132918"/>
                </a:cubicBezTo>
                <a:cubicBezTo>
                  <a:pt x="131104" y="141385"/>
                  <a:pt x="111524" y="141914"/>
                  <a:pt x="90358" y="148793"/>
                </a:cubicBezTo>
                <a:cubicBezTo>
                  <a:pt x="69192" y="155672"/>
                  <a:pt x="21037" y="161493"/>
                  <a:pt x="7808" y="174193"/>
                </a:cubicBezTo>
                <a:cubicBezTo>
                  <a:pt x="-5421" y="186893"/>
                  <a:pt x="-129" y="216526"/>
                  <a:pt x="10983" y="224993"/>
                </a:cubicBezTo>
                <a:cubicBezTo>
                  <a:pt x="22095" y="233460"/>
                  <a:pt x="54904" y="232401"/>
                  <a:pt x="74483" y="224993"/>
                </a:cubicBezTo>
                <a:cubicBezTo>
                  <a:pt x="94062" y="217585"/>
                  <a:pt x="108879" y="191126"/>
                  <a:pt x="128458" y="180543"/>
                </a:cubicBezTo>
                <a:cubicBezTo>
                  <a:pt x="148037" y="169960"/>
                  <a:pt x="163383" y="161493"/>
                  <a:pt x="191958" y="161493"/>
                </a:cubicBezTo>
                <a:cubicBezTo>
                  <a:pt x="220533" y="161493"/>
                  <a:pt x="266041" y="175251"/>
                  <a:pt x="299908" y="180543"/>
                </a:cubicBezTo>
                <a:cubicBezTo>
                  <a:pt x="333775" y="185835"/>
                  <a:pt x="363408" y="186893"/>
                  <a:pt x="395158" y="193243"/>
                </a:cubicBezTo>
                <a:cubicBezTo>
                  <a:pt x="426908" y="199593"/>
                  <a:pt x="521100" y="186893"/>
                  <a:pt x="499933" y="177368"/>
                </a:cubicBezTo>
                <a:close/>
              </a:path>
            </a:pathLst>
          </a:custGeom>
          <a:solidFill>
            <a:srgbClr val="FFC000"/>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6EA43C1D-011E-9244-8B70-356C8B0C7B1B}"/>
              </a:ext>
            </a:extLst>
          </p:cNvPr>
          <p:cNvSpPr/>
          <p:nvPr/>
        </p:nvSpPr>
        <p:spPr>
          <a:xfrm rot="20508929">
            <a:off x="4030132" y="4153304"/>
            <a:ext cx="1124010" cy="1223188"/>
          </a:xfrm>
          <a:prstGeom prst="ellipse">
            <a:avLst/>
          </a:prstGeom>
          <a:solidFill>
            <a:schemeClr val="tx2">
              <a:lumMod val="40000"/>
              <a:lumOff val="60000"/>
            </a:schemeClr>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14A3DF37-AA9A-8445-98AF-A07646043143}"/>
              </a:ext>
            </a:extLst>
          </p:cNvPr>
          <p:cNvSpPr txBox="1"/>
          <p:nvPr/>
        </p:nvSpPr>
        <p:spPr>
          <a:xfrm>
            <a:off x="4355283" y="4354660"/>
            <a:ext cx="601965" cy="246221"/>
          </a:xfrm>
          <a:prstGeom prst="rect">
            <a:avLst/>
          </a:prstGeom>
          <a:noFill/>
        </p:spPr>
        <p:txBody>
          <a:bodyPr wrap="squar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T cell</a:t>
            </a:r>
          </a:p>
        </p:txBody>
      </p:sp>
      <p:sp>
        <p:nvSpPr>
          <p:cNvPr id="29" name="Freeform 28">
            <a:extLst>
              <a:ext uri="{FF2B5EF4-FFF2-40B4-BE49-F238E27FC236}">
                <a16:creationId xmlns:a16="http://schemas.microsoft.com/office/drawing/2014/main" id="{EA9969B4-E7FE-9C48-B979-9015042A88AA}"/>
              </a:ext>
            </a:extLst>
          </p:cNvPr>
          <p:cNvSpPr/>
          <p:nvPr/>
        </p:nvSpPr>
        <p:spPr>
          <a:xfrm rot="2450212">
            <a:off x="4245786" y="4665421"/>
            <a:ext cx="628241" cy="554994"/>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20" name="Group 119">
            <a:extLst>
              <a:ext uri="{FF2B5EF4-FFF2-40B4-BE49-F238E27FC236}">
                <a16:creationId xmlns:a16="http://schemas.microsoft.com/office/drawing/2014/main" id="{5F1FAA0F-EBB1-F946-85F9-9F40E0F4CB89}"/>
              </a:ext>
            </a:extLst>
          </p:cNvPr>
          <p:cNvGrpSpPr/>
          <p:nvPr/>
        </p:nvGrpSpPr>
        <p:grpSpPr>
          <a:xfrm rot="3616593">
            <a:off x="2806509" y="4568952"/>
            <a:ext cx="386162" cy="556018"/>
            <a:chOff x="2773570" y="2406977"/>
            <a:chExt cx="271954" cy="391576"/>
          </a:xfrm>
        </p:grpSpPr>
        <p:sp>
          <p:nvSpPr>
            <p:cNvPr id="122" name="Rectangle 121">
              <a:extLst>
                <a:ext uri="{FF2B5EF4-FFF2-40B4-BE49-F238E27FC236}">
                  <a16:creationId xmlns:a16="http://schemas.microsoft.com/office/drawing/2014/main" id="{36A5A9CF-8193-6645-876D-5955B0F0BDC0}"/>
                </a:ext>
              </a:extLst>
            </p:cNvPr>
            <p:cNvSpPr/>
            <p:nvPr/>
          </p:nvSpPr>
          <p:spPr>
            <a:xfrm>
              <a:off x="2882223" y="2528337"/>
              <a:ext cx="34742" cy="270216"/>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E43D4DB1-8109-3D4F-B5D6-4E7795B500A5}"/>
                </a:ext>
              </a:extLst>
            </p:cNvPr>
            <p:cNvSpPr/>
            <p:nvPr/>
          </p:nvSpPr>
          <p:spPr>
            <a:xfrm rot="18684217">
              <a:off x="2818592" y="2407695"/>
              <a:ext cx="77772" cy="167816"/>
            </a:xfrm>
            <a:prstGeom prst="ellipse">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9927F0E2-A94F-A442-8C15-97995C61A157}"/>
                </a:ext>
              </a:extLst>
            </p:cNvPr>
            <p:cNvSpPr/>
            <p:nvPr/>
          </p:nvSpPr>
          <p:spPr>
            <a:xfrm>
              <a:off x="2950313" y="2528337"/>
              <a:ext cx="34742" cy="270216"/>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5" name="Oval 124">
              <a:extLst>
                <a:ext uri="{FF2B5EF4-FFF2-40B4-BE49-F238E27FC236}">
                  <a16:creationId xmlns:a16="http://schemas.microsoft.com/office/drawing/2014/main" id="{4670EA2B-1826-2545-8AE4-B04F001069E3}"/>
                </a:ext>
              </a:extLst>
            </p:cNvPr>
            <p:cNvSpPr/>
            <p:nvPr/>
          </p:nvSpPr>
          <p:spPr>
            <a:xfrm rot="2388905" flipH="1">
              <a:off x="2967752" y="2406977"/>
              <a:ext cx="77772" cy="167816"/>
            </a:xfrm>
            <a:prstGeom prst="ellipse">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26" name="Oval 125">
            <a:extLst>
              <a:ext uri="{FF2B5EF4-FFF2-40B4-BE49-F238E27FC236}">
                <a16:creationId xmlns:a16="http://schemas.microsoft.com/office/drawing/2014/main" id="{01F4C4E5-70BB-074F-AB32-4DEB977E38F7}"/>
              </a:ext>
            </a:extLst>
          </p:cNvPr>
          <p:cNvSpPr/>
          <p:nvPr/>
        </p:nvSpPr>
        <p:spPr>
          <a:xfrm rot="3616593">
            <a:off x="3252933" y="4869965"/>
            <a:ext cx="76782" cy="76782"/>
          </a:xfrm>
          <a:prstGeom prst="ellipse">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E0E5491D-9BFD-B549-942E-6A3FDAE4D374}"/>
              </a:ext>
            </a:extLst>
          </p:cNvPr>
          <p:cNvSpPr/>
          <p:nvPr/>
        </p:nvSpPr>
        <p:spPr>
          <a:xfrm rot="3616593">
            <a:off x="3079222" y="4585627"/>
            <a:ext cx="76782" cy="76782"/>
          </a:xfrm>
          <a:prstGeom prst="ellipse">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Freeform 117">
            <a:extLst>
              <a:ext uri="{FF2B5EF4-FFF2-40B4-BE49-F238E27FC236}">
                <a16:creationId xmlns:a16="http://schemas.microsoft.com/office/drawing/2014/main" id="{5F2A1B80-9EB7-3640-BBC3-8375FAD30862}"/>
              </a:ext>
            </a:extLst>
          </p:cNvPr>
          <p:cNvSpPr/>
          <p:nvPr/>
        </p:nvSpPr>
        <p:spPr>
          <a:xfrm>
            <a:off x="1360837" y="4717301"/>
            <a:ext cx="1584595" cy="891026"/>
          </a:xfrm>
          <a:custGeom>
            <a:avLst/>
            <a:gdLst>
              <a:gd name="connsiteX0" fmla="*/ 405152 w 1584595"/>
              <a:gd name="connsiteY0" fmla="*/ 302439 h 891026"/>
              <a:gd name="connsiteX1" fmla="*/ 623637 w 1584595"/>
              <a:gd name="connsiteY1" fmla="*/ 221519 h 891026"/>
              <a:gd name="connsiteX2" fmla="*/ 761201 w 1584595"/>
              <a:gd name="connsiteY2" fmla="*/ 11126 h 891026"/>
              <a:gd name="connsiteX3" fmla="*/ 1060607 w 1584595"/>
              <a:gd name="connsiteY3" fmla="*/ 27310 h 891026"/>
              <a:gd name="connsiteX4" fmla="*/ 1271000 w 1584595"/>
              <a:gd name="connsiteY4" fmla="*/ 11126 h 891026"/>
              <a:gd name="connsiteX5" fmla="*/ 1538037 w 1584595"/>
              <a:gd name="connsiteY5" fmla="*/ 124414 h 891026"/>
              <a:gd name="connsiteX6" fmla="*/ 1570405 w 1584595"/>
              <a:gd name="connsiteY6" fmla="*/ 278163 h 891026"/>
              <a:gd name="connsiteX7" fmla="*/ 1384288 w 1584595"/>
              <a:gd name="connsiteY7" fmla="*/ 415728 h 891026"/>
              <a:gd name="connsiteX8" fmla="*/ 1424748 w 1584595"/>
              <a:gd name="connsiteY8" fmla="*/ 512832 h 891026"/>
              <a:gd name="connsiteX9" fmla="*/ 1449024 w 1584595"/>
              <a:gd name="connsiteY9" fmla="*/ 609937 h 891026"/>
              <a:gd name="connsiteX10" fmla="*/ 1246724 w 1584595"/>
              <a:gd name="connsiteY10" fmla="*/ 715133 h 891026"/>
              <a:gd name="connsiteX11" fmla="*/ 1149619 w 1584595"/>
              <a:gd name="connsiteY11" fmla="*/ 868882 h 891026"/>
              <a:gd name="connsiteX12" fmla="*/ 947318 w 1584595"/>
              <a:gd name="connsiteY12" fmla="*/ 885066 h 891026"/>
              <a:gd name="connsiteX13" fmla="*/ 753109 w 1584595"/>
              <a:gd name="connsiteY13" fmla="*/ 820329 h 891026"/>
              <a:gd name="connsiteX14" fmla="*/ 502256 w 1584595"/>
              <a:gd name="connsiteY14" fmla="*/ 885066 h 891026"/>
              <a:gd name="connsiteX15" fmla="*/ 130023 w 1584595"/>
              <a:gd name="connsiteY15" fmla="*/ 828421 h 891026"/>
              <a:gd name="connsiteX16" fmla="*/ 550 w 1584595"/>
              <a:gd name="connsiteY16" fmla="*/ 674673 h 891026"/>
              <a:gd name="connsiteX17" fmla="*/ 89563 w 1584595"/>
              <a:gd name="connsiteY17" fmla="*/ 472372 h 891026"/>
              <a:gd name="connsiteX18" fmla="*/ 235219 w 1584595"/>
              <a:gd name="connsiteY18" fmla="*/ 399544 h 891026"/>
              <a:gd name="connsiteX19" fmla="*/ 283771 w 1584595"/>
              <a:gd name="connsiteY19" fmla="*/ 310531 h 891026"/>
              <a:gd name="connsiteX20" fmla="*/ 405152 w 1584595"/>
              <a:gd name="connsiteY20" fmla="*/ 302439 h 8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4595" h="891026">
                <a:moveTo>
                  <a:pt x="405152" y="302439"/>
                </a:moveTo>
                <a:cubicBezTo>
                  <a:pt x="461796" y="287604"/>
                  <a:pt x="564296" y="270071"/>
                  <a:pt x="623637" y="221519"/>
                </a:cubicBezTo>
                <a:cubicBezTo>
                  <a:pt x="682978" y="172967"/>
                  <a:pt x="688373" y="43494"/>
                  <a:pt x="761201" y="11126"/>
                </a:cubicBezTo>
                <a:cubicBezTo>
                  <a:pt x="834029" y="-21242"/>
                  <a:pt x="975641" y="27310"/>
                  <a:pt x="1060607" y="27310"/>
                </a:cubicBezTo>
                <a:cubicBezTo>
                  <a:pt x="1145573" y="27310"/>
                  <a:pt x="1191428" y="-5058"/>
                  <a:pt x="1271000" y="11126"/>
                </a:cubicBezTo>
                <a:cubicBezTo>
                  <a:pt x="1350572" y="27310"/>
                  <a:pt x="1488136" y="79908"/>
                  <a:pt x="1538037" y="124414"/>
                </a:cubicBezTo>
                <a:cubicBezTo>
                  <a:pt x="1587938" y="168920"/>
                  <a:pt x="1596030" y="229611"/>
                  <a:pt x="1570405" y="278163"/>
                </a:cubicBezTo>
                <a:cubicBezTo>
                  <a:pt x="1544780" y="326715"/>
                  <a:pt x="1408564" y="376617"/>
                  <a:pt x="1384288" y="415728"/>
                </a:cubicBezTo>
                <a:cubicBezTo>
                  <a:pt x="1360012" y="454840"/>
                  <a:pt x="1413959" y="480464"/>
                  <a:pt x="1424748" y="512832"/>
                </a:cubicBezTo>
                <a:cubicBezTo>
                  <a:pt x="1435537" y="545200"/>
                  <a:pt x="1478695" y="576220"/>
                  <a:pt x="1449024" y="609937"/>
                </a:cubicBezTo>
                <a:cubicBezTo>
                  <a:pt x="1419353" y="643654"/>
                  <a:pt x="1296625" y="671976"/>
                  <a:pt x="1246724" y="715133"/>
                </a:cubicBezTo>
                <a:cubicBezTo>
                  <a:pt x="1196823" y="758291"/>
                  <a:pt x="1199520" y="840560"/>
                  <a:pt x="1149619" y="868882"/>
                </a:cubicBezTo>
                <a:cubicBezTo>
                  <a:pt x="1099718" y="897204"/>
                  <a:pt x="1013403" y="893158"/>
                  <a:pt x="947318" y="885066"/>
                </a:cubicBezTo>
                <a:cubicBezTo>
                  <a:pt x="881233" y="876974"/>
                  <a:pt x="827286" y="820329"/>
                  <a:pt x="753109" y="820329"/>
                </a:cubicBezTo>
                <a:cubicBezTo>
                  <a:pt x="678932" y="820329"/>
                  <a:pt x="606104" y="883717"/>
                  <a:pt x="502256" y="885066"/>
                </a:cubicBezTo>
                <a:cubicBezTo>
                  <a:pt x="398408" y="886415"/>
                  <a:pt x="213641" y="863486"/>
                  <a:pt x="130023" y="828421"/>
                </a:cubicBezTo>
                <a:cubicBezTo>
                  <a:pt x="46405" y="793356"/>
                  <a:pt x="7293" y="734015"/>
                  <a:pt x="550" y="674673"/>
                </a:cubicBezTo>
                <a:cubicBezTo>
                  <a:pt x="-6193" y="615332"/>
                  <a:pt x="50452" y="518227"/>
                  <a:pt x="89563" y="472372"/>
                </a:cubicBezTo>
                <a:cubicBezTo>
                  <a:pt x="128674" y="426517"/>
                  <a:pt x="202851" y="426518"/>
                  <a:pt x="235219" y="399544"/>
                </a:cubicBezTo>
                <a:cubicBezTo>
                  <a:pt x="267587" y="372571"/>
                  <a:pt x="250054" y="325366"/>
                  <a:pt x="283771" y="310531"/>
                </a:cubicBezTo>
                <a:cubicBezTo>
                  <a:pt x="317488" y="295696"/>
                  <a:pt x="348508" y="317274"/>
                  <a:pt x="405152" y="302439"/>
                </a:cubicBezTo>
                <a:close/>
              </a:path>
            </a:pathLst>
          </a:custGeom>
          <a:solidFill>
            <a:srgbClr val="FFACA9"/>
          </a:solidFill>
          <a:ln w="25400">
            <a:solidFill>
              <a:srgbClr val="FF3F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EBFF2BC-E5BF-CA44-9DF8-6E8A9F3C96CF}"/>
              </a:ext>
            </a:extLst>
          </p:cNvPr>
          <p:cNvSpPr txBox="1"/>
          <p:nvPr/>
        </p:nvSpPr>
        <p:spPr>
          <a:xfrm>
            <a:off x="1484934" y="5244785"/>
            <a:ext cx="1063176"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Tumour cell</a:t>
            </a:r>
          </a:p>
        </p:txBody>
      </p:sp>
      <p:sp>
        <p:nvSpPr>
          <p:cNvPr id="119" name="Freeform 118">
            <a:extLst>
              <a:ext uri="{FF2B5EF4-FFF2-40B4-BE49-F238E27FC236}">
                <a16:creationId xmlns:a16="http://schemas.microsoft.com/office/drawing/2014/main" id="{CBDECEA6-5326-904D-92E1-650964D8FFDD}"/>
              </a:ext>
            </a:extLst>
          </p:cNvPr>
          <p:cNvSpPr/>
          <p:nvPr/>
        </p:nvSpPr>
        <p:spPr>
          <a:xfrm>
            <a:off x="2155326" y="4865615"/>
            <a:ext cx="346201" cy="341069"/>
          </a:xfrm>
          <a:custGeom>
            <a:avLst/>
            <a:gdLst>
              <a:gd name="connsiteX0" fmla="*/ 142812 w 346201"/>
              <a:gd name="connsiteY0" fmla="*/ 16561 h 341069"/>
              <a:gd name="connsiteX1" fmla="*/ 45708 w 346201"/>
              <a:gd name="connsiteY1" fmla="*/ 105573 h 341069"/>
              <a:gd name="connsiteX2" fmla="*/ 5247 w 346201"/>
              <a:gd name="connsiteY2" fmla="*/ 283598 h 341069"/>
              <a:gd name="connsiteX3" fmla="*/ 158996 w 346201"/>
              <a:gd name="connsiteY3" fmla="*/ 340242 h 341069"/>
              <a:gd name="connsiteX4" fmla="*/ 304653 w 346201"/>
              <a:gd name="connsiteY4" fmla="*/ 307874 h 341069"/>
              <a:gd name="connsiteX5" fmla="*/ 345113 w 346201"/>
              <a:gd name="connsiteY5" fmla="*/ 186493 h 341069"/>
              <a:gd name="connsiteX6" fmla="*/ 272285 w 346201"/>
              <a:gd name="connsiteY6" fmla="*/ 16561 h 341069"/>
              <a:gd name="connsiteX7" fmla="*/ 142812 w 346201"/>
              <a:gd name="connsiteY7" fmla="*/ 16561 h 3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01" h="341069">
                <a:moveTo>
                  <a:pt x="142812" y="16561"/>
                </a:moveTo>
                <a:cubicBezTo>
                  <a:pt x="105049" y="31396"/>
                  <a:pt x="68636" y="61067"/>
                  <a:pt x="45708" y="105573"/>
                </a:cubicBezTo>
                <a:cubicBezTo>
                  <a:pt x="22780" y="150079"/>
                  <a:pt x="-13634" y="244487"/>
                  <a:pt x="5247" y="283598"/>
                </a:cubicBezTo>
                <a:cubicBezTo>
                  <a:pt x="24128" y="322709"/>
                  <a:pt x="109095" y="336196"/>
                  <a:pt x="158996" y="340242"/>
                </a:cubicBezTo>
                <a:cubicBezTo>
                  <a:pt x="208897" y="344288"/>
                  <a:pt x="273634" y="333499"/>
                  <a:pt x="304653" y="307874"/>
                </a:cubicBezTo>
                <a:cubicBezTo>
                  <a:pt x="335672" y="282249"/>
                  <a:pt x="350508" y="235045"/>
                  <a:pt x="345113" y="186493"/>
                </a:cubicBezTo>
                <a:cubicBezTo>
                  <a:pt x="339718" y="137941"/>
                  <a:pt x="303304" y="44883"/>
                  <a:pt x="272285" y="16561"/>
                </a:cubicBezTo>
                <a:cubicBezTo>
                  <a:pt x="241266" y="-11761"/>
                  <a:pt x="180575" y="1726"/>
                  <a:pt x="142812" y="16561"/>
                </a:cubicBezTo>
                <a:close/>
              </a:path>
            </a:pathLst>
          </a:custGeom>
          <a:solidFill>
            <a:srgbClr val="FF3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30" name="Straight Connector 129">
            <a:extLst>
              <a:ext uri="{FF2B5EF4-FFF2-40B4-BE49-F238E27FC236}">
                <a16:creationId xmlns:a16="http://schemas.microsoft.com/office/drawing/2014/main" id="{B4154233-C400-AC41-82C5-203A523EAE0E}"/>
              </a:ext>
            </a:extLst>
          </p:cNvPr>
          <p:cNvCxnSpPr>
            <a:stCxn id="10" idx="1"/>
            <a:endCxn id="10" idx="3"/>
          </p:cNvCxnSpPr>
          <p:nvPr/>
        </p:nvCxnSpPr>
        <p:spPr>
          <a:xfrm>
            <a:off x="619201" y="3694014"/>
            <a:ext cx="5198972" cy="0"/>
          </a:xfrm>
          <a:prstGeom prst="line">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9077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Tremelimumab + Durvalumab</a:t>
            </a:r>
            <a:r>
              <a:rPr lang="en-GB" baseline="30000" dirty="0"/>
              <a:t> </a:t>
            </a:r>
            <a:r>
              <a:rPr lang="en-GB" dirty="0"/>
              <a:t>(HIMALAYA)</a:t>
            </a:r>
            <a:br>
              <a:rPr lang="en-GB" sz="2400" dirty="0"/>
            </a:br>
            <a:r>
              <a:rPr lang="en-GB" sz="2000" dirty="0">
                <a:solidFill>
                  <a:schemeClr val="accent1"/>
                </a:solidFill>
              </a:rPr>
              <a:t>Primary endpoint: significant benefit in OS versus sorafenib</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2" name="TextBox 1">
            <a:extLst>
              <a:ext uri="{FF2B5EF4-FFF2-40B4-BE49-F238E27FC236}">
                <a16:creationId xmlns:a16="http://schemas.microsoft.com/office/drawing/2014/main" id="{BF8FE6E4-DBB9-C8A6-DCB0-D2EFD20D0274}"/>
              </a:ext>
            </a:extLst>
          </p:cNvPr>
          <p:cNvSpPr txBox="1"/>
          <p:nvPr/>
        </p:nvSpPr>
        <p:spPr>
          <a:xfrm>
            <a:off x="1632841" y="3149285"/>
            <a:ext cx="1518364" cy="646331"/>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HR for time up to</a:t>
            </a:r>
          </a:p>
          <a:p>
            <a:r>
              <a:rPr lang="en-GB" sz="1200" b="1" dirty="0">
                <a:latin typeface="Arial" panose="020B0604020202020204" pitchFamily="34" charset="0"/>
                <a:cs typeface="Arial" panose="020B0604020202020204" pitchFamily="34" charset="0"/>
              </a:rPr>
              <a:t>9 months (95% CI)</a:t>
            </a:r>
          </a:p>
          <a:p>
            <a:r>
              <a:rPr lang="en-GB" sz="1200" dirty="0">
                <a:latin typeface="Arial" panose="020B0604020202020204" pitchFamily="34" charset="0"/>
                <a:cs typeface="Arial" panose="020B0604020202020204" pitchFamily="34" charset="0"/>
              </a:rPr>
              <a:t>0.87 (0.68-1.11)</a:t>
            </a:r>
          </a:p>
        </p:txBody>
      </p:sp>
      <p:grpSp>
        <p:nvGrpSpPr>
          <p:cNvPr id="7" name="Group 6">
            <a:extLst>
              <a:ext uri="{FF2B5EF4-FFF2-40B4-BE49-F238E27FC236}">
                <a16:creationId xmlns:a16="http://schemas.microsoft.com/office/drawing/2014/main" id="{C1F1E932-1558-D72E-039A-13B875BAE0EE}"/>
              </a:ext>
            </a:extLst>
          </p:cNvPr>
          <p:cNvGrpSpPr/>
          <p:nvPr/>
        </p:nvGrpSpPr>
        <p:grpSpPr>
          <a:xfrm>
            <a:off x="1337004" y="1551123"/>
            <a:ext cx="10198855" cy="2895796"/>
            <a:chOff x="1354816" y="1899109"/>
            <a:chExt cx="10198855" cy="2895796"/>
          </a:xfrm>
        </p:grpSpPr>
        <p:sp>
          <p:nvSpPr>
            <p:cNvPr id="8" name="Shape1_20220124_152438">
              <a:extLst>
                <a:ext uri="{FF2B5EF4-FFF2-40B4-BE49-F238E27FC236}">
                  <a16:creationId xmlns:a16="http://schemas.microsoft.com/office/drawing/2014/main" id="{D464720A-A15D-6F5B-720E-42632ED2C913}"/>
                </a:ext>
              </a:extLst>
            </p:cNvPr>
            <p:cNvSpPr/>
            <p:nvPr/>
          </p:nvSpPr>
          <p:spPr>
            <a:xfrm>
              <a:off x="1420515" y="1899109"/>
              <a:ext cx="10132383" cy="2826741"/>
            </a:xfrm>
            <a:custGeom>
              <a:avLst/>
              <a:gdLst>
                <a:gd name="connsiteX0" fmla="*/ 7260 w 10132382"/>
                <a:gd name="connsiteY0" fmla="*/ 7260 h 2826741"/>
                <a:gd name="connsiteX1" fmla="*/ 7260 w 10132382"/>
                <a:gd name="connsiteY1" fmla="*/ 2825612 h 2826741"/>
                <a:gd name="connsiteX2" fmla="*/ 10127510 w 10132382"/>
                <a:gd name="connsiteY2" fmla="*/ 2825612 h 2826741"/>
              </a:gdLst>
              <a:ahLst/>
              <a:cxnLst>
                <a:cxn ang="0">
                  <a:pos x="connsiteX0" y="connsiteY0"/>
                </a:cxn>
                <a:cxn ang="0">
                  <a:pos x="connsiteX1" y="connsiteY1"/>
                </a:cxn>
                <a:cxn ang="0">
                  <a:pos x="connsiteX2" y="connsiteY2"/>
                </a:cxn>
              </a:cxnLst>
              <a:rect l="l" t="t" r="r" b="b"/>
              <a:pathLst>
                <a:path w="10132382" h="2826741">
                  <a:moveTo>
                    <a:pt x="7260" y="7260"/>
                  </a:moveTo>
                  <a:lnTo>
                    <a:pt x="7260" y="2825612"/>
                  </a:lnTo>
                  <a:lnTo>
                    <a:pt x="10127510" y="2825612"/>
                  </a:lnTo>
                </a:path>
              </a:pathLst>
            </a:custGeom>
            <a:noFill/>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4" name="Shape2_20220124_152438">
              <a:extLst>
                <a:ext uri="{FF2B5EF4-FFF2-40B4-BE49-F238E27FC236}">
                  <a16:creationId xmlns:a16="http://schemas.microsoft.com/office/drawing/2014/main" id="{DC428956-BEE9-934F-B5A9-D9BD616E4C67}"/>
                </a:ext>
              </a:extLst>
            </p:cNvPr>
            <p:cNvSpPr/>
            <p:nvPr/>
          </p:nvSpPr>
          <p:spPr>
            <a:xfrm>
              <a:off x="11540764"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5" name="Shape3_20220124_152438">
              <a:extLst>
                <a:ext uri="{FF2B5EF4-FFF2-40B4-BE49-F238E27FC236}">
                  <a16:creationId xmlns:a16="http://schemas.microsoft.com/office/drawing/2014/main" id="{BEE4B5BD-2CFF-6099-6737-03C78467B0B9}"/>
                </a:ext>
              </a:extLst>
            </p:cNvPr>
            <p:cNvSpPr/>
            <p:nvPr/>
          </p:nvSpPr>
          <p:spPr>
            <a:xfrm>
              <a:off x="10286285"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6" name="Shape4_20220124_152438">
              <a:extLst>
                <a:ext uri="{FF2B5EF4-FFF2-40B4-BE49-F238E27FC236}">
                  <a16:creationId xmlns:a16="http://schemas.microsoft.com/office/drawing/2014/main" id="{355BF767-A631-30B8-D9E8-B3665963D8C5}"/>
                </a:ext>
              </a:extLst>
            </p:cNvPr>
            <p:cNvSpPr/>
            <p:nvPr/>
          </p:nvSpPr>
          <p:spPr>
            <a:xfrm>
              <a:off x="9031676"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7" name="Shape5_20220124_152438">
              <a:extLst>
                <a:ext uri="{FF2B5EF4-FFF2-40B4-BE49-F238E27FC236}">
                  <a16:creationId xmlns:a16="http://schemas.microsoft.com/office/drawing/2014/main" id="{6F16C48A-26FE-B35C-1101-CA941C02FAC1}"/>
                </a:ext>
              </a:extLst>
            </p:cNvPr>
            <p:cNvSpPr/>
            <p:nvPr/>
          </p:nvSpPr>
          <p:spPr>
            <a:xfrm>
              <a:off x="7777197"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 name="Shape6_20220124_152438">
              <a:extLst>
                <a:ext uri="{FF2B5EF4-FFF2-40B4-BE49-F238E27FC236}">
                  <a16:creationId xmlns:a16="http://schemas.microsoft.com/office/drawing/2014/main" id="{3016DE9D-EBF2-E159-D013-E280399B6C0B}"/>
                </a:ext>
              </a:extLst>
            </p:cNvPr>
            <p:cNvSpPr/>
            <p:nvPr/>
          </p:nvSpPr>
          <p:spPr>
            <a:xfrm>
              <a:off x="6522718"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 name="Shape7_20220124_152438">
              <a:extLst>
                <a:ext uri="{FF2B5EF4-FFF2-40B4-BE49-F238E27FC236}">
                  <a16:creationId xmlns:a16="http://schemas.microsoft.com/office/drawing/2014/main" id="{FE2EDFC6-B2EB-DD06-8670-34A993717FAE}"/>
                </a:ext>
              </a:extLst>
            </p:cNvPr>
            <p:cNvSpPr/>
            <p:nvPr/>
          </p:nvSpPr>
          <p:spPr>
            <a:xfrm>
              <a:off x="526823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 name="Shape8_20220124_152438">
              <a:extLst>
                <a:ext uri="{FF2B5EF4-FFF2-40B4-BE49-F238E27FC236}">
                  <a16:creationId xmlns:a16="http://schemas.microsoft.com/office/drawing/2014/main" id="{181BE325-20B0-C11B-64D5-C9ACC4787983}"/>
                </a:ext>
              </a:extLst>
            </p:cNvPr>
            <p:cNvSpPr/>
            <p:nvPr/>
          </p:nvSpPr>
          <p:spPr>
            <a:xfrm>
              <a:off x="401375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 name="Shape0_20220124_152438">
              <a:extLst>
                <a:ext uri="{FF2B5EF4-FFF2-40B4-BE49-F238E27FC236}">
                  <a16:creationId xmlns:a16="http://schemas.microsoft.com/office/drawing/2014/main" id="{083152CC-C6E7-E7BF-39E5-92CACA27D45F}"/>
                </a:ext>
              </a:extLst>
            </p:cNvPr>
            <p:cNvSpPr/>
            <p:nvPr/>
          </p:nvSpPr>
          <p:spPr>
            <a:xfrm>
              <a:off x="2759280"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 name="Shape9_20220124_152438">
              <a:extLst>
                <a:ext uri="{FF2B5EF4-FFF2-40B4-BE49-F238E27FC236}">
                  <a16:creationId xmlns:a16="http://schemas.microsoft.com/office/drawing/2014/main" id="{5A8A58D5-4618-CB86-8BCA-33464EB69B66}"/>
                </a:ext>
              </a:extLst>
            </p:cNvPr>
            <p:cNvSpPr/>
            <p:nvPr/>
          </p:nvSpPr>
          <p:spPr>
            <a:xfrm>
              <a:off x="1504801"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 name="Shape10_20220124_152438">
              <a:extLst>
                <a:ext uri="{FF2B5EF4-FFF2-40B4-BE49-F238E27FC236}">
                  <a16:creationId xmlns:a16="http://schemas.microsoft.com/office/drawing/2014/main" id="{E2E59473-43F4-641A-E47B-CB158ECA51EF}"/>
                </a:ext>
              </a:extLst>
            </p:cNvPr>
            <p:cNvSpPr/>
            <p:nvPr/>
          </p:nvSpPr>
          <p:spPr>
            <a:xfrm>
              <a:off x="1354816" y="464801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 name="Shape11_20220124_152438">
              <a:extLst>
                <a:ext uri="{FF2B5EF4-FFF2-40B4-BE49-F238E27FC236}">
                  <a16:creationId xmlns:a16="http://schemas.microsoft.com/office/drawing/2014/main" id="{C914C2A3-5EAB-17E1-E3D3-D4D6CE1ACA95}"/>
                </a:ext>
              </a:extLst>
            </p:cNvPr>
            <p:cNvSpPr/>
            <p:nvPr/>
          </p:nvSpPr>
          <p:spPr>
            <a:xfrm>
              <a:off x="1354816" y="437308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 name="Shape12_20220124_152438">
              <a:extLst>
                <a:ext uri="{FF2B5EF4-FFF2-40B4-BE49-F238E27FC236}">
                  <a16:creationId xmlns:a16="http://schemas.microsoft.com/office/drawing/2014/main" id="{92F72876-3D2C-075B-D502-BCCF0993BE9A}"/>
                </a:ext>
              </a:extLst>
            </p:cNvPr>
            <p:cNvSpPr/>
            <p:nvPr/>
          </p:nvSpPr>
          <p:spPr>
            <a:xfrm>
              <a:off x="1354816" y="409815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 name="Shape13_20220124_152438">
              <a:extLst>
                <a:ext uri="{FF2B5EF4-FFF2-40B4-BE49-F238E27FC236}">
                  <a16:creationId xmlns:a16="http://schemas.microsoft.com/office/drawing/2014/main" id="{DDF978F5-5D1C-179E-41ED-8BCBFF07CF04}"/>
                </a:ext>
              </a:extLst>
            </p:cNvPr>
            <p:cNvSpPr/>
            <p:nvPr/>
          </p:nvSpPr>
          <p:spPr>
            <a:xfrm>
              <a:off x="1354816" y="382335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 name="Shape14_20220124_152438">
              <a:extLst>
                <a:ext uri="{FF2B5EF4-FFF2-40B4-BE49-F238E27FC236}">
                  <a16:creationId xmlns:a16="http://schemas.microsoft.com/office/drawing/2014/main" id="{E96547B7-3A32-3896-D180-A412F643A889}"/>
                </a:ext>
              </a:extLst>
            </p:cNvPr>
            <p:cNvSpPr/>
            <p:nvPr/>
          </p:nvSpPr>
          <p:spPr>
            <a:xfrm>
              <a:off x="1354816" y="354842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 name="Shape15_20220124_152438">
              <a:extLst>
                <a:ext uri="{FF2B5EF4-FFF2-40B4-BE49-F238E27FC236}">
                  <a16:creationId xmlns:a16="http://schemas.microsoft.com/office/drawing/2014/main" id="{6BCEBACA-CA99-86D4-A0A9-C4ED5496F88D}"/>
                </a:ext>
              </a:extLst>
            </p:cNvPr>
            <p:cNvSpPr/>
            <p:nvPr/>
          </p:nvSpPr>
          <p:spPr>
            <a:xfrm>
              <a:off x="1354816" y="327349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 name="Shape16_20220124_152438">
              <a:extLst>
                <a:ext uri="{FF2B5EF4-FFF2-40B4-BE49-F238E27FC236}">
                  <a16:creationId xmlns:a16="http://schemas.microsoft.com/office/drawing/2014/main" id="{FA18976D-AC26-2F69-2DB6-8ECE4DC5D228}"/>
                </a:ext>
              </a:extLst>
            </p:cNvPr>
            <p:cNvSpPr/>
            <p:nvPr/>
          </p:nvSpPr>
          <p:spPr>
            <a:xfrm>
              <a:off x="1354816" y="299869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0" name="Shape17_20220124_152438">
              <a:extLst>
                <a:ext uri="{FF2B5EF4-FFF2-40B4-BE49-F238E27FC236}">
                  <a16:creationId xmlns:a16="http://schemas.microsoft.com/office/drawing/2014/main" id="{F16E8482-D31C-AF5D-995E-BF8C0919948D}"/>
                </a:ext>
              </a:extLst>
            </p:cNvPr>
            <p:cNvSpPr/>
            <p:nvPr/>
          </p:nvSpPr>
          <p:spPr>
            <a:xfrm>
              <a:off x="1354816" y="272376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1" name="Shape18_20220124_152438">
              <a:extLst>
                <a:ext uri="{FF2B5EF4-FFF2-40B4-BE49-F238E27FC236}">
                  <a16:creationId xmlns:a16="http://schemas.microsoft.com/office/drawing/2014/main" id="{5102F2EA-1766-4B87-94ED-DFBEED08CE46}"/>
                </a:ext>
              </a:extLst>
            </p:cNvPr>
            <p:cNvSpPr/>
            <p:nvPr/>
          </p:nvSpPr>
          <p:spPr>
            <a:xfrm>
              <a:off x="1354816" y="244883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2" name="Shape19_20220124_152438">
              <a:extLst>
                <a:ext uri="{FF2B5EF4-FFF2-40B4-BE49-F238E27FC236}">
                  <a16:creationId xmlns:a16="http://schemas.microsoft.com/office/drawing/2014/main" id="{7B072F26-7B3E-26F2-9509-93F55E1A8D94}"/>
                </a:ext>
              </a:extLst>
            </p:cNvPr>
            <p:cNvSpPr/>
            <p:nvPr/>
          </p:nvSpPr>
          <p:spPr>
            <a:xfrm>
              <a:off x="1354816" y="217403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3" name="Shape20_20220124_152438">
              <a:extLst>
                <a:ext uri="{FF2B5EF4-FFF2-40B4-BE49-F238E27FC236}">
                  <a16:creationId xmlns:a16="http://schemas.microsoft.com/office/drawing/2014/main" id="{B506035F-209C-C862-7BBB-2BCC5209D0FC}"/>
                </a:ext>
              </a:extLst>
            </p:cNvPr>
            <p:cNvSpPr/>
            <p:nvPr/>
          </p:nvSpPr>
          <p:spPr>
            <a:xfrm>
              <a:off x="1354816" y="189910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D5AF85E1-CC27-7260-01F3-C8905DCCC115}"/>
              </a:ext>
            </a:extLst>
          </p:cNvPr>
          <p:cNvGrpSpPr/>
          <p:nvPr/>
        </p:nvGrpSpPr>
        <p:grpSpPr>
          <a:xfrm>
            <a:off x="1492829" y="1541087"/>
            <a:ext cx="8996523" cy="2007244"/>
            <a:chOff x="1510641" y="1889073"/>
            <a:chExt cx="8996523" cy="2007244"/>
          </a:xfrm>
        </p:grpSpPr>
        <p:sp>
          <p:nvSpPr>
            <p:cNvPr id="35" name="Shape0_20220124_152358">
              <a:extLst>
                <a:ext uri="{FF2B5EF4-FFF2-40B4-BE49-F238E27FC236}">
                  <a16:creationId xmlns:a16="http://schemas.microsoft.com/office/drawing/2014/main" id="{66A5710F-2875-0F43-A838-59151625A748}"/>
                </a:ext>
              </a:extLst>
            </p:cNvPr>
            <p:cNvSpPr/>
            <p:nvPr/>
          </p:nvSpPr>
          <p:spPr>
            <a:xfrm>
              <a:off x="1510641" y="1889073"/>
              <a:ext cx="8996523" cy="1961939"/>
            </a:xfrm>
            <a:custGeom>
              <a:avLst/>
              <a:gdLst>
                <a:gd name="connsiteX0" fmla="*/ 9681 w 8996523"/>
                <a:gd name="connsiteY0" fmla="*/ 9681 h 1961938"/>
                <a:gd name="connsiteX1" fmla="*/ 59762 w 8996523"/>
                <a:gd name="connsiteY1" fmla="*/ 9681 h 1961938"/>
                <a:gd name="connsiteX2" fmla="*/ 59762 w 8996523"/>
                <a:gd name="connsiteY2" fmla="*/ 37044 h 1961938"/>
                <a:gd name="connsiteX3" fmla="*/ 162247 w 8996523"/>
                <a:gd name="connsiteY3" fmla="*/ 37044 h 1961938"/>
                <a:gd name="connsiteX4" fmla="*/ 162247 w 8996523"/>
                <a:gd name="connsiteY4" fmla="*/ 67377 h 1961938"/>
                <a:gd name="connsiteX5" fmla="*/ 220976 w 8996523"/>
                <a:gd name="connsiteY5" fmla="*/ 67377 h 1961938"/>
                <a:gd name="connsiteX6" fmla="*/ 220976 w 8996523"/>
                <a:gd name="connsiteY6" fmla="*/ 78736 h 1961938"/>
                <a:gd name="connsiteX7" fmla="*/ 240725 w 8996523"/>
                <a:gd name="connsiteY7" fmla="*/ 78736 h 1961938"/>
                <a:gd name="connsiteX8" fmla="*/ 247179 w 8996523"/>
                <a:gd name="connsiteY8" fmla="*/ 85189 h 1961938"/>
                <a:gd name="connsiteX9" fmla="*/ 260086 w 8996523"/>
                <a:gd name="connsiteY9" fmla="*/ 85189 h 1961938"/>
                <a:gd name="connsiteX10" fmla="*/ 260086 w 8996523"/>
                <a:gd name="connsiteY10" fmla="*/ 116684 h 1961938"/>
                <a:gd name="connsiteX11" fmla="*/ 291968 w 8996523"/>
                <a:gd name="connsiteY11" fmla="*/ 116684 h 1961938"/>
                <a:gd name="connsiteX12" fmla="*/ 291968 w 8996523"/>
                <a:gd name="connsiteY12" fmla="*/ 134238 h 1961938"/>
                <a:gd name="connsiteX13" fmla="*/ 321655 w 8996523"/>
                <a:gd name="connsiteY13" fmla="*/ 134238 h 1961938"/>
                <a:gd name="connsiteX14" fmla="*/ 321655 w 8996523"/>
                <a:gd name="connsiteY14" fmla="*/ 176704 h 1961938"/>
                <a:gd name="connsiteX15" fmla="*/ 390710 w 8996523"/>
                <a:gd name="connsiteY15" fmla="*/ 176704 h 1961938"/>
                <a:gd name="connsiteX16" fmla="*/ 390710 w 8996523"/>
                <a:gd name="connsiteY16" fmla="*/ 191934 h 1961938"/>
                <a:gd name="connsiteX17" fmla="*/ 400520 w 8996523"/>
                <a:gd name="connsiteY17" fmla="*/ 191934 h 1961938"/>
                <a:gd name="connsiteX18" fmla="*/ 400520 w 8996523"/>
                <a:gd name="connsiteY18" fmla="*/ 211683 h 1961938"/>
                <a:gd name="connsiteX19" fmla="*/ 428658 w 8996523"/>
                <a:gd name="connsiteY19" fmla="*/ 211683 h 1961938"/>
                <a:gd name="connsiteX20" fmla="*/ 428658 w 8996523"/>
                <a:gd name="connsiteY20" fmla="*/ 235949 h 1961938"/>
                <a:gd name="connsiteX21" fmla="*/ 457571 w 8996523"/>
                <a:gd name="connsiteY21" fmla="*/ 235949 h 1961938"/>
                <a:gd name="connsiteX22" fmla="*/ 457571 w 8996523"/>
                <a:gd name="connsiteY22" fmla="*/ 259441 h 1961938"/>
                <a:gd name="connsiteX23" fmla="*/ 490872 w 8996523"/>
                <a:gd name="connsiteY23" fmla="*/ 259441 h 1961938"/>
                <a:gd name="connsiteX24" fmla="*/ 490872 w 8996523"/>
                <a:gd name="connsiteY24" fmla="*/ 275575 h 1961938"/>
                <a:gd name="connsiteX25" fmla="*/ 517849 w 8996523"/>
                <a:gd name="connsiteY25" fmla="*/ 275575 h 1961938"/>
                <a:gd name="connsiteX26" fmla="*/ 517849 w 8996523"/>
                <a:gd name="connsiteY26" fmla="*/ 293000 h 1961938"/>
                <a:gd name="connsiteX27" fmla="*/ 549730 w 8996523"/>
                <a:gd name="connsiteY27" fmla="*/ 293000 h 1961938"/>
                <a:gd name="connsiteX28" fmla="*/ 549730 w 8996523"/>
                <a:gd name="connsiteY28" fmla="*/ 309780 h 1961938"/>
                <a:gd name="connsiteX29" fmla="*/ 580192 w 8996523"/>
                <a:gd name="connsiteY29" fmla="*/ 309780 h 1961938"/>
                <a:gd name="connsiteX30" fmla="*/ 580192 w 8996523"/>
                <a:gd name="connsiteY30" fmla="*/ 325656 h 1961938"/>
                <a:gd name="connsiteX31" fmla="*/ 624981 w 8996523"/>
                <a:gd name="connsiteY31" fmla="*/ 325656 h 1961938"/>
                <a:gd name="connsiteX32" fmla="*/ 624981 w 8996523"/>
                <a:gd name="connsiteY32" fmla="*/ 332497 h 1961938"/>
                <a:gd name="connsiteX33" fmla="*/ 637114 w 8996523"/>
                <a:gd name="connsiteY33" fmla="*/ 332497 h 1961938"/>
                <a:gd name="connsiteX34" fmla="*/ 637114 w 8996523"/>
                <a:gd name="connsiteY34" fmla="*/ 349922 h 1961938"/>
                <a:gd name="connsiteX35" fmla="*/ 695585 w 8996523"/>
                <a:gd name="connsiteY35" fmla="*/ 349922 h 1961938"/>
                <a:gd name="connsiteX36" fmla="*/ 695585 w 8996523"/>
                <a:gd name="connsiteY36" fmla="*/ 359086 h 1961938"/>
                <a:gd name="connsiteX37" fmla="*/ 719851 w 8996523"/>
                <a:gd name="connsiteY37" fmla="*/ 359086 h 1961938"/>
                <a:gd name="connsiteX38" fmla="*/ 719851 w 8996523"/>
                <a:gd name="connsiteY38" fmla="*/ 394066 h 1961938"/>
                <a:gd name="connsiteX39" fmla="*/ 751732 w 8996523"/>
                <a:gd name="connsiteY39" fmla="*/ 394066 h 1961938"/>
                <a:gd name="connsiteX40" fmla="*/ 751732 w 8996523"/>
                <a:gd name="connsiteY40" fmla="*/ 419106 h 1961938"/>
                <a:gd name="connsiteX41" fmla="*/ 798070 w 8996523"/>
                <a:gd name="connsiteY41" fmla="*/ 419106 h 1961938"/>
                <a:gd name="connsiteX42" fmla="*/ 798070 w 8996523"/>
                <a:gd name="connsiteY42" fmla="*/ 432788 h 1961938"/>
                <a:gd name="connsiteX43" fmla="*/ 822336 w 8996523"/>
                <a:gd name="connsiteY43" fmla="*/ 432788 h 1961938"/>
                <a:gd name="connsiteX44" fmla="*/ 822336 w 8996523"/>
                <a:gd name="connsiteY44" fmla="*/ 452408 h 1961938"/>
                <a:gd name="connsiteX45" fmla="*/ 890617 w 8996523"/>
                <a:gd name="connsiteY45" fmla="*/ 452408 h 1961938"/>
                <a:gd name="connsiteX46" fmla="*/ 890617 w 8996523"/>
                <a:gd name="connsiteY46" fmla="*/ 476803 h 1961938"/>
                <a:gd name="connsiteX47" fmla="*/ 914238 w 8996523"/>
                <a:gd name="connsiteY47" fmla="*/ 476803 h 1961938"/>
                <a:gd name="connsiteX48" fmla="*/ 914238 w 8996523"/>
                <a:gd name="connsiteY48" fmla="*/ 485838 h 1961938"/>
                <a:gd name="connsiteX49" fmla="*/ 946894 w 8996523"/>
                <a:gd name="connsiteY49" fmla="*/ 485838 h 1961938"/>
                <a:gd name="connsiteX50" fmla="*/ 946894 w 8996523"/>
                <a:gd name="connsiteY50" fmla="*/ 518494 h 1961938"/>
                <a:gd name="connsiteX51" fmla="*/ 984067 w 8996523"/>
                <a:gd name="connsiteY51" fmla="*/ 518494 h 1961938"/>
                <a:gd name="connsiteX52" fmla="*/ 984067 w 8996523"/>
                <a:gd name="connsiteY52" fmla="*/ 526884 h 1961938"/>
                <a:gd name="connsiteX53" fmla="*/ 1009882 w 8996523"/>
                <a:gd name="connsiteY53" fmla="*/ 526884 h 1961938"/>
                <a:gd name="connsiteX54" fmla="*/ 1009882 w 8996523"/>
                <a:gd name="connsiteY54" fmla="*/ 553473 h 1961938"/>
                <a:gd name="connsiteX55" fmla="*/ 1037246 w 8996523"/>
                <a:gd name="connsiteY55" fmla="*/ 553473 h 1961938"/>
                <a:gd name="connsiteX56" fmla="*/ 1037246 w 8996523"/>
                <a:gd name="connsiteY56" fmla="*/ 583032 h 1961938"/>
                <a:gd name="connsiteX57" fmla="*/ 1096492 w 8996523"/>
                <a:gd name="connsiteY57" fmla="*/ 583032 h 1961938"/>
                <a:gd name="connsiteX58" fmla="*/ 1096492 w 8996523"/>
                <a:gd name="connsiteY58" fmla="*/ 603554 h 1961938"/>
                <a:gd name="connsiteX59" fmla="*/ 1229310 w 8996523"/>
                <a:gd name="connsiteY59" fmla="*/ 603554 h 1961938"/>
                <a:gd name="connsiteX60" fmla="*/ 1229310 w 8996523"/>
                <a:gd name="connsiteY60" fmla="*/ 623303 h 1961938"/>
                <a:gd name="connsiteX61" fmla="*/ 1298365 w 8996523"/>
                <a:gd name="connsiteY61" fmla="*/ 623303 h 1961938"/>
                <a:gd name="connsiteX62" fmla="*/ 1298365 w 8996523"/>
                <a:gd name="connsiteY62" fmla="*/ 667317 h 1961938"/>
                <a:gd name="connsiteX63" fmla="*/ 1348575 w 8996523"/>
                <a:gd name="connsiteY63" fmla="*/ 667317 h 1961938"/>
                <a:gd name="connsiteX64" fmla="*/ 1348575 w 8996523"/>
                <a:gd name="connsiteY64" fmla="*/ 678676 h 1961938"/>
                <a:gd name="connsiteX65" fmla="*/ 1388717 w 8996523"/>
                <a:gd name="connsiteY65" fmla="*/ 678676 h 1961938"/>
                <a:gd name="connsiteX66" fmla="*/ 1388717 w 8996523"/>
                <a:gd name="connsiteY66" fmla="*/ 691583 h 1961938"/>
                <a:gd name="connsiteX67" fmla="*/ 1428214 w 8996523"/>
                <a:gd name="connsiteY67" fmla="*/ 691583 h 1961938"/>
                <a:gd name="connsiteX68" fmla="*/ 1428214 w 8996523"/>
                <a:gd name="connsiteY68" fmla="*/ 703071 h 1961938"/>
                <a:gd name="connsiteX69" fmla="*/ 1488234 w 8996523"/>
                <a:gd name="connsiteY69" fmla="*/ 703071 h 1961938"/>
                <a:gd name="connsiteX70" fmla="*/ 1488234 w 8996523"/>
                <a:gd name="connsiteY70" fmla="*/ 727337 h 1961938"/>
                <a:gd name="connsiteX71" fmla="*/ 1540639 w 8996523"/>
                <a:gd name="connsiteY71" fmla="*/ 727337 h 1961938"/>
                <a:gd name="connsiteX72" fmla="*/ 1540639 w 8996523"/>
                <a:gd name="connsiteY72" fmla="*/ 734953 h 1961938"/>
                <a:gd name="connsiteX73" fmla="*/ 1582330 w 8996523"/>
                <a:gd name="connsiteY73" fmla="*/ 734953 h 1961938"/>
                <a:gd name="connsiteX74" fmla="*/ 1582330 w 8996523"/>
                <a:gd name="connsiteY74" fmla="*/ 744762 h 1961938"/>
                <a:gd name="connsiteX75" fmla="*/ 1627893 w 8996523"/>
                <a:gd name="connsiteY75" fmla="*/ 744762 h 1961938"/>
                <a:gd name="connsiteX76" fmla="*/ 1627893 w 8996523"/>
                <a:gd name="connsiteY76" fmla="*/ 758444 h 1961938"/>
                <a:gd name="connsiteX77" fmla="*/ 1675005 w 8996523"/>
                <a:gd name="connsiteY77" fmla="*/ 758444 h 1961938"/>
                <a:gd name="connsiteX78" fmla="*/ 1675005 w 8996523"/>
                <a:gd name="connsiteY78" fmla="*/ 772901 h 1961938"/>
                <a:gd name="connsiteX79" fmla="*/ 1709210 w 8996523"/>
                <a:gd name="connsiteY79" fmla="*/ 772901 h 1961938"/>
                <a:gd name="connsiteX80" fmla="*/ 1709210 w 8996523"/>
                <a:gd name="connsiteY80" fmla="*/ 785808 h 1961938"/>
                <a:gd name="connsiteX81" fmla="*/ 1731153 w 8996523"/>
                <a:gd name="connsiteY81" fmla="*/ 785808 h 1961938"/>
                <a:gd name="connsiteX82" fmla="*/ 1731153 w 8996523"/>
                <a:gd name="connsiteY82" fmla="*/ 799490 h 1961938"/>
                <a:gd name="connsiteX83" fmla="*/ 1760840 w 8996523"/>
                <a:gd name="connsiteY83" fmla="*/ 799490 h 1961938"/>
                <a:gd name="connsiteX84" fmla="*/ 1760840 w 8996523"/>
                <a:gd name="connsiteY84" fmla="*/ 813817 h 1961938"/>
                <a:gd name="connsiteX85" fmla="*/ 1785106 w 8996523"/>
                <a:gd name="connsiteY85" fmla="*/ 813817 h 1961938"/>
                <a:gd name="connsiteX86" fmla="*/ 1785106 w 8996523"/>
                <a:gd name="connsiteY86" fmla="*/ 832920 h 1961938"/>
                <a:gd name="connsiteX87" fmla="*/ 1818537 w 8996523"/>
                <a:gd name="connsiteY87" fmla="*/ 832920 h 1961938"/>
                <a:gd name="connsiteX88" fmla="*/ 1818537 w 8996523"/>
                <a:gd name="connsiteY88" fmla="*/ 855638 h 1961938"/>
                <a:gd name="connsiteX89" fmla="*/ 1864875 w 8996523"/>
                <a:gd name="connsiteY89" fmla="*/ 855638 h 1961938"/>
                <a:gd name="connsiteX90" fmla="*/ 1864875 w 8996523"/>
                <a:gd name="connsiteY90" fmla="*/ 870869 h 1961938"/>
                <a:gd name="connsiteX91" fmla="*/ 1898951 w 8996523"/>
                <a:gd name="connsiteY91" fmla="*/ 870869 h 1961938"/>
                <a:gd name="connsiteX92" fmla="*/ 1898951 w 8996523"/>
                <a:gd name="connsiteY92" fmla="*/ 888294 h 1961938"/>
                <a:gd name="connsiteX93" fmla="*/ 1959745 w 8996523"/>
                <a:gd name="connsiteY93" fmla="*/ 888294 h 1961938"/>
                <a:gd name="connsiteX94" fmla="*/ 1959745 w 8996523"/>
                <a:gd name="connsiteY94" fmla="*/ 906493 h 1961938"/>
                <a:gd name="connsiteX95" fmla="*/ 1987109 w 8996523"/>
                <a:gd name="connsiteY95" fmla="*/ 906493 h 1961938"/>
                <a:gd name="connsiteX96" fmla="*/ 1987109 w 8996523"/>
                <a:gd name="connsiteY96" fmla="*/ 921724 h 1961938"/>
                <a:gd name="connsiteX97" fmla="*/ 2059907 w 8996523"/>
                <a:gd name="connsiteY97" fmla="*/ 921724 h 1961938"/>
                <a:gd name="connsiteX98" fmla="*/ 2059907 w 8996523"/>
                <a:gd name="connsiteY98" fmla="*/ 936826 h 1961938"/>
                <a:gd name="connsiteX99" fmla="*/ 2138126 w 8996523"/>
                <a:gd name="connsiteY99" fmla="*/ 936826 h 1961938"/>
                <a:gd name="connsiteX100" fmla="*/ 2138126 w 8996523"/>
                <a:gd name="connsiteY100" fmla="*/ 949088 h 1961938"/>
                <a:gd name="connsiteX101" fmla="*/ 2154906 w 8996523"/>
                <a:gd name="connsiteY101" fmla="*/ 949088 h 1961938"/>
                <a:gd name="connsiteX102" fmla="*/ 2154906 w 8996523"/>
                <a:gd name="connsiteY102" fmla="*/ 965739 h 1961938"/>
                <a:gd name="connsiteX103" fmla="*/ 2172331 w 8996523"/>
                <a:gd name="connsiteY103" fmla="*/ 965739 h 1961938"/>
                <a:gd name="connsiteX104" fmla="*/ 2172331 w 8996523"/>
                <a:gd name="connsiteY104" fmla="*/ 979421 h 1961938"/>
                <a:gd name="connsiteX105" fmla="*/ 2198146 w 8996523"/>
                <a:gd name="connsiteY105" fmla="*/ 979421 h 1961938"/>
                <a:gd name="connsiteX106" fmla="*/ 2198146 w 8996523"/>
                <a:gd name="connsiteY106" fmla="*/ 987036 h 1961938"/>
                <a:gd name="connsiteX107" fmla="*/ 2227705 w 8996523"/>
                <a:gd name="connsiteY107" fmla="*/ 987036 h 1961938"/>
                <a:gd name="connsiteX108" fmla="*/ 2227705 w 8996523"/>
                <a:gd name="connsiteY108" fmla="*/ 1006010 h 1961938"/>
                <a:gd name="connsiteX109" fmla="*/ 2258166 w 8996523"/>
                <a:gd name="connsiteY109" fmla="*/ 1006010 h 1961938"/>
                <a:gd name="connsiteX110" fmla="*/ 2258166 w 8996523"/>
                <a:gd name="connsiteY110" fmla="*/ 1025758 h 1961938"/>
                <a:gd name="connsiteX111" fmla="*/ 2281658 w 8996523"/>
                <a:gd name="connsiteY111" fmla="*/ 1025758 h 1961938"/>
                <a:gd name="connsiteX112" fmla="*/ 2281658 w 8996523"/>
                <a:gd name="connsiteY112" fmla="*/ 1045507 h 1961938"/>
                <a:gd name="connsiteX113" fmla="*/ 2296114 w 8996523"/>
                <a:gd name="connsiteY113" fmla="*/ 1045507 h 1961938"/>
                <a:gd name="connsiteX114" fmla="*/ 2296114 w 8996523"/>
                <a:gd name="connsiteY114" fmla="*/ 1052993 h 1961938"/>
                <a:gd name="connsiteX115" fmla="*/ 2376528 w 8996523"/>
                <a:gd name="connsiteY115" fmla="*/ 1052993 h 1961938"/>
                <a:gd name="connsiteX116" fmla="*/ 2376528 w 8996523"/>
                <a:gd name="connsiteY116" fmla="*/ 1078163 h 1961938"/>
                <a:gd name="connsiteX117" fmla="*/ 2420542 w 8996523"/>
                <a:gd name="connsiteY117" fmla="*/ 1078163 h 1961938"/>
                <a:gd name="connsiteX118" fmla="*/ 2420542 w 8996523"/>
                <a:gd name="connsiteY118" fmla="*/ 1092490 h 1961938"/>
                <a:gd name="connsiteX119" fmla="*/ 2433450 w 8996523"/>
                <a:gd name="connsiteY119" fmla="*/ 1092490 h 1961938"/>
                <a:gd name="connsiteX120" fmla="*/ 2433450 w 8996523"/>
                <a:gd name="connsiteY120" fmla="*/ 1102429 h 1961938"/>
                <a:gd name="connsiteX121" fmla="*/ 2460814 w 8996523"/>
                <a:gd name="connsiteY121" fmla="*/ 1102429 h 1961938"/>
                <a:gd name="connsiteX122" fmla="*/ 2460814 w 8996523"/>
                <a:gd name="connsiteY122" fmla="*/ 1123597 h 1961938"/>
                <a:gd name="connsiteX123" fmla="*/ 2570140 w 8996523"/>
                <a:gd name="connsiteY123" fmla="*/ 1123597 h 1961938"/>
                <a:gd name="connsiteX124" fmla="*/ 2570140 w 8996523"/>
                <a:gd name="connsiteY124" fmla="*/ 1150961 h 1961938"/>
                <a:gd name="connsiteX125" fmla="*/ 2595955 w 8996523"/>
                <a:gd name="connsiteY125" fmla="*/ 1150961 h 1961938"/>
                <a:gd name="connsiteX126" fmla="*/ 2595955 w 8996523"/>
                <a:gd name="connsiteY126" fmla="*/ 1165418 h 1961938"/>
                <a:gd name="connsiteX127" fmla="*/ 2627837 w 8996523"/>
                <a:gd name="connsiteY127" fmla="*/ 1165418 h 1961938"/>
                <a:gd name="connsiteX128" fmla="*/ 2627837 w 8996523"/>
                <a:gd name="connsiteY128" fmla="*/ 1176002 h 1961938"/>
                <a:gd name="connsiteX129" fmla="*/ 2660493 w 8996523"/>
                <a:gd name="connsiteY129" fmla="*/ 1176002 h 1961938"/>
                <a:gd name="connsiteX130" fmla="*/ 2660493 w 8996523"/>
                <a:gd name="connsiteY130" fmla="*/ 1190458 h 1961938"/>
                <a:gd name="connsiteX131" fmla="*/ 2693923 w 8996523"/>
                <a:gd name="connsiteY131" fmla="*/ 1190458 h 1961938"/>
                <a:gd name="connsiteX132" fmla="*/ 2693923 w 8996523"/>
                <a:gd name="connsiteY132" fmla="*/ 1206463 h 1961938"/>
                <a:gd name="connsiteX133" fmla="*/ 2731871 w 8996523"/>
                <a:gd name="connsiteY133" fmla="*/ 1206463 h 1961938"/>
                <a:gd name="connsiteX134" fmla="*/ 2731871 w 8996523"/>
                <a:gd name="connsiteY134" fmla="*/ 1228406 h 1961938"/>
                <a:gd name="connsiteX135" fmla="*/ 2876951 w 8996523"/>
                <a:gd name="connsiteY135" fmla="*/ 1228406 h 1961938"/>
                <a:gd name="connsiteX136" fmla="*/ 2876951 w 8996523"/>
                <a:gd name="connsiteY136" fmla="*/ 1242088 h 1961938"/>
                <a:gd name="connsiteX137" fmla="*/ 2938391 w 8996523"/>
                <a:gd name="connsiteY137" fmla="*/ 1242088 h 1961938"/>
                <a:gd name="connsiteX138" fmla="*/ 2938391 w 8996523"/>
                <a:gd name="connsiteY138" fmla="*/ 1254221 h 1961938"/>
                <a:gd name="connsiteX139" fmla="*/ 2962012 w 8996523"/>
                <a:gd name="connsiteY139" fmla="*/ 1254221 h 1961938"/>
                <a:gd name="connsiteX140" fmla="*/ 2962012 w 8996523"/>
                <a:gd name="connsiteY140" fmla="*/ 1269452 h 1961938"/>
                <a:gd name="connsiteX141" fmla="*/ 2987827 w 8996523"/>
                <a:gd name="connsiteY141" fmla="*/ 1269452 h 1961938"/>
                <a:gd name="connsiteX142" fmla="*/ 2987827 w 8996523"/>
                <a:gd name="connsiteY142" fmla="*/ 1294493 h 1961938"/>
                <a:gd name="connsiteX143" fmla="*/ 3027969 w 8996523"/>
                <a:gd name="connsiteY143" fmla="*/ 1294493 h 1961938"/>
                <a:gd name="connsiteX144" fmla="*/ 3027969 w 8996523"/>
                <a:gd name="connsiteY144" fmla="*/ 1308949 h 1961938"/>
                <a:gd name="connsiteX145" fmla="*/ 3084246 w 8996523"/>
                <a:gd name="connsiteY145" fmla="*/ 1308949 h 1961938"/>
                <a:gd name="connsiteX146" fmla="*/ 3084246 w 8996523"/>
                <a:gd name="connsiteY146" fmla="*/ 1318759 h 1961938"/>
                <a:gd name="connsiteX147" fmla="*/ 3135101 w 8996523"/>
                <a:gd name="connsiteY147" fmla="*/ 1318759 h 1961938"/>
                <a:gd name="connsiteX148" fmla="*/ 3135101 w 8996523"/>
                <a:gd name="connsiteY148" fmla="*/ 1333989 h 1961938"/>
                <a:gd name="connsiteX149" fmla="*/ 3205705 w 8996523"/>
                <a:gd name="connsiteY149" fmla="*/ 1333989 h 1961938"/>
                <a:gd name="connsiteX150" fmla="*/ 3205705 w 8996523"/>
                <a:gd name="connsiteY150" fmla="*/ 1361353 h 1961938"/>
                <a:gd name="connsiteX151" fmla="*/ 3283925 w 8996523"/>
                <a:gd name="connsiteY151" fmla="*/ 1361353 h 1961938"/>
                <a:gd name="connsiteX152" fmla="*/ 3283925 w 8996523"/>
                <a:gd name="connsiteY152" fmla="*/ 1372712 h 1961938"/>
                <a:gd name="connsiteX153" fmla="*/ 3364338 w 8996523"/>
                <a:gd name="connsiteY153" fmla="*/ 1372712 h 1961938"/>
                <a:gd name="connsiteX154" fmla="*/ 3364338 w 8996523"/>
                <a:gd name="connsiteY154" fmla="*/ 1393235 h 1961938"/>
                <a:gd name="connsiteX155" fmla="*/ 3451722 w 8996523"/>
                <a:gd name="connsiteY155" fmla="*/ 1393235 h 1961938"/>
                <a:gd name="connsiteX156" fmla="*/ 3451722 w 8996523"/>
                <a:gd name="connsiteY156" fmla="*/ 1406917 h 1961938"/>
                <a:gd name="connsiteX157" fmla="*/ 3560274 w 8996523"/>
                <a:gd name="connsiteY157" fmla="*/ 1406917 h 1961938"/>
                <a:gd name="connsiteX158" fmla="*/ 3560274 w 8996523"/>
                <a:gd name="connsiteY158" fmla="*/ 1425116 h 1961938"/>
                <a:gd name="connsiteX159" fmla="*/ 3652950 w 8996523"/>
                <a:gd name="connsiteY159" fmla="*/ 1425116 h 1961938"/>
                <a:gd name="connsiteX160" fmla="*/ 3652950 w 8996523"/>
                <a:gd name="connsiteY160" fmla="*/ 1434926 h 1961938"/>
                <a:gd name="connsiteX161" fmla="*/ 3756210 w 8996523"/>
                <a:gd name="connsiteY161" fmla="*/ 1434926 h 1961938"/>
                <a:gd name="connsiteX162" fmla="*/ 3756210 w 8996523"/>
                <a:gd name="connsiteY162" fmla="*/ 1444090 h 1961938"/>
                <a:gd name="connsiteX163" fmla="*/ 3859470 w 8996523"/>
                <a:gd name="connsiteY163" fmla="*/ 1444090 h 1961938"/>
                <a:gd name="connsiteX164" fmla="*/ 3859470 w 8996523"/>
                <a:gd name="connsiteY164" fmla="*/ 1449383 h 1961938"/>
                <a:gd name="connsiteX165" fmla="*/ 3897418 w 8996523"/>
                <a:gd name="connsiteY165" fmla="*/ 1449383 h 1961938"/>
                <a:gd name="connsiteX166" fmla="*/ 3897418 w 8996523"/>
                <a:gd name="connsiteY166" fmla="*/ 1461516 h 1961938"/>
                <a:gd name="connsiteX167" fmla="*/ 3931494 w 8996523"/>
                <a:gd name="connsiteY167" fmla="*/ 1461516 h 1961938"/>
                <a:gd name="connsiteX168" fmla="*/ 3931494 w 8996523"/>
                <a:gd name="connsiteY168" fmla="*/ 1488105 h 1961938"/>
                <a:gd name="connsiteX169" fmla="*/ 4010487 w 8996523"/>
                <a:gd name="connsiteY169" fmla="*/ 1488105 h 1961938"/>
                <a:gd name="connsiteX170" fmla="*/ 4010487 w 8996523"/>
                <a:gd name="connsiteY170" fmla="*/ 1511597 h 1961938"/>
                <a:gd name="connsiteX171" fmla="*/ 4050759 w 8996523"/>
                <a:gd name="connsiteY171" fmla="*/ 1511597 h 1961938"/>
                <a:gd name="connsiteX172" fmla="*/ 4050759 w 8996523"/>
                <a:gd name="connsiteY172" fmla="*/ 1527602 h 1961938"/>
                <a:gd name="connsiteX173" fmla="*/ 4094773 w 8996523"/>
                <a:gd name="connsiteY173" fmla="*/ 1527602 h 1961938"/>
                <a:gd name="connsiteX174" fmla="*/ 4094773 w 8996523"/>
                <a:gd name="connsiteY174" fmla="*/ 1537412 h 1961938"/>
                <a:gd name="connsiteX175" fmla="*/ 4281545 w 8996523"/>
                <a:gd name="connsiteY175" fmla="*/ 1537412 h 1961938"/>
                <a:gd name="connsiteX176" fmla="*/ 4281545 w 8996523"/>
                <a:gd name="connsiteY176" fmla="*/ 1546576 h 1961938"/>
                <a:gd name="connsiteX177" fmla="*/ 4371123 w 8996523"/>
                <a:gd name="connsiteY177" fmla="*/ 1546576 h 1961938"/>
                <a:gd name="connsiteX178" fmla="*/ 4371123 w 8996523"/>
                <a:gd name="connsiteY178" fmla="*/ 1555740 h 1961938"/>
                <a:gd name="connsiteX179" fmla="*/ 4390097 w 8996523"/>
                <a:gd name="connsiteY179" fmla="*/ 1555740 h 1961938"/>
                <a:gd name="connsiteX180" fmla="*/ 4390097 w 8996523"/>
                <a:gd name="connsiteY180" fmla="*/ 1574714 h 1961938"/>
                <a:gd name="connsiteX181" fmla="*/ 4453860 w 8996523"/>
                <a:gd name="connsiteY181" fmla="*/ 1574714 h 1961938"/>
                <a:gd name="connsiteX182" fmla="*/ 4453860 w 8996523"/>
                <a:gd name="connsiteY182" fmla="*/ 1585298 h 1961938"/>
                <a:gd name="connsiteX183" fmla="*/ 4526013 w 8996523"/>
                <a:gd name="connsiteY183" fmla="*/ 1585298 h 1961938"/>
                <a:gd name="connsiteX184" fmla="*/ 4526013 w 8996523"/>
                <a:gd name="connsiteY184" fmla="*/ 1595108 h 1961938"/>
                <a:gd name="connsiteX185" fmla="*/ 4671093 w 8996523"/>
                <a:gd name="connsiteY185" fmla="*/ 1595108 h 1961938"/>
                <a:gd name="connsiteX186" fmla="*/ 4671093 w 8996523"/>
                <a:gd name="connsiteY186" fmla="*/ 1603498 h 1961938"/>
                <a:gd name="connsiteX187" fmla="*/ 4778871 w 8996523"/>
                <a:gd name="connsiteY187" fmla="*/ 1603498 h 1961938"/>
                <a:gd name="connsiteX188" fmla="*/ 4778871 w 8996523"/>
                <a:gd name="connsiteY188" fmla="*/ 1619503 h 1961938"/>
                <a:gd name="connsiteX189" fmla="*/ 4827532 w 8996523"/>
                <a:gd name="connsiteY189" fmla="*/ 1619503 h 1961938"/>
                <a:gd name="connsiteX190" fmla="*/ 4827532 w 8996523"/>
                <a:gd name="connsiteY190" fmla="*/ 1626990 h 1961938"/>
                <a:gd name="connsiteX191" fmla="*/ 4863157 w 8996523"/>
                <a:gd name="connsiteY191" fmla="*/ 1626990 h 1961938"/>
                <a:gd name="connsiteX192" fmla="*/ 4863157 w 8996523"/>
                <a:gd name="connsiteY192" fmla="*/ 1644544 h 1961938"/>
                <a:gd name="connsiteX193" fmla="*/ 4892715 w 8996523"/>
                <a:gd name="connsiteY193" fmla="*/ 1644544 h 1961938"/>
                <a:gd name="connsiteX194" fmla="*/ 4892715 w 8996523"/>
                <a:gd name="connsiteY194" fmla="*/ 1655128 h 1961938"/>
                <a:gd name="connsiteX195" fmla="*/ 5019595 w 8996523"/>
                <a:gd name="connsiteY195" fmla="*/ 1655128 h 1961938"/>
                <a:gd name="connsiteX196" fmla="*/ 5019595 w 8996523"/>
                <a:gd name="connsiteY196" fmla="*/ 1667261 h 1961938"/>
                <a:gd name="connsiteX197" fmla="*/ 5192685 w 8996523"/>
                <a:gd name="connsiteY197" fmla="*/ 1667261 h 1961938"/>
                <a:gd name="connsiteX198" fmla="*/ 5192685 w 8996523"/>
                <a:gd name="connsiteY198" fmla="*/ 1678620 h 1961938"/>
                <a:gd name="connsiteX199" fmla="*/ 5364226 w 8996523"/>
                <a:gd name="connsiteY199" fmla="*/ 1678620 h 1961938"/>
                <a:gd name="connsiteX200" fmla="*/ 5364226 w 8996523"/>
                <a:gd name="connsiteY200" fmla="*/ 1690107 h 1961938"/>
                <a:gd name="connsiteX201" fmla="*/ 5481942 w 8996523"/>
                <a:gd name="connsiteY201" fmla="*/ 1690107 h 1961938"/>
                <a:gd name="connsiteX202" fmla="*/ 5481942 w 8996523"/>
                <a:gd name="connsiteY202" fmla="*/ 1703789 h 1961938"/>
                <a:gd name="connsiteX203" fmla="*/ 5640704 w 8996523"/>
                <a:gd name="connsiteY203" fmla="*/ 1703789 h 1961938"/>
                <a:gd name="connsiteX204" fmla="*/ 5640704 w 8996523"/>
                <a:gd name="connsiteY204" fmla="*/ 1724957 h 1961938"/>
                <a:gd name="connsiteX205" fmla="*/ 5800112 w 8996523"/>
                <a:gd name="connsiteY205" fmla="*/ 1724957 h 1961938"/>
                <a:gd name="connsiteX206" fmla="*/ 5800112 w 8996523"/>
                <a:gd name="connsiteY206" fmla="*/ 1749353 h 1961938"/>
                <a:gd name="connsiteX207" fmla="*/ 5957970 w 8996523"/>
                <a:gd name="connsiteY207" fmla="*/ 1749353 h 1961938"/>
                <a:gd name="connsiteX208" fmla="*/ 5957970 w 8996523"/>
                <a:gd name="connsiteY208" fmla="*/ 1762260 h 1961938"/>
                <a:gd name="connsiteX209" fmla="*/ 6040062 w 8996523"/>
                <a:gd name="connsiteY209" fmla="*/ 1762260 h 1961938"/>
                <a:gd name="connsiteX210" fmla="*/ 6040062 w 8996523"/>
                <a:gd name="connsiteY210" fmla="*/ 1798659 h 1961938"/>
                <a:gd name="connsiteX211" fmla="*/ 6183464 w 8996523"/>
                <a:gd name="connsiteY211" fmla="*/ 1798659 h 1961938"/>
                <a:gd name="connsiteX212" fmla="*/ 6183464 w 8996523"/>
                <a:gd name="connsiteY212" fmla="*/ 1817633 h 1961938"/>
                <a:gd name="connsiteX213" fmla="*/ 6318477 w 8996523"/>
                <a:gd name="connsiteY213" fmla="*/ 1817633 h 1961938"/>
                <a:gd name="connsiteX214" fmla="*/ 6318477 w 8996523"/>
                <a:gd name="connsiteY214" fmla="*/ 1840350 h 1961938"/>
                <a:gd name="connsiteX215" fmla="*/ 6371527 w 8996523"/>
                <a:gd name="connsiteY215" fmla="*/ 1840350 h 1961938"/>
                <a:gd name="connsiteX216" fmla="*/ 6371527 w 8996523"/>
                <a:gd name="connsiteY216" fmla="*/ 1858679 h 1961938"/>
                <a:gd name="connsiteX217" fmla="*/ 6531063 w 8996523"/>
                <a:gd name="connsiteY217" fmla="*/ 1858679 h 1961938"/>
                <a:gd name="connsiteX218" fmla="*/ 6531063 w 8996523"/>
                <a:gd name="connsiteY218" fmla="*/ 1877653 h 1961938"/>
                <a:gd name="connsiteX219" fmla="*/ 6808962 w 8996523"/>
                <a:gd name="connsiteY219" fmla="*/ 1877653 h 1961938"/>
                <a:gd name="connsiteX220" fmla="*/ 6808962 w 8996523"/>
                <a:gd name="connsiteY220" fmla="*/ 1886688 h 1961938"/>
                <a:gd name="connsiteX221" fmla="*/ 6861237 w 8996523"/>
                <a:gd name="connsiteY221" fmla="*/ 1886688 h 1961938"/>
                <a:gd name="connsiteX222" fmla="*/ 6861237 w 8996523"/>
                <a:gd name="connsiteY222" fmla="*/ 1906437 h 1961938"/>
                <a:gd name="connsiteX223" fmla="*/ 7163530 w 8996523"/>
                <a:gd name="connsiteY223" fmla="*/ 1906437 h 1961938"/>
                <a:gd name="connsiteX224" fmla="*/ 7163530 w 8996523"/>
                <a:gd name="connsiteY224" fmla="*/ 1914827 h 1961938"/>
                <a:gd name="connsiteX225" fmla="*/ 7262144 w 8996523"/>
                <a:gd name="connsiteY225" fmla="*/ 1914827 h 1961938"/>
                <a:gd name="connsiteX226" fmla="*/ 7262144 w 8996523"/>
                <a:gd name="connsiteY226" fmla="*/ 1938318 h 1961938"/>
                <a:gd name="connsiteX227" fmla="*/ 7707323 w 8996523"/>
                <a:gd name="connsiteY227" fmla="*/ 1938318 h 1961938"/>
                <a:gd name="connsiteX228" fmla="*/ 7707323 w 8996523"/>
                <a:gd name="connsiteY228" fmla="*/ 1961939 h 1961938"/>
                <a:gd name="connsiteX229" fmla="*/ 8993555 w 8996523"/>
                <a:gd name="connsiteY229" fmla="*/ 1961939 h 19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8996523" h="1961938">
                  <a:moveTo>
                    <a:pt x="9681" y="9681"/>
                  </a:moveTo>
                  <a:lnTo>
                    <a:pt x="59762" y="9681"/>
                  </a:lnTo>
                  <a:lnTo>
                    <a:pt x="59762" y="37044"/>
                  </a:lnTo>
                  <a:lnTo>
                    <a:pt x="162247" y="37044"/>
                  </a:lnTo>
                  <a:lnTo>
                    <a:pt x="162247" y="67377"/>
                  </a:lnTo>
                  <a:lnTo>
                    <a:pt x="220976" y="67377"/>
                  </a:lnTo>
                  <a:lnTo>
                    <a:pt x="220976" y="78736"/>
                  </a:lnTo>
                  <a:lnTo>
                    <a:pt x="240725" y="78736"/>
                  </a:lnTo>
                  <a:lnTo>
                    <a:pt x="247179" y="85189"/>
                  </a:lnTo>
                  <a:lnTo>
                    <a:pt x="260086" y="85189"/>
                  </a:lnTo>
                  <a:lnTo>
                    <a:pt x="260086" y="116684"/>
                  </a:lnTo>
                  <a:lnTo>
                    <a:pt x="291968" y="116684"/>
                  </a:lnTo>
                  <a:lnTo>
                    <a:pt x="291968" y="134238"/>
                  </a:lnTo>
                  <a:lnTo>
                    <a:pt x="321655" y="134238"/>
                  </a:lnTo>
                  <a:lnTo>
                    <a:pt x="321655" y="176704"/>
                  </a:lnTo>
                  <a:lnTo>
                    <a:pt x="390710" y="176704"/>
                  </a:lnTo>
                  <a:lnTo>
                    <a:pt x="390710" y="191934"/>
                  </a:lnTo>
                  <a:lnTo>
                    <a:pt x="400520" y="191934"/>
                  </a:lnTo>
                  <a:lnTo>
                    <a:pt x="400520" y="211683"/>
                  </a:lnTo>
                  <a:lnTo>
                    <a:pt x="428658" y="211683"/>
                  </a:lnTo>
                  <a:lnTo>
                    <a:pt x="428658" y="235949"/>
                  </a:lnTo>
                  <a:lnTo>
                    <a:pt x="457571" y="235949"/>
                  </a:lnTo>
                  <a:lnTo>
                    <a:pt x="457571" y="259441"/>
                  </a:lnTo>
                  <a:lnTo>
                    <a:pt x="490872" y="259441"/>
                  </a:lnTo>
                  <a:lnTo>
                    <a:pt x="490872" y="275575"/>
                  </a:lnTo>
                  <a:lnTo>
                    <a:pt x="517849" y="275575"/>
                  </a:lnTo>
                  <a:lnTo>
                    <a:pt x="517849" y="293000"/>
                  </a:lnTo>
                  <a:lnTo>
                    <a:pt x="549730" y="293000"/>
                  </a:lnTo>
                  <a:lnTo>
                    <a:pt x="549730" y="309780"/>
                  </a:lnTo>
                  <a:lnTo>
                    <a:pt x="580192" y="309780"/>
                  </a:lnTo>
                  <a:lnTo>
                    <a:pt x="580192" y="325656"/>
                  </a:lnTo>
                  <a:lnTo>
                    <a:pt x="624981" y="325656"/>
                  </a:lnTo>
                  <a:lnTo>
                    <a:pt x="624981" y="332497"/>
                  </a:lnTo>
                  <a:lnTo>
                    <a:pt x="637114" y="332497"/>
                  </a:lnTo>
                  <a:lnTo>
                    <a:pt x="637114" y="349922"/>
                  </a:lnTo>
                  <a:lnTo>
                    <a:pt x="695585" y="349922"/>
                  </a:lnTo>
                  <a:lnTo>
                    <a:pt x="695585" y="359086"/>
                  </a:lnTo>
                  <a:lnTo>
                    <a:pt x="719851" y="359086"/>
                  </a:lnTo>
                  <a:lnTo>
                    <a:pt x="719851" y="394066"/>
                  </a:lnTo>
                  <a:lnTo>
                    <a:pt x="751732" y="394066"/>
                  </a:lnTo>
                  <a:lnTo>
                    <a:pt x="751732" y="419106"/>
                  </a:lnTo>
                  <a:lnTo>
                    <a:pt x="798070" y="419106"/>
                  </a:lnTo>
                  <a:lnTo>
                    <a:pt x="798070" y="432788"/>
                  </a:lnTo>
                  <a:lnTo>
                    <a:pt x="822336" y="432788"/>
                  </a:lnTo>
                  <a:lnTo>
                    <a:pt x="822336" y="452408"/>
                  </a:lnTo>
                  <a:lnTo>
                    <a:pt x="890617" y="452408"/>
                  </a:lnTo>
                  <a:lnTo>
                    <a:pt x="890617" y="476803"/>
                  </a:lnTo>
                  <a:lnTo>
                    <a:pt x="914238" y="476803"/>
                  </a:lnTo>
                  <a:lnTo>
                    <a:pt x="914238" y="485838"/>
                  </a:lnTo>
                  <a:lnTo>
                    <a:pt x="946894" y="485838"/>
                  </a:lnTo>
                  <a:lnTo>
                    <a:pt x="946894" y="518494"/>
                  </a:lnTo>
                  <a:lnTo>
                    <a:pt x="984067" y="518494"/>
                  </a:lnTo>
                  <a:lnTo>
                    <a:pt x="984067" y="526884"/>
                  </a:lnTo>
                  <a:lnTo>
                    <a:pt x="1009882" y="526884"/>
                  </a:lnTo>
                  <a:lnTo>
                    <a:pt x="1009882" y="553473"/>
                  </a:lnTo>
                  <a:lnTo>
                    <a:pt x="1037246" y="553473"/>
                  </a:lnTo>
                  <a:lnTo>
                    <a:pt x="1037246" y="583032"/>
                  </a:lnTo>
                  <a:lnTo>
                    <a:pt x="1096492" y="583032"/>
                  </a:lnTo>
                  <a:lnTo>
                    <a:pt x="1096492" y="603554"/>
                  </a:lnTo>
                  <a:lnTo>
                    <a:pt x="1229310" y="603554"/>
                  </a:lnTo>
                  <a:lnTo>
                    <a:pt x="1229310" y="623303"/>
                  </a:lnTo>
                  <a:lnTo>
                    <a:pt x="1298365" y="623303"/>
                  </a:lnTo>
                  <a:lnTo>
                    <a:pt x="1298365" y="667317"/>
                  </a:lnTo>
                  <a:cubicBezTo>
                    <a:pt x="1298365" y="666543"/>
                    <a:pt x="1348575" y="667317"/>
                    <a:pt x="1348575" y="667317"/>
                  </a:cubicBezTo>
                  <a:lnTo>
                    <a:pt x="1348575" y="678676"/>
                  </a:lnTo>
                  <a:lnTo>
                    <a:pt x="1388717" y="678676"/>
                  </a:lnTo>
                  <a:lnTo>
                    <a:pt x="1388717" y="691583"/>
                  </a:lnTo>
                  <a:lnTo>
                    <a:pt x="1428214" y="691583"/>
                  </a:lnTo>
                  <a:lnTo>
                    <a:pt x="1428214" y="703071"/>
                  </a:lnTo>
                  <a:lnTo>
                    <a:pt x="1488234" y="703071"/>
                  </a:lnTo>
                  <a:lnTo>
                    <a:pt x="1488234" y="727337"/>
                  </a:lnTo>
                  <a:lnTo>
                    <a:pt x="1540639" y="727337"/>
                  </a:lnTo>
                  <a:lnTo>
                    <a:pt x="1540639" y="734953"/>
                  </a:lnTo>
                  <a:lnTo>
                    <a:pt x="1582330" y="734953"/>
                  </a:lnTo>
                  <a:lnTo>
                    <a:pt x="1582330" y="744762"/>
                  </a:lnTo>
                  <a:lnTo>
                    <a:pt x="1627893" y="744762"/>
                  </a:lnTo>
                  <a:lnTo>
                    <a:pt x="1627893" y="758444"/>
                  </a:lnTo>
                  <a:lnTo>
                    <a:pt x="1675005" y="758444"/>
                  </a:lnTo>
                  <a:lnTo>
                    <a:pt x="1675005" y="772901"/>
                  </a:lnTo>
                  <a:lnTo>
                    <a:pt x="1709210" y="772901"/>
                  </a:lnTo>
                  <a:lnTo>
                    <a:pt x="1709210" y="785808"/>
                  </a:lnTo>
                  <a:lnTo>
                    <a:pt x="1731153" y="785808"/>
                  </a:lnTo>
                  <a:lnTo>
                    <a:pt x="1731153" y="799490"/>
                  </a:lnTo>
                  <a:lnTo>
                    <a:pt x="1760840" y="799490"/>
                  </a:lnTo>
                  <a:lnTo>
                    <a:pt x="1760840" y="813817"/>
                  </a:lnTo>
                  <a:lnTo>
                    <a:pt x="1785106" y="813817"/>
                  </a:lnTo>
                  <a:lnTo>
                    <a:pt x="1785106" y="832920"/>
                  </a:lnTo>
                  <a:lnTo>
                    <a:pt x="1818537" y="832920"/>
                  </a:lnTo>
                  <a:lnTo>
                    <a:pt x="1818537" y="855638"/>
                  </a:lnTo>
                  <a:lnTo>
                    <a:pt x="1864875" y="855638"/>
                  </a:lnTo>
                  <a:lnTo>
                    <a:pt x="1864875" y="870869"/>
                  </a:lnTo>
                  <a:lnTo>
                    <a:pt x="1898951" y="870869"/>
                  </a:lnTo>
                  <a:lnTo>
                    <a:pt x="1898951" y="888294"/>
                  </a:lnTo>
                  <a:lnTo>
                    <a:pt x="1959745" y="888294"/>
                  </a:lnTo>
                  <a:lnTo>
                    <a:pt x="1959745" y="906493"/>
                  </a:lnTo>
                  <a:lnTo>
                    <a:pt x="1987109" y="906493"/>
                  </a:lnTo>
                  <a:lnTo>
                    <a:pt x="1987109" y="921724"/>
                  </a:lnTo>
                  <a:lnTo>
                    <a:pt x="2059907" y="921724"/>
                  </a:lnTo>
                  <a:lnTo>
                    <a:pt x="2059907" y="936826"/>
                  </a:lnTo>
                  <a:lnTo>
                    <a:pt x="2138126" y="936826"/>
                  </a:lnTo>
                  <a:lnTo>
                    <a:pt x="2138126" y="949088"/>
                  </a:lnTo>
                  <a:lnTo>
                    <a:pt x="2154906" y="949088"/>
                  </a:lnTo>
                  <a:lnTo>
                    <a:pt x="2154906" y="965739"/>
                  </a:lnTo>
                  <a:lnTo>
                    <a:pt x="2172331" y="965739"/>
                  </a:lnTo>
                  <a:lnTo>
                    <a:pt x="2172331" y="979421"/>
                  </a:lnTo>
                  <a:lnTo>
                    <a:pt x="2198146" y="979421"/>
                  </a:lnTo>
                  <a:lnTo>
                    <a:pt x="2198146" y="987036"/>
                  </a:lnTo>
                  <a:lnTo>
                    <a:pt x="2227705" y="987036"/>
                  </a:lnTo>
                  <a:lnTo>
                    <a:pt x="2227705" y="1006010"/>
                  </a:lnTo>
                  <a:lnTo>
                    <a:pt x="2258166" y="1006010"/>
                  </a:lnTo>
                  <a:lnTo>
                    <a:pt x="2258166" y="1025758"/>
                  </a:lnTo>
                  <a:lnTo>
                    <a:pt x="2281658" y="1025758"/>
                  </a:lnTo>
                  <a:lnTo>
                    <a:pt x="2281658" y="1045507"/>
                  </a:lnTo>
                  <a:lnTo>
                    <a:pt x="2296114" y="1045507"/>
                  </a:lnTo>
                  <a:lnTo>
                    <a:pt x="2296114" y="1052993"/>
                  </a:lnTo>
                  <a:lnTo>
                    <a:pt x="2376528" y="1052993"/>
                  </a:lnTo>
                  <a:lnTo>
                    <a:pt x="2376528" y="1078163"/>
                  </a:lnTo>
                  <a:lnTo>
                    <a:pt x="2420542" y="1078163"/>
                  </a:lnTo>
                  <a:lnTo>
                    <a:pt x="2420542" y="1092490"/>
                  </a:lnTo>
                  <a:lnTo>
                    <a:pt x="2433450" y="1092490"/>
                  </a:lnTo>
                  <a:lnTo>
                    <a:pt x="2433450" y="1102429"/>
                  </a:lnTo>
                  <a:lnTo>
                    <a:pt x="2460814" y="1102429"/>
                  </a:lnTo>
                  <a:lnTo>
                    <a:pt x="2460814" y="1123597"/>
                  </a:lnTo>
                  <a:lnTo>
                    <a:pt x="2570140" y="1123597"/>
                  </a:lnTo>
                  <a:lnTo>
                    <a:pt x="2570140" y="1150961"/>
                  </a:lnTo>
                  <a:lnTo>
                    <a:pt x="2595955" y="1150961"/>
                  </a:lnTo>
                  <a:lnTo>
                    <a:pt x="2595955" y="1165418"/>
                  </a:lnTo>
                  <a:lnTo>
                    <a:pt x="2627837" y="1165418"/>
                  </a:lnTo>
                  <a:lnTo>
                    <a:pt x="2627837" y="1176002"/>
                  </a:lnTo>
                  <a:lnTo>
                    <a:pt x="2660493" y="1176002"/>
                  </a:lnTo>
                  <a:lnTo>
                    <a:pt x="2660493" y="1190458"/>
                  </a:lnTo>
                  <a:lnTo>
                    <a:pt x="2693923" y="1190458"/>
                  </a:lnTo>
                  <a:lnTo>
                    <a:pt x="2693923" y="1206463"/>
                  </a:lnTo>
                  <a:lnTo>
                    <a:pt x="2731871" y="1206463"/>
                  </a:lnTo>
                  <a:lnTo>
                    <a:pt x="2731871" y="1228406"/>
                  </a:lnTo>
                  <a:lnTo>
                    <a:pt x="2876951" y="1228406"/>
                  </a:lnTo>
                  <a:lnTo>
                    <a:pt x="2876951" y="1242088"/>
                  </a:lnTo>
                  <a:lnTo>
                    <a:pt x="2938391" y="1242088"/>
                  </a:lnTo>
                  <a:lnTo>
                    <a:pt x="2938391" y="1254221"/>
                  </a:lnTo>
                  <a:lnTo>
                    <a:pt x="2962012" y="1254221"/>
                  </a:lnTo>
                  <a:lnTo>
                    <a:pt x="2962012" y="1269452"/>
                  </a:lnTo>
                  <a:lnTo>
                    <a:pt x="2987827" y="1269452"/>
                  </a:lnTo>
                  <a:lnTo>
                    <a:pt x="2987827" y="1294493"/>
                  </a:lnTo>
                  <a:lnTo>
                    <a:pt x="3027969" y="1294493"/>
                  </a:lnTo>
                  <a:lnTo>
                    <a:pt x="3027969" y="1308949"/>
                  </a:lnTo>
                  <a:lnTo>
                    <a:pt x="3084246" y="1308949"/>
                  </a:lnTo>
                  <a:lnTo>
                    <a:pt x="3084246" y="1318759"/>
                  </a:lnTo>
                  <a:lnTo>
                    <a:pt x="3135101" y="1318759"/>
                  </a:lnTo>
                  <a:lnTo>
                    <a:pt x="3135101" y="1333989"/>
                  </a:lnTo>
                  <a:lnTo>
                    <a:pt x="3205705" y="1333989"/>
                  </a:lnTo>
                  <a:lnTo>
                    <a:pt x="3205705" y="1361353"/>
                  </a:lnTo>
                  <a:lnTo>
                    <a:pt x="3283925" y="1361353"/>
                  </a:lnTo>
                  <a:lnTo>
                    <a:pt x="3283925" y="1372712"/>
                  </a:lnTo>
                  <a:lnTo>
                    <a:pt x="3364338" y="1372712"/>
                  </a:lnTo>
                  <a:lnTo>
                    <a:pt x="3364338" y="1393235"/>
                  </a:lnTo>
                  <a:lnTo>
                    <a:pt x="3451722" y="1393235"/>
                  </a:lnTo>
                  <a:lnTo>
                    <a:pt x="3451722" y="1406917"/>
                  </a:lnTo>
                  <a:lnTo>
                    <a:pt x="3560274" y="1406917"/>
                  </a:lnTo>
                  <a:lnTo>
                    <a:pt x="3560274" y="1425116"/>
                  </a:lnTo>
                  <a:lnTo>
                    <a:pt x="3652950" y="1425116"/>
                  </a:lnTo>
                  <a:lnTo>
                    <a:pt x="3652950" y="1434926"/>
                  </a:lnTo>
                  <a:lnTo>
                    <a:pt x="3756210" y="1434926"/>
                  </a:lnTo>
                  <a:lnTo>
                    <a:pt x="3756210" y="1444090"/>
                  </a:lnTo>
                  <a:lnTo>
                    <a:pt x="3859470" y="1444090"/>
                  </a:lnTo>
                  <a:lnTo>
                    <a:pt x="3859470" y="1449383"/>
                  </a:lnTo>
                  <a:lnTo>
                    <a:pt x="3897418" y="1449383"/>
                  </a:lnTo>
                  <a:lnTo>
                    <a:pt x="3897418" y="1461516"/>
                  </a:lnTo>
                  <a:lnTo>
                    <a:pt x="3931494" y="1461516"/>
                  </a:lnTo>
                  <a:lnTo>
                    <a:pt x="3931494" y="1488105"/>
                  </a:lnTo>
                  <a:lnTo>
                    <a:pt x="4010487" y="1488105"/>
                  </a:lnTo>
                  <a:lnTo>
                    <a:pt x="4010487" y="1511597"/>
                  </a:lnTo>
                  <a:lnTo>
                    <a:pt x="4050759" y="1511597"/>
                  </a:lnTo>
                  <a:lnTo>
                    <a:pt x="4050759" y="1527602"/>
                  </a:lnTo>
                  <a:lnTo>
                    <a:pt x="4094773" y="1527602"/>
                  </a:lnTo>
                  <a:lnTo>
                    <a:pt x="4094773" y="1537412"/>
                  </a:lnTo>
                  <a:lnTo>
                    <a:pt x="4281545" y="1537412"/>
                  </a:lnTo>
                  <a:lnTo>
                    <a:pt x="4281545" y="1546576"/>
                  </a:lnTo>
                  <a:lnTo>
                    <a:pt x="4371123" y="1546576"/>
                  </a:lnTo>
                  <a:lnTo>
                    <a:pt x="4371123" y="1555740"/>
                  </a:lnTo>
                  <a:lnTo>
                    <a:pt x="4390097" y="1555740"/>
                  </a:lnTo>
                  <a:lnTo>
                    <a:pt x="4390097" y="1574714"/>
                  </a:lnTo>
                  <a:lnTo>
                    <a:pt x="4453860" y="1574714"/>
                  </a:lnTo>
                  <a:lnTo>
                    <a:pt x="4453860" y="1585298"/>
                  </a:lnTo>
                  <a:lnTo>
                    <a:pt x="4526013" y="1585298"/>
                  </a:lnTo>
                  <a:lnTo>
                    <a:pt x="4526013" y="1595108"/>
                  </a:lnTo>
                  <a:lnTo>
                    <a:pt x="4671093" y="1595108"/>
                  </a:lnTo>
                  <a:lnTo>
                    <a:pt x="4671093" y="1603498"/>
                  </a:lnTo>
                  <a:lnTo>
                    <a:pt x="4778871" y="1603498"/>
                  </a:lnTo>
                  <a:lnTo>
                    <a:pt x="4778871" y="1619503"/>
                  </a:lnTo>
                  <a:lnTo>
                    <a:pt x="4827532" y="1619503"/>
                  </a:lnTo>
                  <a:lnTo>
                    <a:pt x="4827532" y="1626990"/>
                  </a:lnTo>
                  <a:lnTo>
                    <a:pt x="4863157" y="1626990"/>
                  </a:lnTo>
                  <a:lnTo>
                    <a:pt x="4863157" y="1644544"/>
                  </a:lnTo>
                  <a:lnTo>
                    <a:pt x="4892715" y="1644544"/>
                  </a:lnTo>
                  <a:lnTo>
                    <a:pt x="4892715" y="1655128"/>
                  </a:lnTo>
                  <a:lnTo>
                    <a:pt x="5019595" y="1655128"/>
                  </a:lnTo>
                  <a:lnTo>
                    <a:pt x="5019595" y="1667261"/>
                  </a:lnTo>
                  <a:lnTo>
                    <a:pt x="5192685" y="1667261"/>
                  </a:lnTo>
                  <a:lnTo>
                    <a:pt x="5192685" y="1678620"/>
                  </a:lnTo>
                  <a:lnTo>
                    <a:pt x="5364226" y="1678620"/>
                  </a:lnTo>
                  <a:lnTo>
                    <a:pt x="5364226" y="1690107"/>
                  </a:lnTo>
                  <a:lnTo>
                    <a:pt x="5481942" y="1690107"/>
                  </a:lnTo>
                  <a:lnTo>
                    <a:pt x="5481942" y="1703789"/>
                  </a:lnTo>
                  <a:lnTo>
                    <a:pt x="5640704" y="1703789"/>
                  </a:lnTo>
                  <a:lnTo>
                    <a:pt x="5640704" y="1724957"/>
                  </a:lnTo>
                  <a:lnTo>
                    <a:pt x="5800112" y="1724957"/>
                  </a:lnTo>
                  <a:lnTo>
                    <a:pt x="5800112" y="1749353"/>
                  </a:lnTo>
                  <a:lnTo>
                    <a:pt x="5957970" y="1749353"/>
                  </a:lnTo>
                  <a:lnTo>
                    <a:pt x="5957970" y="1762260"/>
                  </a:lnTo>
                  <a:lnTo>
                    <a:pt x="6040062" y="1762260"/>
                  </a:lnTo>
                  <a:lnTo>
                    <a:pt x="6040062" y="1798659"/>
                  </a:lnTo>
                  <a:lnTo>
                    <a:pt x="6183464" y="1798659"/>
                  </a:lnTo>
                  <a:lnTo>
                    <a:pt x="6183464" y="1817633"/>
                  </a:lnTo>
                  <a:lnTo>
                    <a:pt x="6318477" y="1817633"/>
                  </a:lnTo>
                  <a:lnTo>
                    <a:pt x="6318477" y="1840350"/>
                  </a:lnTo>
                  <a:lnTo>
                    <a:pt x="6371527" y="1840350"/>
                  </a:lnTo>
                  <a:lnTo>
                    <a:pt x="6371527" y="1858679"/>
                  </a:lnTo>
                  <a:lnTo>
                    <a:pt x="6531063" y="1858679"/>
                  </a:lnTo>
                  <a:lnTo>
                    <a:pt x="6531063" y="1877653"/>
                  </a:lnTo>
                  <a:lnTo>
                    <a:pt x="6808962" y="1877653"/>
                  </a:lnTo>
                  <a:lnTo>
                    <a:pt x="6808962" y="1886688"/>
                  </a:lnTo>
                  <a:lnTo>
                    <a:pt x="6861237" y="1886688"/>
                  </a:lnTo>
                  <a:lnTo>
                    <a:pt x="6861237" y="1906437"/>
                  </a:lnTo>
                  <a:lnTo>
                    <a:pt x="7163530" y="1906437"/>
                  </a:lnTo>
                  <a:lnTo>
                    <a:pt x="7163530" y="1914827"/>
                  </a:lnTo>
                  <a:lnTo>
                    <a:pt x="7262144" y="1914827"/>
                  </a:lnTo>
                  <a:lnTo>
                    <a:pt x="7262144" y="1938318"/>
                  </a:lnTo>
                  <a:lnTo>
                    <a:pt x="7707323" y="1938318"/>
                  </a:lnTo>
                  <a:lnTo>
                    <a:pt x="7707323" y="1961939"/>
                  </a:lnTo>
                  <a:lnTo>
                    <a:pt x="8993555" y="1961939"/>
                  </a:lnTo>
                </a:path>
              </a:pathLst>
            </a:custGeom>
            <a:noFill/>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6" name="Shape1_20220124_152358">
              <a:extLst>
                <a:ext uri="{FF2B5EF4-FFF2-40B4-BE49-F238E27FC236}">
                  <a16:creationId xmlns:a16="http://schemas.microsoft.com/office/drawing/2014/main" id="{CE09D670-F66B-4CB9-BD79-74AB49CC2FA7}"/>
                </a:ext>
              </a:extLst>
            </p:cNvPr>
            <p:cNvSpPr/>
            <p:nvPr/>
          </p:nvSpPr>
          <p:spPr>
            <a:xfrm>
              <a:off x="2795066" y="24924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7" name="Shape2_20220124_152358">
              <a:extLst>
                <a:ext uri="{FF2B5EF4-FFF2-40B4-BE49-F238E27FC236}">
                  <a16:creationId xmlns:a16="http://schemas.microsoft.com/office/drawing/2014/main" id="{BFC39B2D-5A05-A79C-61C4-24D92257AA0C}"/>
                </a:ext>
              </a:extLst>
            </p:cNvPr>
            <p:cNvSpPr/>
            <p:nvPr/>
          </p:nvSpPr>
          <p:spPr>
            <a:xfrm>
              <a:off x="2961314" y="255174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8" name="Shape3_20220124_152358">
              <a:extLst>
                <a:ext uri="{FF2B5EF4-FFF2-40B4-BE49-F238E27FC236}">
                  <a16:creationId xmlns:a16="http://schemas.microsoft.com/office/drawing/2014/main" id="{567E3E4C-BFBF-9446-3E2B-A42491BE6699}"/>
                </a:ext>
              </a:extLst>
            </p:cNvPr>
            <p:cNvSpPr/>
            <p:nvPr/>
          </p:nvSpPr>
          <p:spPr>
            <a:xfrm>
              <a:off x="6814459" y="351283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9" name="Shape4_20220124_152358">
              <a:extLst>
                <a:ext uri="{FF2B5EF4-FFF2-40B4-BE49-F238E27FC236}">
                  <a16:creationId xmlns:a16="http://schemas.microsoft.com/office/drawing/2014/main" id="{AA114516-D626-02B4-575D-6EB856E94382}"/>
                </a:ext>
              </a:extLst>
            </p:cNvPr>
            <p:cNvSpPr/>
            <p:nvPr/>
          </p:nvSpPr>
          <p:spPr>
            <a:xfrm>
              <a:off x="686544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0" name="Shape5_20220124_152358">
              <a:extLst>
                <a:ext uri="{FF2B5EF4-FFF2-40B4-BE49-F238E27FC236}">
                  <a16:creationId xmlns:a16="http://schemas.microsoft.com/office/drawing/2014/main" id="{EC80AF10-B1BB-E085-A982-22DB695D7F95}"/>
                </a:ext>
              </a:extLst>
            </p:cNvPr>
            <p:cNvSpPr/>
            <p:nvPr/>
          </p:nvSpPr>
          <p:spPr>
            <a:xfrm>
              <a:off x="6932176" y="352729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1" name="Shape6_20220124_152358">
              <a:extLst>
                <a:ext uri="{FF2B5EF4-FFF2-40B4-BE49-F238E27FC236}">
                  <a16:creationId xmlns:a16="http://schemas.microsoft.com/office/drawing/2014/main" id="{D996654E-C33F-65A4-9DBA-79B7648AA1C0}"/>
                </a:ext>
              </a:extLst>
            </p:cNvPr>
            <p:cNvSpPr/>
            <p:nvPr/>
          </p:nvSpPr>
          <p:spPr>
            <a:xfrm>
              <a:off x="696870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2" name="Shape7_20220124_152358">
              <a:extLst>
                <a:ext uri="{FF2B5EF4-FFF2-40B4-BE49-F238E27FC236}">
                  <a16:creationId xmlns:a16="http://schemas.microsoft.com/office/drawing/2014/main" id="{9DF60CEB-2B75-1FF1-49DF-855205DDE7FE}"/>
                </a:ext>
              </a:extLst>
            </p:cNvPr>
            <p:cNvSpPr/>
            <p:nvPr/>
          </p:nvSpPr>
          <p:spPr>
            <a:xfrm>
              <a:off x="7056733" y="354923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3" name="Shape8_20220124_152358">
              <a:extLst>
                <a:ext uri="{FF2B5EF4-FFF2-40B4-BE49-F238E27FC236}">
                  <a16:creationId xmlns:a16="http://schemas.microsoft.com/office/drawing/2014/main" id="{6E518B31-CEB6-55EA-5824-471FC2810DFE}"/>
                </a:ext>
              </a:extLst>
            </p:cNvPr>
            <p:cNvSpPr/>
            <p:nvPr/>
          </p:nvSpPr>
          <p:spPr>
            <a:xfrm>
              <a:off x="7093907" y="355078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4" name="Shape9_20220124_152358">
              <a:extLst>
                <a:ext uri="{FF2B5EF4-FFF2-40B4-BE49-F238E27FC236}">
                  <a16:creationId xmlns:a16="http://schemas.microsoft.com/office/drawing/2014/main" id="{4206F863-1309-0692-AAA4-A06762B487B2}"/>
                </a:ext>
              </a:extLst>
            </p:cNvPr>
            <p:cNvSpPr/>
            <p:nvPr/>
          </p:nvSpPr>
          <p:spPr>
            <a:xfrm>
              <a:off x="7147860"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5" name="Shape10_20220124_152358">
              <a:extLst>
                <a:ext uri="{FF2B5EF4-FFF2-40B4-BE49-F238E27FC236}">
                  <a16:creationId xmlns:a16="http://schemas.microsoft.com/office/drawing/2014/main" id="{9B1559A4-FC86-EED1-67A4-C9279E2523C3}"/>
                </a:ext>
              </a:extLst>
            </p:cNvPr>
            <p:cNvSpPr/>
            <p:nvPr/>
          </p:nvSpPr>
          <p:spPr>
            <a:xfrm>
              <a:off x="7241181"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6" name="Shape11_20220124_152358">
              <a:extLst>
                <a:ext uri="{FF2B5EF4-FFF2-40B4-BE49-F238E27FC236}">
                  <a16:creationId xmlns:a16="http://schemas.microsoft.com/office/drawing/2014/main" id="{05133949-854A-3388-8474-AB91ACDA147A}"/>
                </a:ext>
              </a:extLst>
            </p:cNvPr>
            <p:cNvSpPr/>
            <p:nvPr/>
          </p:nvSpPr>
          <p:spPr>
            <a:xfrm>
              <a:off x="7310365" y="357285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7" name="Shape12_20220124_152358">
              <a:extLst>
                <a:ext uri="{FF2B5EF4-FFF2-40B4-BE49-F238E27FC236}">
                  <a16:creationId xmlns:a16="http://schemas.microsoft.com/office/drawing/2014/main" id="{5C32715E-278A-1094-223E-F70DD2F210C2}"/>
                </a:ext>
              </a:extLst>
            </p:cNvPr>
            <p:cNvSpPr/>
            <p:nvPr/>
          </p:nvSpPr>
          <p:spPr>
            <a:xfrm>
              <a:off x="7387036" y="359260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8" name="Shape13_20220124_152358">
              <a:extLst>
                <a:ext uri="{FF2B5EF4-FFF2-40B4-BE49-F238E27FC236}">
                  <a16:creationId xmlns:a16="http://schemas.microsoft.com/office/drawing/2014/main" id="{C50E837F-7EEF-7F0F-6BAD-7621A0AEFEBE}"/>
                </a:ext>
              </a:extLst>
            </p:cNvPr>
            <p:cNvSpPr/>
            <p:nvPr/>
          </p:nvSpPr>
          <p:spPr>
            <a:xfrm>
              <a:off x="7445507" y="359402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9" name="Shape14_20220124_152358">
              <a:extLst>
                <a:ext uri="{FF2B5EF4-FFF2-40B4-BE49-F238E27FC236}">
                  <a16:creationId xmlns:a16="http://schemas.microsoft.com/office/drawing/2014/main" id="{52AB1E2F-33C5-D5AD-52F6-1C62B967A917}"/>
                </a:ext>
              </a:extLst>
            </p:cNvPr>
            <p:cNvSpPr/>
            <p:nvPr/>
          </p:nvSpPr>
          <p:spPr>
            <a:xfrm>
              <a:off x="7494039" y="360848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0" name="Shape15_20220124_152358">
              <a:extLst>
                <a:ext uri="{FF2B5EF4-FFF2-40B4-BE49-F238E27FC236}">
                  <a16:creationId xmlns:a16="http://schemas.microsoft.com/office/drawing/2014/main" id="{CDA903CE-C1A1-E090-C159-69E87C72B112}"/>
                </a:ext>
              </a:extLst>
            </p:cNvPr>
            <p:cNvSpPr/>
            <p:nvPr/>
          </p:nvSpPr>
          <p:spPr>
            <a:xfrm>
              <a:off x="7552510" y="363584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1" name="Shape16_20220124_152358">
              <a:extLst>
                <a:ext uri="{FF2B5EF4-FFF2-40B4-BE49-F238E27FC236}">
                  <a16:creationId xmlns:a16="http://schemas.microsoft.com/office/drawing/2014/main" id="{A980617E-ECCD-CFDA-3C7C-077D877034DD}"/>
                </a:ext>
              </a:extLst>
            </p:cNvPr>
            <p:cNvSpPr/>
            <p:nvPr/>
          </p:nvSpPr>
          <p:spPr>
            <a:xfrm>
              <a:off x="7646735" y="363507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2" name="Shape17_20220124_152358">
              <a:extLst>
                <a:ext uri="{FF2B5EF4-FFF2-40B4-BE49-F238E27FC236}">
                  <a16:creationId xmlns:a16="http://schemas.microsoft.com/office/drawing/2014/main" id="{9CEA8592-E725-15DD-154E-0A37EF791579}"/>
                </a:ext>
              </a:extLst>
            </p:cNvPr>
            <p:cNvSpPr/>
            <p:nvPr/>
          </p:nvSpPr>
          <p:spPr>
            <a:xfrm>
              <a:off x="7688426" y="3656367"/>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3" name="Shape18_20220124_152358">
              <a:extLst>
                <a:ext uri="{FF2B5EF4-FFF2-40B4-BE49-F238E27FC236}">
                  <a16:creationId xmlns:a16="http://schemas.microsoft.com/office/drawing/2014/main" id="{311359B1-DBA7-8FAB-4E05-85AE60A7C758}"/>
                </a:ext>
              </a:extLst>
            </p:cNvPr>
            <p:cNvSpPr/>
            <p:nvPr/>
          </p:nvSpPr>
          <p:spPr>
            <a:xfrm>
              <a:off x="7790137" y="365791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4" name="Shape19_20220124_152358">
              <a:extLst>
                <a:ext uri="{FF2B5EF4-FFF2-40B4-BE49-F238E27FC236}">
                  <a16:creationId xmlns:a16="http://schemas.microsoft.com/office/drawing/2014/main" id="{D049518B-E2FA-2DA0-772D-0530582194E5}"/>
                </a:ext>
              </a:extLst>
            </p:cNvPr>
            <p:cNvSpPr/>
            <p:nvPr/>
          </p:nvSpPr>
          <p:spPr>
            <a:xfrm>
              <a:off x="7872229" y="369805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5" name="Shape20_20220124_152358">
              <a:extLst>
                <a:ext uri="{FF2B5EF4-FFF2-40B4-BE49-F238E27FC236}">
                  <a16:creationId xmlns:a16="http://schemas.microsoft.com/office/drawing/2014/main" id="{4D82891C-8749-4D93-04B4-1309598AD3F8}"/>
                </a:ext>
              </a:extLst>
            </p:cNvPr>
            <p:cNvSpPr/>
            <p:nvPr/>
          </p:nvSpPr>
          <p:spPr>
            <a:xfrm>
              <a:off x="7908628"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6" name="Shape21_20220124_152358">
              <a:extLst>
                <a:ext uri="{FF2B5EF4-FFF2-40B4-BE49-F238E27FC236}">
                  <a16:creationId xmlns:a16="http://schemas.microsoft.com/office/drawing/2014/main" id="{9BF2ACC9-556E-7521-665A-44DF67F92D3F}"/>
                </a:ext>
              </a:extLst>
            </p:cNvPr>
            <p:cNvSpPr/>
            <p:nvPr/>
          </p:nvSpPr>
          <p:spPr>
            <a:xfrm>
              <a:off x="7948125"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7" name="Shape22_20220124_152358">
              <a:extLst>
                <a:ext uri="{FF2B5EF4-FFF2-40B4-BE49-F238E27FC236}">
                  <a16:creationId xmlns:a16="http://schemas.microsoft.com/office/drawing/2014/main" id="{9F74121F-B185-0321-0EB9-A2D66B1708F5}"/>
                </a:ext>
              </a:extLst>
            </p:cNvPr>
            <p:cNvSpPr/>
            <p:nvPr/>
          </p:nvSpPr>
          <p:spPr>
            <a:xfrm>
              <a:off x="8015631" y="369663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8" name="Shape23_20220124_152358">
              <a:extLst>
                <a:ext uri="{FF2B5EF4-FFF2-40B4-BE49-F238E27FC236}">
                  <a16:creationId xmlns:a16="http://schemas.microsoft.com/office/drawing/2014/main" id="{30FBD302-CA21-D2DA-F56D-58BA05F9D294}"/>
                </a:ext>
              </a:extLst>
            </p:cNvPr>
            <p:cNvSpPr/>
            <p:nvPr/>
          </p:nvSpPr>
          <p:spPr>
            <a:xfrm>
              <a:off x="8093850" y="3716387"/>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9" name="Shape24_20220124_152358">
              <a:extLst>
                <a:ext uri="{FF2B5EF4-FFF2-40B4-BE49-F238E27FC236}">
                  <a16:creationId xmlns:a16="http://schemas.microsoft.com/office/drawing/2014/main" id="{DA1E289F-6B09-C8EB-A202-BE6E3CEE3946}"/>
                </a:ext>
              </a:extLst>
            </p:cNvPr>
            <p:cNvSpPr/>
            <p:nvPr/>
          </p:nvSpPr>
          <p:spPr>
            <a:xfrm>
              <a:off x="8132573" y="371858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0" name="Shape25_20220124_152358">
              <a:extLst>
                <a:ext uri="{FF2B5EF4-FFF2-40B4-BE49-F238E27FC236}">
                  <a16:creationId xmlns:a16="http://schemas.microsoft.com/office/drawing/2014/main" id="{C393C12D-495E-19BB-DB39-CA8F106290A1}"/>
                </a:ext>
              </a:extLst>
            </p:cNvPr>
            <p:cNvSpPr/>
            <p:nvPr/>
          </p:nvSpPr>
          <p:spPr>
            <a:xfrm>
              <a:off x="8257904" y="37193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1" name="Shape26_20220124_152358">
              <a:extLst>
                <a:ext uri="{FF2B5EF4-FFF2-40B4-BE49-F238E27FC236}">
                  <a16:creationId xmlns:a16="http://schemas.microsoft.com/office/drawing/2014/main" id="{3B1216EA-B224-82F8-A146-06BFBF08979C}"/>
                </a:ext>
              </a:extLst>
            </p:cNvPr>
            <p:cNvSpPr/>
            <p:nvPr/>
          </p:nvSpPr>
          <p:spPr>
            <a:xfrm>
              <a:off x="8326185" y="3733038"/>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2" name="Shape27_20220124_152358">
              <a:extLst>
                <a:ext uri="{FF2B5EF4-FFF2-40B4-BE49-F238E27FC236}">
                  <a16:creationId xmlns:a16="http://schemas.microsoft.com/office/drawing/2014/main" id="{C82D5609-BF1D-F50D-056C-27B8226CDB47}"/>
                </a:ext>
              </a:extLst>
            </p:cNvPr>
            <p:cNvSpPr/>
            <p:nvPr/>
          </p:nvSpPr>
          <p:spPr>
            <a:xfrm>
              <a:off x="8412794" y="374220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3" name="Shape28_20220124_152358">
              <a:extLst>
                <a:ext uri="{FF2B5EF4-FFF2-40B4-BE49-F238E27FC236}">
                  <a16:creationId xmlns:a16="http://schemas.microsoft.com/office/drawing/2014/main" id="{A72EC0B0-235D-A4B8-3F4A-4923B79AEB0D}"/>
                </a:ext>
              </a:extLst>
            </p:cNvPr>
            <p:cNvSpPr/>
            <p:nvPr/>
          </p:nvSpPr>
          <p:spPr>
            <a:xfrm>
              <a:off x="8453711" y="3739879"/>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4" name="Shape29_20220124_152358">
              <a:extLst>
                <a:ext uri="{FF2B5EF4-FFF2-40B4-BE49-F238E27FC236}">
                  <a16:creationId xmlns:a16="http://schemas.microsoft.com/office/drawing/2014/main" id="{774ACA08-B5D0-5BB8-8D94-1C3F345F95DB}"/>
                </a:ext>
              </a:extLst>
            </p:cNvPr>
            <p:cNvSpPr/>
            <p:nvPr/>
          </p:nvSpPr>
          <p:spPr>
            <a:xfrm>
              <a:off x="8535028"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5" name="Shape30_20220124_152358">
              <a:extLst>
                <a:ext uri="{FF2B5EF4-FFF2-40B4-BE49-F238E27FC236}">
                  <a16:creationId xmlns:a16="http://schemas.microsoft.com/office/drawing/2014/main" id="{43EF377C-021D-6E4C-4AE3-61D1139731B3}"/>
                </a:ext>
              </a:extLst>
            </p:cNvPr>
            <p:cNvSpPr/>
            <p:nvPr/>
          </p:nvSpPr>
          <p:spPr>
            <a:xfrm>
              <a:off x="8634416"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6" name="Shape31_20220124_152358">
              <a:extLst>
                <a:ext uri="{FF2B5EF4-FFF2-40B4-BE49-F238E27FC236}">
                  <a16:creationId xmlns:a16="http://schemas.microsoft.com/office/drawing/2014/main" id="{17CCA0C1-B013-D655-E287-440831A5027E}"/>
                </a:ext>
              </a:extLst>
            </p:cNvPr>
            <p:cNvSpPr/>
            <p:nvPr/>
          </p:nvSpPr>
          <p:spPr>
            <a:xfrm>
              <a:off x="8661780" y="3760402"/>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7" name="Shape32_20220124_152358">
              <a:extLst>
                <a:ext uri="{FF2B5EF4-FFF2-40B4-BE49-F238E27FC236}">
                  <a16:creationId xmlns:a16="http://schemas.microsoft.com/office/drawing/2014/main" id="{98B1DBDE-605E-D8F7-9098-74509C45BCBE}"/>
                </a:ext>
              </a:extLst>
            </p:cNvPr>
            <p:cNvSpPr/>
            <p:nvPr/>
          </p:nvSpPr>
          <p:spPr>
            <a:xfrm>
              <a:off x="8741548" y="3771760"/>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8" name="Shape33_20220124_152358">
              <a:extLst>
                <a:ext uri="{FF2B5EF4-FFF2-40B4-BE49-F238E27FC236}">
                  <a16:creationId xmlns:a16="http://schemas.microsoft.com/office/drawing/2014/main" id="{9701D2F5-A427-9078-D642-86C717A1545E}"/>
                </a:ext>
              </a:extLst>
            </p:cNvPr>
            <p:cNvSpPr/>
            <p:nvPr/>
          </p:nvSpPr>
          <p:spPr>
            <a:xfrm>
              <a:off x="8762071" y="377253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9" name="Shape34_20220124_152358">
              <a:extLst>
                <a:ext uri="{FF2B5EF4-FFF2-40B4-BE49-F238E27FC236}">
                  <a16:creationId xmlns:a16="http://schemas.microsoft.com/office/drawing/2014/main" id="{811EECB5-7E7F-8EBE-06EA-AD09727E2BB8}"/>
                </a:ext>
              </a:extLst>
            </p:cNvPr>
            <p:cNvSpPr/>
            <p:nvPr/>
          </p:nvSpPr>
          <p:spPr>
            <a:xfrm>
              <a:off x="8856941" y="377705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0" name="Shape35_20220124_152358">
              <a:extLst>
                <a:ext uri="{FF2B5EF4-FFF2-40B4-BE49-F238E27FC236}">
                  <a16:creationId xmlns:a16="http://schemas.microsoft.com/office/drawing/2014/main" id="{F81435C6-EB18-CFB4-4C72-719E5C7B4653}"/>
                </a:ext>
              </a:extLst>
            </p:cNvPr>
            <p:cNvSpPr/>
            <p:nvPr/>
          </p:nvSpPr>
          <p:spPr>
            <a:xfrm>
              <a:off x="9070302" y="377705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1" name="Shape36_20220124_152358">
              <a:extLst>
                <a:ext uri="{FF2B5EF4-FFF2-40B4-BE49-F238E27FC236}">
                  <a16:creationId xmlns:a16="http://schemas.microsoft.com/office/drawing/2014/main" id="{B07BA892-945A-7447-8469-6A0B5DAE6C5D}"/>
                </a:ext>
              </a:extLst>
            </p:cNvPr>
            <p:cNvSpPr/>
            <p:nvPr/>
          </p:nvSpPr>
          <p:spPr>
            <a:xfrm>
              <a:off x="9110574"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2" name="Shape37_20220124_152358">
              <a:extLst>
                <a:ext uri="{FF2B5EF4-FFF2-40B4-BE49-F238E27FC236}">
                  <a16:creationId xmlns:a16="http://schemas.microsoft.com/office/drawing/2014/main" id="{ACDDB5E8-A491-C193-6953-DE875B9B3E38}"/>
                </a:ext>
              </a:extLst>
            </p:cNvPr>
            <p:cNvSpPr/>
            <p:nvPr/>
          </p:nvSpPr>
          <p:spPr>
            <a:xfrm>
              <a:off x="921525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3" name="Shape38_20220124_152358">
              <a:extLst>
                <a:ext uri="{FF2B5EF4-FFF2-40B4-BE49-F238E27FC236}">
                  <a16:creationId xmlns:a16="http://schemas.microsoft.com/office/drawing/2014/main" id="{32A37260-64CE-0079-4F34-E11A5F347DB5}"/>
                </a:ext>
              </a:extLst>
            </p:cNvPr>
            <p:cNvSpPr/>
            <p:nvPr/>
          </p:nvSpPr>
          <p:spPr>
            <a:xfrm>
              <a:off x="9265463" y="380596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4" name="Shape39_20220124_152358">
              <a:extLst>
                <a:ext uri="{FF2B5EF4-FFF2-40B4-BE49-F238E27FC236}">
                  <a16:creationId xmlns:a16="http://schemas.microsoft.com/office/drawing/2014/main" id="{67431B51-E242-40D2-2E80-9D6721B5818C}"/>
                </a:ext>
              </a:extLst>
            </p:cNvPr>
            <p:cNvSpPr/>
            <p:nvPr/>
          </p:nvSpPr>
          <p:spPr>
            <a:xfrm>
              <a:off x="940060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5" name="Shape40_20220124_152358">
              <a:extLst>
                <a:ext uri="{FF2B5EF4-FFF2-40B4-BE49-F238E27FC236}">
                  <a16:creationId xmlns:a16="http://schemas.microsoft.com/office/drawing/2014/main" id="{DE0F8AA1-70B2-01A3-30BE-E8012BDA5E39}"/>
                </a:ext>
              </a:extLst>
            </p:cNvPr>
            <p:cNvSpPr/>
            <p:nvPr/>
          </p:nvSpPr>
          <p:spPr>
            <a:xfrm>
              <a:off x="9507608"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6" name="Shape41_20220124_152358">
              <a:extLst>
                <a:ext uri="{FF2B5EF4-FFF2-40B4-BE49-F238E27FC236}">
                  <a16:creationId xmlns:a16="http://schemas.microsoft.com/office/drawing/2014/main" id="{CF2E9775-FC04-974A-D981-3AAE789EEE32}"/>
                </a:ext>
              </a:extLst>
            </p:cNvPr>
            <p:cNvSpPr/>
            <p:nvPr/>
          </p:nvSpPr>
          <p:spPr>
            <a:xfrm>
              <a:off x="95455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7" name="Shape42_20220124_152358">
              <a:extLst>
                <a:ext uri="{FF2B5EF4-FFF2-40B4-BE49-F238E27FC236}">
                  <a16:creationId xmlns:a16="http://schemas.microsoft.com/office/drawing/2014/main" id="{BDCB971B-85A2-575C-AD09-91A7D2E1D9AB}"/>
                </a:ext>
              </a:extLst>
            </p:cNvPr>
            <p:cNvSpPr/>
            <p:nvPr/>
          </p:nvSpPr>
          <p:spPr>
            <a:xfrm>
              <a:off x="96503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8" name="Shape43_20220124_152358">
              <a:extLst>
                <a:ext uri="{FF2B5EF4-FFF2-40B4-BE49-F238E27FC236}">
                  <a16:creationId xmlns:a16="http://schemas.microsoft.com/office/drawing/2014/main" id="{600F924B-BCB6-9139-43CC-F405B05D7EC4}"/>
                </a:ext>
              </a:extLst>
            </p:cNvPr>
            <p:cNvSpPr/>
            <p:nvPr/>
          </p:nvSpPr>
          <p:spPr>
            <a:xfrm>
              <a:off x="97688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9" name="Shape44_20220124_152358">
              <a:extLst>
                <a:ext uri="{FF2B5EF4-FFF2-40B4-BE49-F238E27FC236}">
                  <a16:creationId xmlns:a16="http://schemas.microsoft.com/office/drawing/2014/main" id="{24E47EF6-8AF4-6125-0A7B-EAECEF8807F2}"/>
                </a:ext>
              </a:extLst>
            </p:cNvPr>
            <p:cNvSpPr/>
            <p:nvPr/>
          </p:nvSpPr>
          <p:spPr>
            <a:xfrm>
              <a:off x="9825778"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0" name="Shape45_20220124_152358">
              <a:extLst>
                <a:ext uri="{FF2B5EF4-FFF2-40B4-BE49-F238E27FC236}">
                  <a16:creationId xmlns:a16="http://schemas.microsoft.com/office/drawing/2014/main" id="{DFF77285-12CB-2ABB-7955-0675F3B7A6BA}"/>
                </a:ext>
              </a:extLst>
            </p:cNvPr>
            <p:cNvSpPr/>
            <p:nvPr/>
          </p:nvSpPr>
          <p:spPr>
            <a:xfrm>
              <a:off x="9935104"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1" name="Shape46_20220124_152358">
              <a:extLst>
                <a:ext uri="{FF2B5EF4-FFF2-40B4-BE49-F238E27FC236}">
                  <a16:creationId xmlns:a16="http://schemas.microsoft.com/office/drawing/2014/main" id="{8348397C-0D0D-CC0D-BB99-242C7E9E82F5}"/>
                </a:ext>
              </a:extLst>
            </p:cNvPr>
            <p:cNvSpPr/>
            <p:nvPr/>
          </p:nvSpPr>
          <p:spPr>
            <a:xfrm>
              <a:off x="100201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2" name="Shape47_20220124_152358">
              <a:extLst>
                <a:ext uri="{FF2B5EF4-FFF2-40B4-BE49-F238E27FC236}">
                  <a16:creationId xmlns:a16="http://schemas.microsoft.com/office/drawing/2014/main" id="{5B1C3E39-D029-ED73-25CE-A9FE2140A8A5}"/>
                </a:ext>
              </a:extLst>
            </p:cNvPr>
            <p:cNvSpPr/>
            <p:nvPr/>
          </p:nvSpPr>
          <p:spPr>
            <a:xfrm>
              <a:off x="1010367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3" name="Shape48_20220124_152358">
              <a:extLst>
                <a:ext uri="{FF2B5EF4-FFF2-40B4-BE49-F238E27FC236}">
                  <a16:creationId xmlns:a16="http://schemas.microsoft.com/office/drawing/2014/main" id="{EDA4897E-38F1-72D1-F1BF-33B1D0EF5259}"/>
                </a:ext>
              </a:extLst>
            </p:cNvPr>
            <p:cNvSpPr/>
            <p:nvPr/>
          </p:nvSpPr>
          <p:spPr>
            <a:xfrm>
              <a:off x="1014459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4" name="Shape49_20220124_152358">
              <a:extLst>
                <a:ext uri="{FF2B5EF4-FFF2-40B4-BE49-F238E27FC236}">
                  <a16:creationId xmlns:a16="http://schemas.microsoft.com/office/drawing/2014/main" id="{F0205C15-8D23-6B52-C4D9-9455BCF11DC2}"/>
                </a:ext>
              </a:extLst>
            </p:cNvPr>
            <p:cNvSpPr/>
            <p:nvPr/>
          </p:nvSpPr>
          <p:spPr>
            <a:xfrm>
              <a:off x="101621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5" name="Shape50_20220124_152358">
              <a:extLst>
                <a:ext uri="{FF2B5EF4-FFF2-40B4-BE49-F238E27FC236}">
                  <a16:creationId xmlns:a16="http://schemas.microsoft.com/office/drawing/2014/main" id="{0C4054F6-13A7-B0EB-066F-02CB0235BE84}"/>
                </a:ext>
              </a:extLst>
            </p:cNvPr>
            <p:cNvSpPr/>
            <p:nvPr/>
          </p:nvSpPr>
          <p:spPr>
            <a:xfrm>
              <a:off x="101803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6" name="Shape51_20220124_152358">
              <a:extLst>
                <a:ext uri="{FF2B5EF4-FFF2-40B4-BE49-F238E27FC236}">
                  <a16:creationId xmlns:a16="http://schemas.microsoft.com/office/drawing/2014/main" id="{025E0FDD-E603-F5E6-7868-E730F4A476DB}"/>
                </a:ext>
              </a:extLst>
            </p:cNvPr>
            <p:cNvSpPr/>
            <p:nvPr/>
          </p:nvSpPr>
          <p:spPr>
            <a:xfrm>
              <a:off x="10261535"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7" name="Shape52_20220124_152358">
              <a:extLst>
                <a:ext uri="{FF2B5EF4-FFF2-40B4-BE49-F238E27FC236}">
                  <a16:creationId xmlns:a16="http://schemas.microsoft.com/office/drawing/2014/main" id="{A271F219-E35D-6B3F-8453-AAE02D2492B3}"/>
                </a:ext>
              </a:extLst>
            </p:cNvPr>
            <p:cNvSpPr/>
            <p:nvPr/>
          </p:nvSpPr>
          <p:spPr>
            <a:xfrm>
              <a:off x="1047644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8" name="Shape53_20220124_152358">
              <a:extLst>
                <a:ext uri="{FF2B5EF4-FFF2-40B4-BE49-F238E27FC236}">
                  <a16:creationId xmlns:a16="http://schemas.microsoft.com/office/drawing/2014/main" id="{B8020708-F96B-E1F7-8CA2-9D7B4E02A053}"/>
                </a:ext>
              </a:extLst>
            </p:cNvPr>
            <p:cNvSpPr/>
            <p:nvPr/>
          </p:nvSpPr>
          <p:spPr>
            <a:xfrm>
              <a:off x="8897213"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9" name="Shape54_20220124_152358">
              <a:extLst>
                <a:ext uri="{FF2B5EF4-FFF2-40B4-BE49-F238E27FC236}">
                  <a16:creationId xmlns:a16="http://schemas.microsoft.com/office/drawing/2014/main" id="{5E6116BB-0FA3-32F8-8875-46A01E8B5C70}"/>
                </a:ext>
              </a:extLst>
            </p:cNvPr>
            <p:cNvSpPr/>
            <p:nvPr/>
          </p:nvSpPr>
          <p:spPr>
            <a:xfrm>
              <a:off x="8912314"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0" name="Shape55_20220124_152358">
              <a:extLst>
                <a:ext uri="{FF2B5EF4-FFF2-40B4-BE49-F238E27FC236}">
                  <a16:creationId xmlns:a16="http://schemas.microsoft.com/office/drawing/2014/main" id="{44AA178E-15BE-00AF-ED25-AE41FB8EBCFD}"/>
                </a:ext>
              </a:extLst>
            </p:cNvPr>
            <p:cNvSpPr/>
            <p:nvPr/>
          </p:nvSpPr>
          <p:spPr>
            <a:xfrm>
              <a:off x="8930643"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1" name="Shape56_20220124_152358">
              <a:extLst>
                <a:ext uri="{FF2B5EF4-FFF2-40B4-BE49-F238E27FC236}">
                  <a16:creationId xmlns:a16="http://schemas.microsoft.com/office/drawing/2014/main" id="{18D1C2D9-1183-CE9A-E93F-5E2AF420EDB9}"/>
                </a:ext>
              </a:extLst>
            </p:cNvPr>
            <p:cNvSpPr/>
            <p:nvPr/>
          </p:nvSpPr>
          <p:spPr>
            <a:xfrm>
              <a:off x="8992857"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2" name="Shape57_20220124_152358">
              <a:extLst>
                <a:ext uri="{FF2B5EF4-FFF2-40B4-BE49-F238E27FC236}">
                  <a16:creationId xmlns:a16="http://schemas.microsoft.com/office/drawing/2014/main" id="{B944AA6A-3353-7A1A-3580-BDD8764E7F19}"/>
                </a:ext>
              </a:extLst>
            </p:cNvPr>
            <p:cNvSpPr/>
            <p:nvPr/>
          </p:nvSpPr>
          <p:spPr>
            <a:xfrm>
              <a:off x="90080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3" name="Shape58_20220124_152358">
              <a:extLst>
                <a:ext uri="{FF2B5EF4-FFF2-40B4-BE49-F238E27FC236}">
                  <a16:creationId xmlns:a16="http://schemas.microsoft.com/office/drawing/2014/main" id="{DE012C60-EB52-87DA-5176-5176BA940931}"/>
                </a:ext>
              </a:extLst>
            </p:cNvPr>
            <p:cNvSpPr/>
            <p:nvPr/>
          </p:nvSpPr>
          <p:spPr>
            <a:xfrm>
              <a:off x="90262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grpSp>
        <p:nvGrpSpPr>
          <p:cNvPr id="94" name="Group 93">
            <a:extLst>
              <a:ext uri="{FF2B5EF4-FFF2-40B4-BE49-F238E27FC236}">
                <a16:creationId xmlns:a16="http://schemas.microsoft.com/office/drawing/2014/main" id="{025C51DA-E0D3-49D4-8FCF-976C7993F1A0}"/>
              </a:ext>
            </a:extLst>
          </p:cNvPr>
          <p:cNvGrpSpPr/>
          <p:nvPr/>
        </p:nvGrpSpPr>
        <p:grpSpPr>
          <a:xfrm>
            <a:off x="1508318" y="1558383"/>
            <a:ext cx="9138506" cy="2340515"/>
            <a:chOff x="1526130" y="1906369"/>
            <a:chExt cx="9138506" cy="2340515"/>
          </a:xfrm>
        </p:grpSpPr>
        <p:sp>
          <p:nvSpPr>
            <p:cNvPr id="95" name="Shape0_20220124_152343">
              <a:extLst>
                <a:ext uri="{FF2B5EF4-FFF2-40B4-BE49-F238E27FC236}">
                  <a16:creationId xmlns:a16="http://schemas.microsoft.com/office/drawing/2014/main" id="{6F2158B3-4312-A787-5141-6CDC715A9108}"/>
                </a:ext>
              </a:extLst>
            </p:cNvPr>
            <p:cNvSpPr/>
            <p:nvPr/>
          </p:nvSpPr>
          <p:spPr>
            <a:xfrm>
              <a:off x="1526130" y="1906369"/>
              <a:ext cx="9138506" cy="2310441"/>
            </a:xfrm>
            <a:custGeom>
              <a:avLst/>
              <a:gdLst>
                <a:gd name="connsiteX0" fmla="*/ 9681 w 9138505"/>
                <a:gd name="connsiteY0" fmla="*/ 9681 h 2310441"/>
                <a:gd name="connsiteX1" fmla="*/ 59116 w 9138505"/>
                <a:gd name="connsiteY1" fmla="*/ 9681 h 2310441"/>
                <a:gd name="connsiteX2" fmla="*/ 59116 w 9138505"/>
                <a:gd name="connsiteY2" fmla="*/ 33172 h 2310441"/>
                <a:gd name="connsiteX3" fmla="*/ 121589 w 9138505"/>
                <a:gd name="connsiteY3" fmla="*/ 33172 h 2310441"/>
                <a:gd name="connsiteX4" fmla="*/ 121589 w 9138505"/>
                <a:gd name="connsiteY4" fmla="*/ 64667 h 2310441"/>
                <a:gd name="connsiteX5" fmla="*/ 181350 w 9138505"/>
                <a:gd name="connsiteY5" fmla="*/ 64667 h 2310441"/>
                <a:gd name="connsiteX6" fmla="*/ 181350 w 9138505"/>
                <a:gd name="connsiteY6" fmla="*/ 82866 h 2310441"/>
                <a:gd name="connsiteX7" fmla="*/ 215168 w 9138505"/>
                <a:gd name="connsiteY7" fmla="*/ 82866 h 2310441"/>
                <a:gd name="connsiteX8" fmla="*/ 215168 w 9138505"/>
                <a:gd name="connsiteY8" fmla="*/ 93192 h 2310441"/>
                <a:gd name="connsiteX9" fmla="*/ 253890 w 9138505"/>
                <a:gd name="connsiteY9" fmla="*/ 93192 h 2310441"/>
                <a:gd name="connsiteX10" fmla="*/ 253890 w 9138505"/>
                <a:gd name="connsiteY10" fmla="*/ 127139 h 2310441"/>
                <a:gd name="connsiteX11" fmla="*/ 290290 w 9138505"/>
                <a:gd name="connsiteY11" fmla="*/ 127139 h 2310441"/>
                <a:gd name="connsiteX12" fmla="*/ 290290 w 9138505"/>
                <a:gd name="connsiteY12" fmla="*/ 152954 h 2310441"/>
                <a:gd name="connsiteX13" fmla="*/ 326689 w 9138505"/>
                <a:gd name="connsiteY13" fmla="*/ 152954 h 2310441"/>
                <a:gd name="connsiteX14" fmla="*/ 326689 w 9138505"/>
                <a:gd name="connsiteY14" fmla="*/ 176446 h 2310441"/>
                <a:gd name="connsiteX15" fmla="*/ 347470 w 9138505"/>
                <a:gd name="connsiteY15" fmla="*/ 176446 h 2310441"/>
                <a:gd name="connsiteX16" fmla="*/ 347470 w 9138505"/>
                <a:gd name="connsiteY16" fmla="*/ 189353 h 2310441"/>
                <a:gd name="connsiteX17" fmla="*/ 365669 w 9138505"/>
                <a:gd name="connsiteY17" fmla="*/ 189353 h 2310441"/>
                <a:gd name="connsiteX18" fmla="*/ 365669 w 9138505"/>
                <a:gd name="connsiteY18" fmla="*/ 199808 h 2310441"/>
                <a:gd name="connsiteX19" fmla="*/ 417299 w 9138505"/>
                <a:gd name="connsiteY19" fmla="*/ 199808 h 2310441"/>
                <a:gd name="connsiteX20" fmla="*/ 417299 w 9138505"/>
                <a:gd name="connsiteY20" fmla="*/ 228463 h 2310441"/>
                <a:gd name="connsiteX21" fmla="*/ 451117 w 9138505"/>
                <a:gd name="connsiteY21" fmla="*/ 228463 h 2310441"/>
                <a:gd name="connsiteX22" fmla="*/ 451117 w 9138505"/>
                <a:gd name="connsiteY22" fmla="*/ 251825 h 2310441"/>
                <a:gd name="connsiteX23" fmla="*/ 482353 w 9138505"/>
                <a:gd name="connsiteY23" fmla="*/ 251825 h 2310441"/>
                <a:gd name="connsiteX24" fmla="*/ 482353 w 9138505"/>
                <a:gd name="connsiteY24" fmla="*/ 264733 h 2310441"/>
                <a:gd name="connsiteX25" fmla="*/ 523915 w 9138505"/>
                <a:gd name="connsiteY25" fmla="*/ 264733 h 2310441"/>
                <a:gd name="connsiteX26" fmla="*/ 523915 w 9138505"/>
                <a:gd name="connsiteY26" fmla="*/ 275188 h 2310441"/>
                <a:gd name="connsiteX27" fmla="*/ 592712 w 9138505"/>
                <a:gd name="connsiteY27" fmla="*/ 275188 h 2310441"/>
                <a:gd name="connsiteX28" fmla="*/ 592712 w 9138505"/>
                <a:gd name="connsiteY28" fmla="*/ 290677 h 2310441"/>
                <a:gd name="connsiteX29" fmla="*/ 629240 w 9138505"/>
                <a:gd name="connsiteY29" fmla="*/ 290677 h 2310441"/>
                <a:gd name="connsiteX30" fmla="*/ 629240 w 9138505"/>
                <a:gd name="connsiteY30" fmla="*/ 324623 h 2310441"/>
                <a:gd name="connsiteX31" fmla="*/ 683065 w 9138505"/>
                <a:gd name="connsiteY31" fmla="*/ 324623 h 2310441"/>
                <a:gd name="connsiteX32" fmla="*/ 683065 w 9138505"/>
                <a:gd name="connsiteY32" fmla="*/ 350438 h 2310441"/>
                <a:gd name="connsiteX33" fmla="*/ 708880 w 9138505"/>
                <a:gd name="connsiteY33" fmla="*/ 350438 h 2310441"/>
                <a:gd name="connsiteX34" fmla="*/ 708880 w 9138505"/>
                <a:gd name="connsiteY34" fmla="*/ 376253 h 2310441"/>
                <a:gd name="connsiteX35" fmla="*/ 732242 w 9138505"/>
                <a:gd name="connsiteY35" fmla="*/ 376253 h 2310441"/>
                <a:gd name="connsiteX36" fmla="*/ 732242 w 9138505"/>
                <a:gd name="connsiteY36" fmla="*/ 414976 h 2310441"/>
                <a:gd name="connsiteX37" fmla="*/ 786841 w 9138505"/>
                <a:gd name="connsiteY37" fmla="*/ 414976 h 2310441"/>
                <a:gd name="connsiteX38" fmla="*/ 786841 w 9138505"/>
                <a:gd name="connsiteY38" fmla="*/ 437564 h 2310441"/>
                <a:gd name="connsiteX39" fmla="*/ 799232 w 9138505"/>
                <a:gd name="connsiteY39" fmla="*/ 437564 h 2310441"/>
                <a:gd name="connsiteX40" fmla="*/ 799232 w 9138505"/>
                <a:gd name="connsiteY40" fmla="*/ 464928 h 2310441"/>
                <a:gd name="connsiteX41" fmla="*/ 852282 w 9138505"/>
                <a:gd name="connsiteY41" fmla="*/ 464928 h 2310441"/>
                <a:gd name="connsiteX42" fmla="*/ 852282 w 9138505"/>
                <a:gd name="connsiteY42" fmla="*/ 507135 h 2310441"/>
                <a:gd name="connsiteX43" fmla="*/ 934761 w 9138505"/>
                <a:gd name="connsiteY43" fmla="*/ 507135 h 2310441"/>
                <a:gd name="connsiteX44" fmla="*/ 934761 w 9138505"/>
                <a:gd name="connsiteY44" fmla="*/ 532950 h 2310441"/>
                <a:gd name="connsiteX45" fmla="*/ 956962 w 9138505"/>
                <a:gd name="connsiteY45" fmla="*/ 532950 h 2310441"/>
                <a:gd name="connsiteX46" fmla="*/ 956962 w 9138505"/>
                <a:gd name="connsiteY46" fmla="*/ 556829 h 2310441"/>
                <a:gd name="connsiteX47" fmla="*/ 996846 w 9138505"/>
                <a:gd name="connsiteY47" fmla="*/ 556829 h 2310441"/>
                <a:gd name="connsiteX48" fmla="*/ 996846 w 9138505"/>
                <a:gd name="connsiteY48" fmla="*/ 584193 h 2310441"/>
                <a:gd name="connsiteX49" fmla="*/ 1018659 w 9138505"/>
                <a:gd name="connsiteY49" fmla="*/ 584193 h 2310441"/>
                <a:gd name="connsiteX50" fmla="*/ 1018659 w 9138505"/>
                <a:gd name="connsiteY50" fmla="*/ 600069 h 2310441"/>
                <a:gd name="connsiteX51" fmla="*/ 1051186 w 9138505"/>
                <a:gd name="connsiteY51" fmla="*/ 600069 h 2310441"/>
                <a:gd name="connsiteX52" fmla="*/ 1051186 w 9138505"/>
                <a:gd name="connsiteY52" fmla="*/ 610912 h 2310441"/>
                <a:gd name="connsiteX53" fmla="*/ 1073387 w 9138505"/>
                <a:gd name="connsiteY53" fmla="*/ 610912 h 2310441"/>
                <a:gd name="connsiteX54" fmla="*/ 1073387 w 9138505"/>
                <a:gd name="connsiteY54" fmla="*/ 638792 h 2310441"/>
                <a:gd name="connsiteX55" fmla="*/ 1108625 w 9138505"/>
                <a:gd name="connsiteY55" fmla="*/ 638792 h 2310441"/>
                <a:gd name="connsiteX56" fmla="*/ 1108625 w 9138505"/>
                <a:gd name="connsiteY56" fmla="*/ 659315 h 2310441"/>
                <a:gd name="connsiteX57" fmla="*/ 1134440 w 9138505"/>
                <a:gd name="connsiteY57" fmla="*/ 659315 h 2310441"/>
                <a:gd name="connsiteX58" fmla="*/ 1134440 w 9138505"/>
                <a:gd name="connsiteY58" fmla="*/ 671319 h 2310441"/>
                <a:gd name="connsiteX59" fmla="*/ 1158319 w 9138505"/>
                <a:gd name="connsiteY59" fmla="*/ 671319 h 2310441"/>
                <a:gd name="connsiteX60" fmla="*/ 1158319 w 9138505"/>
                <a:gd name="connsiteY60" fmla="*/ 694036 h 2310441"/>
                <a:gd name="connsiteX61" fmla="*/ 1216402 w 9138505"/>
                <a:gd name="connsiteY61" fmla="*/ 694036 h 2310441"/>
                <a:gd name="connsiteX62" fmla="*/ 1216402 w 9138505"/>
                <a:gd name="connsiteY62" fmla="*/ 710041 h 2310441"/>
                <a:gd name="connsiteX63" fmla="*/ 1272808 w 9138505"/>
                <a:gd name="connsiteY63" fmla="*/ 710041 h 2310441"/>
                <a:gd name="connsiteX64" fmla="*/ 1272808 w 9138505"/>
                <a:gd name="connsiteY64" fmla="*/ 719076 h 2310441"/>
                <a:gd name="connsiteX65" fmla="*/ 1295009 w 9138505"/>
                <a:gd name="connsiteY65" fmla="*/ 719076 h 2310441"/>
                <a:gd name="connsiteX66" fmla="*/ 1295009 w 9138505"/>
                <a:gd name="connsiteY66" fmla="*/ 731081 h 2310441"/>
                <a:gd name="connsiteX67" fmla="*/ 1320824 w 9138505"/>
                <a:gd name="connsiteY67" fmla="*/ 731081 h 2310441"/>
                <a:gd name="connsiteX68" fmla="*/ 1320824 w 9138505"/>
                <a:gd name="connsiteY68" fmla="*/ 766963 h 2310441"/>
                <a:gd name="connsiteX69" fmla="*/ 1356190 w 9138505"/>
                <a:gd name="connsiteY69" fmla="*/ 766963 h 2310441"/>
                <a:gd name="connsiteX70" fmla="*/ 1356190 w 9138505"/>
                <a:gd name="connsiteY70" fmla="*/ 786841 h 2310441"/>
                <a:gd name="connsiteX71" fmla="*/ 1399947 w 9138505"/>
                <a:gd name="connsiteY71" fmla="*/ 786841 h 2310441"/>
                <a:gd name="connsiteX72" fmla="*/ 1399947 w 9138505"/>
                <a:gd name="connsiteY72" fmla="*/ 812010 h 2310441"/>
                <a:gd name="connsiteX73" fmla="*/ 1430796 w 9138505"/>
                <a:gd name="connsiteY73" fmla="*/ 812010 h 2310441"/>
                <a:gd name="connsiteX74" fmla="*/ 1430796 w 9138505"/>
                <a:gd name="connsiteY74" fmla="*/ 822724 h 2310441"/>
                <a:gd name="connsiteX75" fmla="*/ 1452997 w 9138505"/>
                <a:gd name="connsiteY75" fmla="*/ 822724 h 2310441"/>
                <a:gd name="connsiteX76" fmla="*/ 1452997 w 9138505"/>
                <a:gd name="connsiteY76" fmla="*/ 850088 h 2310441"/>
                <a:gd name="connsiteX77" fmla="*/ 1501916 w 9138505"/>
                <a:gd name="connsiteY77" fmla="*/ 850088 h 2310441"/>
                <a:gd name="connsiteX78" fmla="*/ 1501916 w 9138505"/>
                <a:gd name="connsiteY78" fmla="*/ 864286 h 2310441"/>
                <a:gd name="connsiteX79" fmla="*/ 1530441 w 9138505"/>
                <a:gd name="connsiteY79" fmla="*/ 864286 h 2310441"/>
                <a:gd name="connsiteX80" fmla="*/ 1530441 w 9138505"/>
                <a:gd name="connsiteY80" fmla="*/ 882614 h 2310441"/>
                <a:gd name="connsiteX81" fmla="*/ 1563356 w 9138505"/>
                <a:gd name="connsiteY81" fmla="*/ 882614 h 2310441"/>
                <a:gd name="connsiteX82" fmla="*/ 1563356 w 9138505"/>
                <a:gd name="connsiteY82" fmla="*/ 899652 h 2310441"/>
                <a:gd name="connsiteX83" fmla="*/ 1602724 w 9138505"/>
                <a:gd name="connsiteY83" fmla="*/ 899652 h 2310441"/>
                <a:gd name="connsiteX84" fmla="*/ 1602724 w 9138505"/>
                <a:gd name="connsiteY84" fmla="*/ 911011 h 2310441"/>
                <a:gd name="connsiteX85" fmla="*/ 1663131 w 9138505"/>
                <a:gd name="connsiteY85" fmla="*/ 911011 h 2310441"/>
                <a:gd name="connsiteX86" fmla="*/ 1663131 w 9138505"/>
                <a:gd name="connsiteY86" fmla="*/ 923919 h 2310441"/>
                <a:gd name="connsiteX87" fmla="*/ 1699530 w 9138505"/>
                <a:gd name="connsiteY87" fmla="*/ 923919 h 2310441"/>
                <a:gd name="connsiteX88" fmla="*/ 1699530 w 9138505"/>
                <a:gd name="connsiteY88" fmla="*/ 942376 h 2310441"/>
                <a:gd name="connsiteX89" fmla="*/ 1730250 w 9138505"/>
                <a:gd name="connsiteY89" fmla="*/ 942376 h 2310441"/>
                <a:gd name="connsiteX90" fmla="*/ 1730250 w 9138505"/>
                <a:gd name="connsiteY90" fmla="*/ 958252 h 2310441"/>
                <a:gd name="connsiteX91" fmla="*/ 1793109 w 9138505"/>
                <a:gd name="connsiteY91" fmla="*/ 958252 h 2310441"/>
                <a:gd name="connsiteX92" fmla="*/ 1793109 w 9138505"/>
                <a:gd name="connsiteY92" fmla="*/ 968191 h 2310441"/>
                <a:gd name="connsiteX93" fmla="*/ 1848870 w 9138505"/>
                <a:gd name="connsiteY93" fmla="*/ 968191 h 2310441"/>
                <a:gd name="connsiteX94" fmla="*/ 1848870 w 9138505"/>
                <a:gd name="connsiteY94" fmla="*/ 980195 h 2310441"/>
                <a:gd name="connsiteX95" fmla="*/ 1887592 w 9138505"/>
                <a:gd name="connsiteY95" fmla="*/ 980195 h 2310441"/>
                <a:gd name="connsiteX96" fmla="*/ 1887592 w 9138505"/>
                <a:gd name="connsiteY96" fmla="*/ 996717 h 2310441"/>
                <a:gd name="connsiteX97" fmla="*/ 1917795 w 9138505"/>
                <a:gd name="connsiteY97" fmla="*/ 996717 h 2310441"/>
                <a:gd name="connsiteX98" fmla="*/ 1917795 w 9138505"/>
                <a:gd name="connsiteY98" fmla="*/ 1016594 h 2310441"/>
                <a:gd name="connsiteX99" fmla="*/ 1969425 w 9138505"/>
                <a:gd name="connsiteY99" fmla="*/ 1016594 h 2310441"/>
                <a:gd name="connsiteX100" fmla="*/ 1969425 w 9138505"/>
                <a:gd name="connsiteY100" fmla="*/ 1038279 h 2310441"/>
                <a:gd name="connsiteX101" fmla="*/ 2001952 w 9138505"/>
                <a:gd name="connsiteY101" fmla="*/ 1038279 h 2310441"/>
                <a:gd name="connsiteX102" fmla="*/ 2001952 w 9138505"/>
                <a:gd name="connsiteY102" fmla="*/ 1051186 h 2310441"/>
                <a:gd name="connsiteX103" fmla="*/ 2017829 w 9138505"/>
                <a:gd name="connsiteY103" fmla="*/ 1051186 h 2310441"/>
                <a:gd name="connsiteX104" fmla="*/ 2017829 w 9138505"/>
                <a:gd name="connsiteY104" fmla="*/ 1066546 h 2310441"/>
                <a:gd name="connsiteX105" fmla="*/ 2049710 w 9138505"/>
                <a:gd name="connsiteY105" fmla="*/ 1066546 h 2310441"/>
                <a:gd name="connsiteX106" fmla="*/ 2049710 w 9138505"/>
                <a:gd name="connsiteY106" fmla="*/ 1081906 h 2310441"/>
                <a:gd name="connsiteX107" fmla="*/ 2098113 w 9138505"/>
                <a:gd name="connsiteY107" fmla="*/ 1081906 h 2310441"/>
                <a:gd name="connsiteX108" fmla="*/ 2098113 w 9138505"/>
                <a:gd name="connsiteY108" fmla="*/ 1097266 h 2310441"/>
                <a:gd name="connsiteX109" fmla="*/ 2132834 w 9138505"/>
                <a:gd name="connsiteY109" fmla="*/ 1097266 h 2310441"/>
                <a:gd name="connsiteX110" fmla="*/ 2132834 w 9138505"/>
                <a:gd name="connsiteY110" fmla="*/ 1114433 h 2310441"/>
                <a:gd name="connsiteX111" fmla="*/ 2156842 w 9138505"/>
                <a:gd name="connsiteY111" fmla="*/ 1114433 h 2310441"/>
                <a:gd name="connsiteX112" fmla="*/ 2156842 w 9138505"/>
                <a:gd name="connsiteY112" fmla="*/ 1124630 h 2310441"/>
                <a:gd name="connsiteX113" fmla="*/ 2216604 w 9138505"/>
                <a:gd name="connsiteY113" fmla="*/ 1124630 h 2310441"/>
                <a:gd name="connsiteX114" fmla="*/ 2216604 w 9138505"/>
                <a:gd name="connsiteY114" fmla="*/ 1134827 h 2310441"/>
                <a:gd name="connsiteX115" fmla="*/ 2266169 w 9138505"/>
                <a:gd name="connsiteY115" fmla="*/ 1134827 h 2310441"/>
                <a:gd name="connsiteX116" fmla="*/ 2266169 w 9138505"/>
                <a:gd name="connsiteY116" fmla="*/ 1145153 h 2310441"/>
                <a:gd name="connsiteX117" fmla="*/ 2294049 w 9138505"/>
                <a:gd name="connsiteY117" fmla="*/ 1145153 h 2310441"/>
                <a:gd name="connsiteX118" fmla="*/ 2294049 w 9138505"/>
                <a:gd name="connsiteY118" fmla="*/ 1159351 h 2310441"/>
                <a:gd name="connsiteX119" fmla="*/ 2328770 w 9138505"/>
                <a:gd name="connsiteY119" fmla="*/ 1159351 h 2310441"/>
                <a:gd name="connsiteX120" fmla="*/ 2328770 w 9138505"/>
                <a:gd name="connsiteY120" fmla="*/ 1170193 h 2310441"/>
                <a:gd name="connsiteX121" fmla="*/ 2361039 w 9138505"/>
                <a:gd name="connsiteY121" fmla="*/ 1170193 h 2310441"/>
                <a:gd name="connsiteX122" fmla="*/ 2361039 w 9138505"/>
                <a:gd name="connsiteY122" fmla="*/ 1180390 h 2310441"/>
                <a:gd name="connsiteX123" fmla="*/ 2436289 w 9138505"/>
                <a:gd name="connsiteY123" fmla="*/ 1180390 h 2310441"/>
                <a:gd name="connsiteX124" fmla="*/ 2436289 w 9138505"/>
                <a:gd name="connsiteY124" fmla="*/ 1202591 h 2310441"/>
                <a:gd name="connsiteX125" fmla="*/ 2479014 w 9138505"/>
                <a:gd name="connsiteY125" fmla="*/ 1202591 h 2310441"/>
                <a:gd name="connsiteX126" fmla="*/ 2479014 w 9138505"/>
                <a:gd name="connsiteY126" fmla="*/ 1210594 h 2310441"/>
                <a:gd name="connsiteX127" fmla="*/ 2538775 w 9138505"/>
                <a:gd name="connsiteY127" fmla="*/ 1210594 h 2310441"/>
                <a:gd name="connsiteX128" fmla="*/ 2538775 w 9138505"/>
                <a:gd name="connsiteY128" fmla="*/ 1240797 h 2310441"/>
                <a:gd name="connsiteX129" fmla="*/ 2562654 w 9138505"/>
                <a:gd name="connsiteY129" fmla="*/ 1240797 h 2310441"/>
                <a:gd name="connsiteX130" fmla="*/ 2562654 w 9138505"/>
                <a:gd name="connsiteY130" fmla="*/ 1261320 h 2310441"/>
                <a:gd name="connsiteX131" fmla="*/ 2621899 w 9138505"/>
                <a:gd name="connsiteY131" fmla="*/ 1261320 h 2310441"/>
                <a:gd name="connsiteX132" fmla="*/ 2621899 w 9138505"/>
                <a:gd name="connsiteY132" fmla="*/ 1279004 h 2310441"/>
                <a:gd name="connsiteX133" fmla="*/ 2652103 w 9138505"/>
                <a:gd name="connsiteY133" fmla="*/ 1279004 h 2310441"/>
                <a:gd name="connsiteX134" fmla="*/ 2652103 w 9138505"/>
                <a:gd name="connsiteY134" fmla="*/ 1288684 h 2310441"/>
                <a:gd name="connsiteX135" fmla="*/ 2689148 w 9138505"/>
                <a:gd name="connsiteY135" fmla="*/ 1288684 h 2310441"/>
                <a:gd name="connsiteX136" fmla="*/ 2689148 w 9138505"/>
                <a:gd name="connsiteY136" fmla="*/ 1310240 h 2310441"/>
                <a:gd name="connsiteX137" fmla="*/ 2769948 w 9138505"/>
                <a:gd name="connsiteY137" fmla="*/ 1310240 h 2310441"/>
                <a:gd name="connsiteX138" fmla="*/ 2769948 w 9138505"/>
                <a:gd name="connsiteY138" fmla="*/ 1328439 h 2310441"/>
                <a:gd name="connsiteX139" fmla="*/ 2790987 w 9138505"/>
                <a:gd name="connsiteY139" fmla="*/ 1328439 h 2310441"/>
                <a:gd name="connsiteX140" fmla="*/ 2790987 w 9138505"/>
                <a:gd name="connsiteY140" fmla="*/ 1357481 h 2310441"/>
                <a:gd name="connsiteX141" fmla="*/ 2818868 w 9138505"/>
                <a:gd name="connsiteY141" fmla="*/ 1357481 h 2310441"/>
                <a:gd name="connsiteX142" fmla="*/ 2818868 w 9138505"/>
                <a:gd name="connsiteY142" fmla="*/ 1366129 h 2310441"/>
                <a:gd name="connsiteX143" fmla="*/ 2854234 w 9138505"/>
                <a:gd name="connsiteY143" fmla="*/ 1366129 h 2310441"/>
                <a:gd name="connsiteX144" fmla="*/ 2854234 w 9138505"/>
                <a:gd name="connsiteY144" fmla="*/ 1384845 h 2310441"/>
                <a:gd name="connsiteX145" fmla="*/ 2875273 w 9138505"/>
                <a:gd name="connsiteY145" fmla="*/ 1384845 h 2310441"/>
                <a:gd name="connsiteX146" fmla="*/ 2875273 w 9138505"/>
                <a:gd name="connsiteY146" fmla="*/ 1402528 h 2310441"/>
                <a:gd name="connsiteX147" fmla="*/ 2931679 w 9138505"/>
                <a:gd name="connsiteY147" fmla="*/ 1402528 h 2310441"/>
                <a:gd name="connsiteX148" fmla="*/ 2931679 w 9138505"/>
                <a:gd name="connsiteY148" fmla="*/ 1427569 h 2310441"/>
                <a:gd name="connsiteX149" fmla="*/ 3021128 w 9138505"/>
                <a:gd name="connsiteY149" fmla="*/ 1427569 h 2310441"/>
                <a:gd name="connsiteX150" fmla="*/ 3021128 w 9138505"/>
                <a:gd name="connsiteY150" fmla="*/ 1445768 h 2310441"/>
                <a:gd name="connsiteX151" fmla="*/ 3070047 w 9138505"/>
                <a:gd name="connsiteY151" fmla="*/ 1445768 h 2310441"/>
                <a:gd name="connsiteX152" fmla="*/ 3070047 w 9138505"/>
                <a:gd name="connsiteY152" fmla="*/ 1464613 h 2310441"/>
                <a:gd name="connsiteX153" fmla="*/ 3251656 w 9138505"/>
                <a:gd name="connsiteY153" fmla="*/ 1464613 h 2310441"/>
                <a:gd name="connsiteX154" fmla="*/ 3251656 w 9138505"/>
                <a:gd name="connsiteY154" fmla="*/ 1473132 h 2310441"/>
                <a:gd name="connsiteX155" fmla="*/ 3271017 w 9138505"/>
                <a:gd name="connsiteY155" fmla="*/ 1473132 h 2310441"/>
                <a:gd name="connsiteX156" fmla="*/ 3271017 w 9138505"/>
                <a:gd name="connsiteY156" fmla="*/ 1490816 h 2310441"/>
                <a:gd name="connsiteX157" fmla="*/ 3338781 w 9138505"/>
                <a:gd name="connsiteY157" fmla="*/ 1490816 h 2310441"/>
                <a:gd name="connsiteX158" fmla="*/ 3338781 w 9138505"/>
                <a:gd name="connsiteY158" fmla="*/ 1510306 h 2310441"/>
                <a:gd name="connsiteX159" fmla="*/ 3360337 w 9138505"/>
                <a:gd name="connsiteY159" fmla="*/ 1510306 h 2310441"/>
                <a:gd name="connsiteX160" fmla="*/ 3360337 w 9138505"/>
                <a:gd name="connsiteY160" fmla="*/ 1528505 h 2310441"/>
                <a:gd name="connsiteX161" fmla="*/ 3393638 w 9138505"/>
                <a:gd name="connsiteY161" fmla="*/ 1528505 h 2310441"/>
                <a:gd name="connsiteX162" fmla="*/ 3393638 w 9138505"/>
                <a:gd name="connsiteY162" fmla="*/ 1543349 h 2310441"/>
                <a:gd name="connsiteX163" fmla="*/ 3463210 w 9138505"/>
                <a:gd name="connsiteY163" fmla="*/ 1543349 h 2310441"/>
                <a:gd name="connsiteX164" fmla="*/ 3463210 w 9138505"/>
                <a:gd name="connsiteY164" fmla="*/ 1559871 h 2310441"/>
                <a:gd name="connsiteX165" fmla="*/ 3494446 w 9138505"/>
                <a:gd name="connsiteY165" fmla="*/ 1559871 h 2310441"/>
                <a:gd name="connsiteX166" fmla="*/ 3494446 w 9138505"/>
                <a:gd name="connsiteY166" fmla="*/ 1571229 h 2310441"/>
                <a:gd name="connsiteX167" fmla="*/ 3522713 w 9138505"/>
                <a:gd name="connsiteY167" fmla="*/ 1571229 h 2310441"/>
                <a:gd name="connsiteX168" fmla="*/ 3522713 w 9138505"/>
                <a:gd name="connsiteY168" fmla="*/ 1583233 h 2310441"/>
                <a:gd name="connsiteX169" fmla="*/ 3541558 w 9138505"/>
                <a:gd name="connsiteY169" fmla="*/ 1583233 h 2310441"/>
                <a:gd name="connsiteX170" fmla="*/ 3541558 w 9138505"/>
                <a:gd name="connsiteY170" fmla="*/ 1591752 h 2310441"/>
                <a:gd name="connsiteX171" fmla="*/ 3643527 w 9138505"/>
                <a:gd name="connsiteY171" fmla="*/ 1591752 h 2310441"/>
                <a:gd name="connsiteX172" fmla="*/ 3643527 w 9138505"/>
                <a:gd name="connsiteY172" fmla="*/ 1609306 h 2310441"/>
                <a:gd name="connsiteX173" fmla="*/ 3696448 w 9138505"/>
                <a:gd name="connsiteY173" fmla="*/ 1609306 h 2310441"/>
                <a:gd name="connsiteX174" fmla="*/ 3696448 w 9138505"/>
                <a:gd name="connsiteY174" fmla="*/ 1627635 h 2310441"/>
                <a:gd name="connsiteX175" fmla="*/ 3872377 w 9138505"/>
                <a:gd name="connsiteY175" fmla="*/ 1627635 h 2310441"/>
                <a:gd name="connsiteX176" fmla="*/ 3872377 w 9138505"/>
                <a:gd name="connsiteY176" fmla="*/ 1640542 h 2310441"/>
                <a:gd name="connsiteX177" fmla="*/ 3920780 w 9138505"/>
                <a:gd name="connsiteY177" fmla="*/ 1640542 h 2310441"/>
                <a:gd name="connsiteX178" fmla="*/ 3920780 w 9138505"/>
                <a:gd name="connsiteY178" fmla="*/ 1660549 h 2310441"/>
                <a:gd name="connsiteX179" fmla="*/ 3952145 w 9138505"/>
                <a:gd name="connsiteY179" fmla="*/ 1660549 h 2310441"/>
                <a:gd name="connsiteX180" fmla="*/ 3952145 w 9138505"/>
                <a:gd name="connsiteY180" fmla="*/ 1676425 h 2310441"/>
                <a:gd name="connsiteX181" fmla="*/ 3976670 w 9138505"/>
                <a:gd name="connsiteY181" fmla="*/ 1676425 h 2310441"/>
                <a:gd name="connsiteX182" fmla="*/ 3976670 w 9138505"/>
                <a:gd name="connsiteY182" fmla="*/ 1700950 h 2310441"/>
                <a:gd name="connsiteX183" fmla="*/ 4124719 w 9138505"/>
                <a:gd name="connsiteY183" fmla="*/ 1700950 h 2310441"/>
                <a:gd name="connsiteX184" fmla="*/ 4124719 w 9138505"/>
                <a:gd name="connsiteY184" fmla="*/ 1711792 h 2310441"/>
                <a:gd name="connsiteX185" fmla="*/ 4273284 w 9138505"/>
                <a:gd name="connsiteY185" fmla="*/ 1711792 h 2310441"/>
                <a:gd name="connsiteX186" fmla="*/ 4273284 w 9138505"/>
                <a:gd name="connsiteY186" fmla="*/ 1731153 h 2310441"/>
                <a:gd name="connsiteX187" fmla="*/ 4371768 w 9138505"/>
                <a:gd name="connsiteY187" fmla="*/ 1731153 h 2310441"/>
                <a:gd name="connsiteX188" fmla="*/ 4371768 w 9138505"/>
                <a:gd name="connsiteY188" fmla="*/ 1744061 h 2310441"/>
                <a:gd name="connsiteX189" fmla="*/ 4395131 w 9138505"/>
                <a:gd name="connsiteY189" fmla="*/ 1744061 h 2310441"/>
                <a:gd name="connsiteX190" fmla="*/ 4395131 w 9138505"/>
                <a:gd name="connsiteY190" fmla="*/ 1756064 h 2310441"/>
                <a:gd name="connsiteX191" fmla="*/ 4482256 w 9138505"/>
                <a:gd name="connsiteY191" fmla="*/ 1756064 h 2310441"/>
                <a:gd name="connsiteX192" fmla="*/ 4482256 w 9138505"/>
                <a:gd name="connsiteY192" fmla="*/ 1772586 h 2310441"/>
                <a:gd name="connsiteX193" fmla="*/ 4532338 w 9138505"/>
                <a:gd name="connsiteY193" fmla="*/ 1772586 h 2310441"/>
                <a:gd name="connsiteX194" fmla="*/ 4532338 w 9138505"/>
                <a:gd name="connsiteY194" fmla="*/ 1794787 h 2310441"/>
                <a:gd name="connsiteX195" fmla="*/ 4657669 w 9138505"/>
                <a:gd name="connsiteY195" fmla="*/ 1794787 h 2310441"/>
                <a:gd name="connsiteX196" fmla="*/ 4657669 w 9138505"/>
                <a:gd name="connsiteY196" fmla="*/ 1807178 h 2310441"/>
                <a:gd name="connsiteX197" fmla="*/ 4749958 w 9138505"/>
                <a:gd name="connsiteY197" fmla="*/ 1807178 h 2310441"/>
                <a:gd name="connsiteX198" fmla="*/ 4749958 w 9138505"/>
                <a:gd name="connsiteY198" fmla="*/ 1823184 h 2310441"/>
                <a:gd name="connsiteX199" fmla="*/ 4792036 w 9138505"/>
                <a:gd name="connsiteY199" fmla="*/ 1823184 h 2310441"/>
                <a:gd name="connsiteX200" fmla="*/ 4792036 w 9138505"/>
                <a:gd name="connsiteY200" fmla="*/ 1840867 h 2310441"/>
                <a:gd name="connsiteX201" fmla="*/ 4936729 w 9138505"/>
                <a:gd name="connsiteY201" fmla="*/ 1840867 h 2310441"/>
                <a:gd name="connsiteX202" fmla="*/ 4936729 w 9138505"/>
                <a:gd name="connsiteY202" fmla="*/ 1870425 h 2310441"/>
                <a:gd name="connsiteX203" fmla="*/ 5050573 w 9138505"/>
                <a:gd name="connsiteY203" fmla="*/ 1870425 h 2310441"/>
                <a:gd name="connsiteX204" fmla="*/ 5050573 w 9138505"/>
                <a:gd name="connsiteY204" fmla="*/ 1889270 h 2310441"/>
                <a:gd name="connsiteX205" fmla="*/ 5130858 w 9138505"/>
                <a:gd name="connsiteY205" fmla="*/ 1889270 h 2310441"/>
                <a:gd name="connsiteX206" fmla="*/ 5130858 w 9138505"/>
                <a:gd name="connsiteY206" fmla="*/ 1899983 h 2310441"/>
                <a:gd name="connsiteX207" fmla="*/ 5174873 w 9138505"/>
                <a:gd name="connsiteY207" fmla="*/ 1899983 h 2310441"/>
                <a:gd name="connsiteX208" fmla="*/ 5174873 w 9138505"/>
                <a:gd name="connsiteY208" fmla="*/ 1925153 h 2310441"/>
                <a:gd name="connsiteX209" fmla="*/ 5244444 w 9138505"/>
                <a:gd name="connsiteY209" fmla="*/ 1925153 h 2310441"/>
                <a:gd name="connsiteX210" fmla="*/ 5244444 w 9138505"/>
                <a:gd name="connsiteY210" fmla="*/ 1940513 h 2310441"/>
                <a:gd name="connsiteX211" fmla="*/ 5323567 w 9138505"/>
                <a:gd name="connsiteY211" fmla="*/ 1940513 h 2310441"/>
                <a:gd name="connsiteX212" fmla="*/ 5323567 w 9138505"/>
                <a:gd name="connsiteY212" fmla="*/ 1950193 h 2310441"/>
                <a:gd name="connsiteX213" fmla="*/ 5433022 w 9138505"/>
                <a:gd name="connsiteY213" fmla="*/ 1950193 h 2310441"/>
                <a:gd name="connsiteX214" fmla="*/ 5433022 w 9138505"/>
                <a:gd name="connsiteY214" fmla="*/ 1967231 h 2310441"/>
                <a:gd name="connsiteX215" fmla="*/ 5518986 w 9138505"/>
                <a:gd name="connsiteY215" fmla="*/ 1967231 h 2310441"/>
                <a:gd name="connsiteX216" fmla="*/ 5518986 w 9138505"/>
                <a:gd name="connsiteY216" fmla="*/ 1980139 h 2310441"/>
                <a:gd name="connsiteX217" fmla="*/ 5575005 w 9138505"/>
                <a:gd name="connsiteY217" fmla="*/ 1980139 h 2310441"/>
                <a:gd name="connsiteX218" fmla="*/ 5575005 w 9138505"/>
                <a:gd name="connsiteY218" fmla="*/ 2012020 h 2310441"/>
                <a:gd name="connsiteX219" fmla="*/ 5759582 w 9138505"/>
                <a:gd name="connsiteY219" fmla="*/ 2012020 h 2310441"/>
                <a:gd name="connsiteX220" fmla="*/ 5759582 w 9138505"/>
                <a:gd name="connsiteY220" fmla="*/ 2037835 h 2310441"/>
                <a:gd name="connsiteX221" fmla="*/ 5897692 w 9138505"/>
                <a:gd name="connsiteY221" fmla="*/ 2037835 h 2310441"/>
                <a:gd name="connsiteX222" fmla="*/ 5897692 w 9138505"/>
                <a:gd name="connsiteY222" fmla="*/ 2047516 h 2310441"/>
                <a:gd name="connsiteX223" fmla="*/ 5935253 w 9138505"/>
                <a:gd name="connsiteY223" fmla="*/ 2047516 h 2310441"/>
                <a:gd name="connsiteX224" fmla="*/ 5935253 w 9138505"/>
                <a:gd name="connsiteY224" fmla="*/ 2061714 h 2310441"/>
                <a:gd name="connsiteX225" fmla="*/ 6209150 w 9138505"/>
                <a:gd name="connsiteY225" fmla="*/ 2061714 h 2310441"/>
                <a:gd name="connsiteX226" fmla="*/ 6209150 w 9138505"/>
                <a:gd name="connsiteY226" fmla="*/ 2086238 h 2310441"/>
                <a:gd name="connsiteX227" fmla="*/ 6311636 w 9138505"/>
                <a:gd name="connsiteY227" fmla="*/ 2086238 h 2310441"/>
                <a:gd name="connsiteX228" fmla="*/ 6311636 w 9138505"/>
                <a:gd name="connsiteY228" fmla="*/ 2099146 h 2310441"/>
                <a:gd name="connsiteX229" fmla="*/ 6442646 w 9138505"/>
                <a:gd name="connsiteY229" fmla="*/ 2099146 h 2310441"/>
                <a:gd name="connsiteX230" fmla="*/ 6442646 w 9138505"/>
                <a:gd name="connsiteY230" fmla="*/ 2113860 h 2310441"/>
                <a:gd name="connsiteX231" fmla="*/ 6488210 w 9138505"/>
                <a:gd name="connsiteY231" fmla="*/ 2113860 h 2310441"/>
                <a:gd name="connsiteX232" fmla="*/ 6488210 w 9138505"/>
                <a:gd name="connsiteY232" fmla="*/ 2135029 h 2310441"/>
                <a:gd name="connsiteX233" fmla="*/ 6552748 w 9138505"/>
                <a:gd name="connsiteY233" fmla="*/ 2135029 h 2310441"/>
                <a:gd name="connsiteX234" fmla="*/ 6552748 w 9138505"/>
                <a:gd name="connsiteY234" fmla="*/ 2155681 h 2310441"/>
                <a:gd name="connsiteX235" fmla="*/ 6722997 w 9138505"/>
                <a:gd name="connsiteY235" fmla="*/ 2155681 h 2310441"/>
                <a:gd name="connsiteX236" fmla="*/ 6722997 w 9138505"/>
                <a:gd name="connsiteY236" fmla="*/ 2172847 h 2310441"/>
                <a:gd name="connsiteX237" fmla="*/ 7128551 w 9138505"/>
                <a:gd name="connsiteY237" fmla="*/ 2172847 h 2310441"/>
                <a:gd name="connsiteX238" fmla="*/ 7128551 w 9138505"/>
                <a:gd name="connsiteY238" fmla="*/ 2191563 h 2310441"/>
                <a:gd name="connsiteX239" fmla="*/ 7451755 w 9138505"/>
                <a:gd name="connsiteY239" fmla="*/ 2191563 h 2310441"/>
                <a:gd name="connsiteX240" fmla="*/ 7451755 w 9138505"/>
                <a:gd name="connsiteY240" fmla="*/ 2216604 h 2310441"/>
                <a:gd name="connsiteX241" fmla="*/ 7830331 w 9138505"/>
                <a:gd name="connsiteY241" fmla="*/ 2216604 h 2310441"/>
                <a:gd name="connsiteX242" fmla="*/ 7830331 w 9138505"/>
                <a:gd name="connsiteY242" fmla="*/ 2233126 h 2310441"/>
                <a:gd name="connsiteX243" fmla="*/ 7871377 w 9138505"/>
                <a:gd name="connsiteY243" fmla="*/ 2233126 h 2310441"/>
                <a:gd name="connsiteX244" fmla="*/ 7871377 w 9138505"/>
                <a:gd name="connsiteY244" fmla="*/ 2265524 h 2310441"/>
                <a:gd name="connsiteX245" fmla="*/ 7885446 w 9138505"/>
                <a:gd name="connsiteY245" fmla="*/ 2265524 h 2310441"/>
                <a:gd name="connsiteX246" fmla="*/ 7885446 w 9138505"/>
                <a:gd name="connsiteY246" fmla="*/ 2303213 h 2310441"/>
                <a:gd name="connsiteX247" fmla="*/ 9131923 w 9138505"/>
                <a:gd name="connsiteY247" fmla="*/ 2303213 h 23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38505" h="2310441">
                  <a:moveTo>
                    <a:pt x="9681" y="9681"/>
                  </a:moveTo>
                  <a:lnTo>
                    <a:pt x="59116" y="9681"/>
                  </a:lnTo>
                  <a:cubicBezTo>
                    <a:pt x="59116" y="9681"/>
                    <a:pt x="51372" y="33172"/>
                    <a:pt x="59116" y="33172"/>
                  </a:cubicBezTo>
                  <a:lnTo>
                    <a:pt x="121589" y="33172"/>
                  </a:lnTo>
                  <a:lnTo>
                    <a:pt x="121589" y="64667"/>
                  </a:lnTo>
                  <a:lnTo>
                    <a:pt x="181350" y="64667"/>
                  </a:lnTo>
                  <a:lnTo>
                    <a:pt x="181350" y="82866"/>
                  </a:lnTo>
                  <a:lnTo>
                    <a:pt x="215168" y="82866"/>
                  </a:lnTo>
                  <a:lnTo>
                    <a:pt x="215168" y="93192"/>
                  </a:lnTo>
                  <a:lnTo>
                    <a:pt x="253890" y="93192"/>
                  </a:lnTo>
                  <a:lnTo>
                    <a:pt x="253890" y="127139"/>
                  </a:lnTo>
                  <a:lnTo>
                    <a:pt x="290290" y="127139"/>
                  </a:lnTo>
                  <a:lnTo>
                    <a:pt x="290290" y="152954"/>
                  </a:lnTo>
                  <a:lnTo>
                    <a:pt x="326689" y="152954"/>
                  </a:lnTo>
                  <a:lnTo>
                    <a:pt x="326689" y="176446"/>
                  </a:lnTo>
                  <a:lnTo>
                    <a:pt x="347470" y="176446"/>
                  </a:lnTo>
                  <a:lnTo>
                    <a:pt x="347470" y="189353"/>
                  </a:lnTo>
                  <a:lnTo>
                    <a:pt x="365669" y="189353"/>
                  </a:lnTo>
                  <a:lnTo>
                    <a:pt x="365669" y="199808"/>
                  </a:lnTo>
                  <a:lnTo>
                    <a:pt x="417299" y="199808"/>
                  </a:lnTo>
                  <a:lnTo>
                    <a:pt x="417299" y="228463"/>
                  </a:lnTo>
                  <a:lnTo>
                    <a:pt x="451117" y="228463"/>
                  </a:lnTo>
                  <a:lnTo>
                    <a:pt x="451117" y="251825"/>
                  </a:lnTo>
                  <a:lnTo>
                    <a:pt x="482353" y="251825"/>
                  </a:lnTo>
                  <a:lnTo>
                    <a:pt x="482353" y="264733"/>
                  </a:lnTo>
                  <a:lnTo>
                    <a:pt x="523915" y="264733"/>
                  </a:lnTo>
                  <a:lnTo>
                    <a:pt x="523915" y="275188"/>
                  </a:lnTo>
                  <a:lnTo>
                    <a:pt x="592712" y="275188"/>
                  </a:lnTo>
                  <a:lnTo>
                    <a:pt x="592712" y="290677"/>
                  </a:lnTo>
                  <a:lnTo>
                    <a:pt x="629240" y="290677"/>
                  </a:lnTo>
                  <a:lnTo>
                    <a:pt x="629240" y="324623"/>
                  </a:lnTo>
                  <a:lnTo>
                    <a:pt x="683065" y="324623"/>
                  </a:lnTo>
                  <a:lnTo>
                    <a:pt x="683065" y="350438"/>
                  </a:lnTo>
                  <a:lnTo>
                    <a:pt x="708880" y="350438"/>
                  </a:lnTo>
                  <a:lnTo>
                    <a:pt x="708880" y="376253"/>
                  </a:lnTo>
                  <a:lnTo>
                    <a:pt x="732242" y="376253"/>
                  </a:lnTo>
                  <a:lnTo>
                    <a:pt x="732242" y="414976"/>
                  </a:lnTo>
                  <a:lnTo>
                    <a:pt x="786841" y="414976"/>
                  </a:lnTo>
                  <a:lnTo>
                    <a:pt x="786841" y="437564"/>
                  </a:lnTo>
                  <a:lnTo>
                    <a:pt x="799232" y="437564"/>
                  </a:lnTo>
                  <a:lnTo>
                    <a:pt x="799232" y="464928"/>
                  </a:lnTo>
                  <a:lnTo>
                    <a:pt x="852282" y="464928"/>
                  </a:lnTo>
                  <a:lnTo>
                    <a:pt x="852282" y="507135"/>
                  </a:lnTo>
                  <a:lnTo>
                    <a:pt x="934761" y="507135"/>
                  </a:lnTo>
                  <a:lnTo>
                    <a:pt x="934761" y="532950"/>
                  </a:lnTo>
                  <a:lnTo>
                    <a:pt x="956962" y="532950"/>
                  </a:lnTo>
                  <a:lnTo>
                    <a:pt x="956962" y="556829"/>
                  </a:lnTo>
                  <a:lnTo>
                    <a:pt x="996846" y="556829"/>
                  </a:lnTo>
                  <a:lnTo>
                    <a:pt x="996846" y="584193"/>
                  </a:lnTo>
                  <a:lnTo>
                    <a:pt x="1018659" y="584193"/>
                  </a:lnTo>
                  <a:lnTo>
                    <a:pt x="1018659" y="600069"/>
                  </a:lnTo>
                  <a:lnTo>
                    <a:pt x="1051186" y="600069"/>
                  </a:lnTo>
                  <a:lnTo>
                    <a:pt x="1051186" y="610912"/>
                  </a:lnTo>
                  <a:lnTo>
                    <a:pt x="1073387" y="610912"/>
                  </a:lnTo>
                  <a:lnTo>
                    <a:pt x="1073387" y="638792"/>
                  </a:lnTo>
                  <a:lnTo>
                    <a:pt x="1108625" y="638792"/>
                  </a:lnTo>
                  <a:lnTo>
                    <a:pt x="1108625" y="659315"/>
                  </a:lnTo>
                  <a:lnTo>
                    <a:pt x="1134440" y="659315"/>
                  </a:lnTo>
                  <a:lnTo>
                    <a:pt x="1134440" y="671319"/>
                  </a:lnTo>
                  <a:lnTo>
                    <a:pt x="1158319" y="671319"/>
                  </a:lnTo>
                  <a:lnTo>
                    <a:pt x="1158319" y="694036"/>
                  </a:lnTo>
                  <a:lnTo>
                    <a:pt x="1216402" y="694036"/>
                  </a:lnTo>
                  <a:lnTo>
                    <a:pt x="1216402" y="710041"/>
                  </a:lnTo>
                  <a:lnTo>
                    <a:pt x="1272808" y="710041"/>
                  </a:lnTo>
                  <a:lnTo>
                    <a:pt x="1272808" y="719076"/>
                  </a:lnTo>
                  <a:lnTo>
                    <a:pt x="1295009" y="719076"/>
                  </a:lnTo>
                  <a:lnTo>
                    <a:pt x="1295009" y="731081"/>
                  </a:lnTo>
                  <a:lnTo>
                    <a:pt x="1320824" y="731081"/>
                  </a:lnTo>
                  <a:lnTo>
                    <a:pt x="1320824" y="766963"/>
                  </a:lnTo>
                  <a:lnTo>
                    <a:pt x="1356190" y="766963"/>
                  </a:lnTo>
                  <a:lnTo>
                    <a:pt x="1356190" y="786841"/>
                  </a:lnTo>
                  <a:lnTo>
                    <a:pt x="1399947" y="786841"/>
                  </a:lnTo>
                  <a:lnTo>
                    <a:pt x="1399947" y="812010"/>
                  </a:lnTo>
                  <a:lnTo>
                    <a:pt x="1430796" y="812010"/>
                  </a:lnTo>
                  <a:lnTo>
                    <a:pt x="1430796" y="822724"/>
                  </a:lnTo>
                  <a:lnTo>
                    <a:pt x="1452997" y="822724"/>
                  </a:lnTo>
                  <a:lnTo>
                    <a:pt x="1452997" y="850088"/>
                  </a:lnTo>
                  <a:lnTo>
                    <a:pt x="1501916" y="850088"/>
                  </a:lnTo>
                  <a:lnTo>
                    <a:pt x="1501916" y="864286"/>
                  </a:lnTo>
                  <a:lnTo>
                    <a:pt x="1530441" y="864286"/>
                  </a:lnTo>
                  <a:lnTo>
                    <a:pt x="1530441" y="882614"/>
                  </a:lnTo>
                  <a:lnTo>
                    <a:pt x="1563356" y="882614"/>
                  </a:lnTo>
                  <a:lnTo>
                    <a:pt x="1563356" y="899652"/>
                  </a:lnTo>
                  <a:lnTo>
                    <a:pt x="1602724" y="899652"/>
                  </a:lnTo>
                  <a:lnTo>
                    <a:pt x="1602724" y="911011"/>
                  </a:lnTo>
                  <a:lnTo>
                    <a:pt x="1663131" y="911011"/>
                  </a:lnTo>
                  <a:lnTo>
                    <a:pt x="1663131" y="923919"/>
                  </a:lnTo>
                  <a:lnTo>
                    <a:pt x="1699530" y="923919"/>
                  </a:lnTo>
                  <a:lnTo>
                    <a:pt x="1699530" y="942376"/>
                  </a:lnTo>
                  <a:lnTo>
                    <a:pt x="1730250" y="942376"/>
                  </a:lnTo>
                  <a:lnTo>
                    <a:pt x="1730250" y="958252"/>
                  </a:lnTo>
                  <a:lnTo>
                    <a:pt x="1793109" y="958252"/>
                  </a:lnTo>
                  <a:lnTo>
                    <a:pt x="1793109" y="968191"/>
                  </a:lnTo>
                  <a:lnTo>
                    <a:pt x="1848870" y="968191"/>
                  </a:lnTo>
                  <a:lnTo>
                    <a:pt x="1848870" y="980195"/>
                  </a:lnTo>
                  <a:lnTo>
                    <a:pt x="1887592" y="980195"/>
                  </a:lnTo>
                  <a:lnTo>
                    <a:pt x="1887592" y="996717"/>
                  </a:lnTo>
                  <a:lnTo>
                    <a:pt x="1917795" y="996717"/>
                  </a:lnTo>
                  <a:lnTo>
                    <a:pt x="1917795" y="1016594"/>
                  </a:lnTo>
                  <a:lnTo>
                    <a:pt x="1969425" y="1016594"/>
                  </a:lnTo>
                  <a:lnTo>
                    <a:pt x="1969425" y="1038279"/>
                  </a:lnTo>
                  <a:lnTo>
                    <a:pt x="2001952" y="1038279"/>
                  </a:lnTo>
                  <a:lnTo>
                    <a:pt x="2001952" y="1051186"/>
                  </a:lnTo>
                  <a:lnTo>
                    <a:pt x="2017829" y="1051186"/>
                  </a:lnTo>
                  <a:lnTo>
                    <a:pt x="2017829" y="1066546"/>
                  </a:lnTo>
                  <a:lnTo>
                    <a:pt x="2049710" y="1066546"/>
                  </a:lnTo>
                  <a:lnTo>
                    <a:pt x="2049710" y="1081906"/>
                  </a:lnTo>
                  <a:lnTo>
                    <a:pt x="2098113" y="1081906"/>
                  </a:lnTo>
                  <a:lnTo>
                    <a:pt x="2098113" y="1097266"/>
                  </a:lnTo>
                  <a:lnTo>
                    <a:pt x="2132834" y="1097266"/>
                  </a:lnTo>
                  <a:lnTo>
                    <a:pt x="2132834" y="1114433"/>
                  </a:lnTo>
                  <a:lnTo>
                    <a:pt x="2156842" y="1114433"/>
                  </a:lnTo>
                  <a:lnTo>
                    <a:pt x="2156842" y="1124630"/>
                  </a:lnTo>
                  <a:lnTo>
                    <a:pt x="2216604" y="1124630"/>
                  </a:lnTo>
                  <a:lnTo>
                    <a:pt x="2216604" y="1134827"/>
                  </a:lnTo>
                  <a:lnTo>
                    <a:pt x="2266169" y="1134827"/>
                  </a:lnTo>
                  <a:lnTo>
                    <a:pt x="2266169" y="1145153"/>
                  </a:lnTo>
                  <a:lnTo>
                    <a:pt x="2294049" y="1145153"/>
                  </a:lnTo>
                  <a:lnTo>
                    <a:pt x="2294049" y="1159351"/>
                  </a:lnTo>
                  <a:lnTo>
                    <a:pt x="2328770" y="1159351"/>
                  </a:lnTo>
                  <a:lnTo>
                    <a:pt x="2328770" y="1170193"/>
                  </a:lnTo>
                  <a:lnTo>
                    <a:pt x="2361039" y="1170193"/>
                  </a:lnTo>
                  <a:lnTo>
                    <a:pt x="2361039" y="1180390"/>
                  </a:lnTo>
                  <a:lnTo>
                    <a:pt x="2436289" y="1180390"/>
                  </a:lnTo>
                  <a:lnTo>
                    <a:pt x="2436289" y="1202591"/>
                  </a:lnTo>
                  <a:lnTo>
                    <a:pt x="2479014" y="1202591"/>
                  </a:lnTo>
                  <a:lnTo>
                    <a:pt x="2479014" y="1210594"/>
                  </a:lnTo>
                  <a:lnTo>
                    <a:pt x="2538775" y="1210594"/>
                  </a:lnTo>
                  <a:lnTo>
                    <a:pt x="2538775" y="1240797"/>
                  </a:lnTo>
                  <a:lnTo>
                    <a:pt x="2562654" y="1240797"/>
                  </a:lnTo>
                  <a:lnTo>
                    <a:pt x="2562654" y="1261320"/>
                  </a:lnTo>
                  <a:lnTo>
                    <a:pt x="2621899" y="1261320"/>
                  </a:lnTo>
                  <a:lnTo>
                    <a:pt x="2621899" y="1279004"/>
                  </a:lnTo>
                  <a:lnTo>
                    <a:pt x="2652103" y="1279004"/>
                  </a:lnTo>
                  <a:lnTo>
                    <a:pt x="2652103" y="1288684"/>
                  </a:lnTo>
                  <a:lnTo>
                    <a:pt x="2689148" y="1288684"/>
                  </a:lnTo>
                  <a:lnTo>
                    <a:pt x="2689148" y="1310240"/>
                  </a:lnTo>
                  <a:lnTo>
                    <a:pt x="2769948" y="1310240"/>
                  </a:lnTo>
                  <a:lnTo>
                    <a:pt x="2769948" y="1328439"/>
                  </a:lnTo>
                  <a:lnTo>
                    <a:pt x="2790987" y="1328439"/>
                  </a:lnTo>
                  <a:lnTo>
                    <a:pt x="2790987" y="1357481"/>
                  </a:lnTo>
                  <a:lnTo>
                    <a:pt x="2818868" y="1357481"/>
                  </a:lnTo>
                  <a:lnTo>
                    <a:pt x="2818868" y="1366129"/>
                  </a:lnTo>
                  <a:lnTo>
                    <a:pt x="2854234" y="1366129"/>
                  </a:lnTo>
                  <a:lnTo>
                    <a:pt x="2854234" y="1384845"/>
                  </a:lnTo>
                  <a:lnTo>
                    <a:pt x="2875273" y="1384845"/>
                  </a:lnTo>
                  <a:lnTo>
                    <a:pt x="2875273" y="1402528"/>
                  </a:lnTo>
                  <a:lnTo>
                    <a:pt x="2931679" y="1402528"/>
                  </a:lnTo>
                  <a:lnTo>
                    <a:pt x="2931679" y="1427569"/>
                  </a:lnTo>
                  <a:lnTo>
                    <a:pt x="3021128" y="1427569"/>
                  </a:lnTo>
                  <a:lnTo>
                    <a:pt x="3021128" y="1445768"/>
                  </a:lnTo>
                  <a:lnTo>
                    <a:pt x="3070047" y="1445768"/>
                  </a:lnTo>
                  <a:lnTo>
                    <a:pt x="3070047" y="1464613"/>
                  </a:lnTo>
                  <a:lnTo>
                    <a:pt x="3251656" y="1464613"/>
                  </a:lnTo>
                  <a:lnTo>
                    <a:pt x="3251656" y="1473132"/>
                  </a:lnTo>
                  <a:lnTo>
                    <a:pt x="3271017" y="1473132"/>
                  </a:lnTo>
                  <a:lnTo>
                    <a:pt x="3271017" y="1490816"/>
                  </a:lnTo>
                  <a:lnTo>
                    <a:pt x="3338781" y="1490816"/>
                  </a:lnTo>
                  <a:lnTo>
                    <a:pt x="3338781" y="1510306"/>
                  </a:lnTo>
                  <a:lnTo>
                    <a:pt x="3360337" y="1510306"/>
                  </a:lnTo>
                  <a:lnTo>
                    <a:pt x="3360337" y="1528505"/>
                  </a:lnTo>
                  <a:lnTo>
                    <a:pt x="3393638" y="1528505"/>
                  </a:lnTo>
                  <a:lnTo>
                    <a:pt x="3393638" y="1543349"/>
                  </a:lnTo>
                  <a:lnTo>
                    <a:pt x="3463210" y="1543349"/>
                  </a:lnTo>
                  <a:lnTo>
                    <a:pt x="3463210" y="1559871"/>
                  </a:lnTo>
                  <a:lnTo>
                    <a:pt x="3494446" y="1559871"/>
                  </a:lnTo>
                  <a:lnTo>
                    <a:pt x="3494446" y="1571229"/>
                  </a:lnTo>
                  <a:lnTo>
                    <a:pt x="3522713" y="1571229"/>
                  </a:lnTo>
                  <a:lnTo>
                    <a:pt x="3522713" y="1583233"/>
                  </a:lnTo>
                  <a:lnTo>
                    <a:pt x="3541558" y="1583233"/>
                  </a:lnTo>
                  <a:lnTo>
                    <a:pt x="3541558" y="1591752"/>
                  </a:lnTo>
                  <a:lnTo>
                    <a:pt x="3643527" y="1591752"/>
                  </a:lnTo>
                  <a:lnTo>
                    <a:pt x="3643527" y="1609306"/>
                  </a:lnTo>
                  <a:lnTo>
                    <a:pt x="3696448" y="1609306"/>
                  </a:lnTo>
                  <a:lnTo>
                    <a:pt x="3696448" y="1627635"/>
                  </a:lnTo>
                  <a:lnTo>
                    <a:pt x="3872377" y="1627635"/>
                  </a:lnTo>
                  <a:lnTo>
                    <a:pt x="3872377" y="1640542"/>
                  </a:lnTo>
                  <a:lnTo>
                    <a:pt x="3920780" y="1640542"/>
                  </a:lnTo>
                  <a:lnTo>
                    <a:pt x="3920780" y="1660549"/>
                  </a:lnTo>
                  <a:lnTo>
                    <a:pt x="3952145" y="1660549"/>
                  </a:lnTo>
                  <a:lnTo>
                    <a:pt x="3952145" y="1676425"/>
                  </a:lnTo>
                  <a:lnTo>
                    <a:pt x="3976670" y="1676425"/>
                  </a:lnTo>
                  <a:lnTo>
                    <a:pt x="3976670" y="1700950"/>
                  </a:lnTo>
                  <a:lnTo>
                    <a:pt x="4124719" y="1700950"/>
                  </a:lnTo>
                  <a:lnTo>
                    <a:pt x="4124719" y="1711792"/>
                  </a:lnTo>
                  <a:lnTo>
                    <a:pt x="4273284" y="1711792"/>
                  </a:lnTo>
                  <a:lnTo>
                    <a:pt x="4273284" y="1731153"/>
                  </a:lnTo>
                  <a:lnTo>
                    <a:pt x="4371768" y="1731153"/>
                  </a:lnTo>
                  <a:lnTo>
                    <a:pt x="4371768" y="1744061"/>
                  </a:lnTo>
                  <a:lnTo>
                    <a:pt x="4395131" y="1744061"/>
                  </a:lnTo>
                  <a:lnTo>
                    <a:pt x="4395131" y="1756064"/>
                  </a:lnTo>
                  <a:lnTo>
                    <a:pt x="4482256" y="1756064"/>
                  </a:lnTo>
                  <a:lnTo>
                    <a:pt x="4482256" y="1772586"/>
                  </a:lnTo>
                  <a:lnTo>
                    <a:pt x="4532338" y="1772586"/>
                  </a:lnTo>
                  <a:lnTo>
                    <a:pt x="4532338" y="1794787"/>
                  </a:lnTo>
                  <a:lnTo>
                    <a:pt x="4657669" y="1794787"/>
                  </a:lnTo>
                  <a:lnTo>
                    <a:pt x="4657669" y="1807178"/>
                  </a:lnTo>
                  <a:lnTo>
                    <a:pt x="4749958" y="1807178"/>
                  </a:lnTo>
                  <a:lnTo>
                    <a:pt x="4749958" y="1823184"/>
                  </a:lnTo>
                  <a:lnTo>
                    <a:pt x="4792036" y="1823184"/>
                  </a:lnTo>
                  <a:lnTo>
                    <a:pt x="4792036" y="1840867"/>
                  </a:lnTo>
                  <a:lnTo>
                    <a:pt x="4936729" y="1840867"/>
                  </a:lnTo>
                  <a:lnTo>
                    <a:pt x="4936729" y="1870425"/>
                  </a:lnTo>
                  <a:lnTo>
                    <a:pt x="5050573" y="1870425"/>
                  </a:lnTo>
                  <a:lnTo>
                    <a:pt x="5050573" y="1889270"/>
                  </a:lnTo>
                  <a:lnTo>
                    <a:pt x="5130858" y="1889270"/>
                  </a:lnTo>
                  <a:lnTo>
                    <a:pt x="5130858" y="1899983"/>
                  </a:lnTo>
                  <a:lnTo>
                    <a:pt x="5174873" y="1899983"/>
                  </a:lnTo>
                  <a:lnTo>
                    <a:pt x="5174873" y="1925153"/>
                  </a:lnTo>
                  <a:lnTo>
                    <a:pt x="5244444" y="1925153"/>
                  </a:lnTo>
                  <a:lnTo>
                    <a:pt x="5244444" y="1940513"/>
                  </a:lnTo>
                  <a:lnTo>
                    <a:pt x="5323567" y="1940513"/>
                  </a:lnTo>
                  <a:lnTo>
                    <a:pt x="5323567" y="1950193"/>
                  </a:lnTo>
                  <a:lnTo>
                    <a:pt x="5433022" y="1950193"/>
                  </a:lnTo>
                  <a:lnTo>
                    <a:pt x="5433022" y="1967231"/>
                  </a:lnTo>
                  <a:lnTo>
                    <a:pt x="5518986" y="1967231"/>
                  </a:lnTo>
                  <a:lnTo>
                    <a:pt x="5518986" y="1980139"/>
                  </a:lnTo>
                  <a:lnTo>
                    <a:pt x="5575005" y="1980139"/>
                  </a:lnTo>
                  <a:lnTo>
                    <a:pt x="5575005" y="2012020"/>
                  </a:lnTo>
                  <a:lnTo>
                    <a:pt x="5759582" y="2012020"/>
                  </a:lnTo>
                  <a:lnTo>
                    <a:pt x="5759582" y="2037835"/>
                  </a:lnTo>
                  <a:lnTo>
                    <a:pt x="5897692" y="2037835"/>
                  </a:lnTo>
                  <a:lnTo>
                    <a:pt x="5897692" y="2047516"/>
                  </a:lnTo>
                  <a:lnTo>
                    <a:pt x="5935253" y="2047516"/>
                  </a:lnTo>
                  <a:lnTo>
                    <a:pt x="5935253" y="2061714"/>
                  </a:lnTo>
                  <a:lnTo>
                    <a:pt x="6209150" y="2061714"/>
                  </a:lnTo>
                  <a:lnTo>
                    <a:pt x="6209150" y="2086238"/>
                  </a:lnTo>
                  <a:lnTo>
                    <a:pt x="6311636" y="2086238"/>
                  </a:lnTo>
                  <a:lnTo>
                    <a:pt x="6311636" y="2099146"/>
                  </a:lnTo>
                  <a:lnTo>
                    <a:pt x="6442646" y="2099146"/>
                  </a:lnTo>
                  <a:lnTo>
                    <a:pt x="6442646" y="2113860"/>
                  </a:lnTo>
                  <a:lnTo>
                    <a:pt x="6488210" y="2113860"/>
                  </a:lnTo>
                  <a:lnTo>
                    <a:pt x="6488210" y="2135029"/>
                  </a:lnTo>
                  <a:lnTo>
                    <a:pt x="6552748" y="2135029"/>
                  </a:lnTo>
                  <a:lnTo>
                    <a:pt x="6552748" y="2155681"/>
                  </a:lnTo>
                  <a:lnTo>
                    <a:pt x="6722997" y="2155681"/>
                  </a:lnTo>
                  <a:lnTo>
                    <a:pt x="6722997" y="2172847"/>
                  </a:lnTo>
                  <a:lnTo>
                    <a:pt x="7128551" y="2172847"/>
                  </a:lnTo>
                  <a:lnTo>
                    <a:pt x="7128551" y="2191563"/>
                  </a:lnTo>
                  <a:lnTo>
                    <a:pt x="7451755" y="2191563"/>
                  </a:lnTo>
                  <a:lnTo>
                    <a:pt x="7451755" y="2216604"/>
                  </a:lnTo>
                  <a:lnTo>
                    <a:pt x="7830331" y="2216604"/>
                  </a:lnTo>
                  <a:lnTo>
                    <a:pt x="7830331" y="2233126"/>
                  </a:lnTo>
                  <a:lnTo>
                    <a:pt x="7871377" y="2233126"/>
                  </a:lnTo>
                  <a:lnTo>
                    <a:pt x="7871377" y="2265524"/>
                  </a:lnTo>
                  <a:lnTo>
                    <a:pt x="7885446" y="2265524"/>
                  </a:lnTo>
                  <a:lnTo>
                    <a:pt x="7885446" y="2303213"/>
                  </a:lnTo>
                  <a:lnTo>
                    <a:pt x="9131923" y="2303213"/>
                  </a:lnTo>
                </a:path>
              </a:pathLst>
            </a:custGeom>
            <a:noFill/>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6" name="Shape1_20220124_152343">
              <a:extLst>
                <a:ext uri="{FF2B5EF4-FFF2-40B4-BE49-F238E27FC236}">
                  <a16:creationId xmlns:a16="http://schemas.microsoft.com/office/drawing/2014/main" id="{D5BC6DB6-A30A-DC02-D587-5FD8E1A913FF}"/>
                </a:ext>
              </a:extLst>
            </p:cNvPr>
            <p:cNvSpPr/>
            <p:nvPr/>
          </p:nvSpPr>
          <p:spPr>
            <a:xfrm>
              <a:off x="1631584" y="193089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7" name="Shape2_20220124_152343">
              <a:extLst>
                <a:ext uri="{FF2B5EF4-FFF2-40B4-BE49-F238E27FC236}">
                  <a16:creationId xmlns:a16="http://schemas.microsoft.com/office/drawing/2014/main" id="{B6A65219-DA5A-A577-BE54-8C2829533E01}"/>
                </a:ext>
              </a:extLst>
            </p:cNvPr>
            <p:cNvSpPr/>
            <p:nvPr/>
          </p:nvSpPr>
          <p:spPr>
            <a:xfrm>
              <a:off x="1930651" y="209946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8" name="Shape3_20220124_152343">
              <a:extLst>
                <a:ext uri="{FF2B5EF4-FFF2-40B4-BE49-F238E27FC236}">
                  <a16:creationId xmlns:a16="http://schemas.microsoft.com/office/drawing/2014/main" id="{91095E3B-62B3-0998-84FD-1DE9379B4E69}"/>
                </a:ext>
              </a:extLst>
            </p:cNvPr>
            <p:cNvSpPr/>
            <p:nvPr/>
          </p:nvSpPr>
          <p:spPr>
            <a:xfrm>
              <a:off x="2370151" y="236058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9" name="Shape4_20220124_152343">
              <a:extLst>
                <a:ext uri="{FF2B5EF4-FFF2-40B4-BE49-F238E27FC236}">
                  <a16:creationId xmlns:a16="http://schemas.microsoft.com/office/drawing/2014/main" id="{4657D270-1096-C757-4F8D-3ACDCD765841}"/>
                </a:ext>
              </a:extLst>
            </p:cNvPr>
            <p:cNvSpPr/>
            <p:nvPr/>
          </p:nvSpPr>
          <p:spPr>
            <a:xfrm>
              <a:off x="3401331" y="28479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0" name="Shape5_20220124_152343">
              <a:extLst>
                <a:ext uri="{FF2B5EF4-FFF2-40B4-BE49-F238E27FC236}">
                  <a16:creationId xmlns:a16="http://schemas.microsoft.com/office/drawing/2014/main" id="{E91853C3-44A4-ED6C-646B-8AD5C669185C}"/>
                </a:ext>
              </a:extLst>
            </p:cNvPr>
            <p:cNvSpPr/>
            <p:nvPr/>
          </p:nvSpPr>
          <p:spPr>
            <a:xfrm>
              <a:off x="3716919" y="298182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1" name="Shape6_20220124_152343">
              <a:extLst>
                <a:ext uri="{FF2B5EF4-FFF2-40B4-BE49-F238E27FC236}">
                  <a16:creationId xmlns:a16="http://schemas.microsoft.com/office/drawing/2014/main" id="{2B4614BD-8179-FBBA-0AE7-A8B05327B12D}"/>
                </a:ext>
              </a:extLst>
            </p:cNvPr>
            <p:cNvSpPr/>
            <p:nvPr/>
          </p:nvSpPr>
          <p:spPr>
            <a:xfrm>
              <a:off x="3900335" y="304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2" name="Shape7_20220124_152343">
              <a:extLst>
                <a:ext uri="{FF2B5EF4-FFF2-40B4-BE49-F238E27FC236}">
                  <a16:creationId xmlns:a16="http://schemas.microsoft.com/office/drawing/2014/main" id="{3185F568-A283-0742-3DF6-8D01E14FF4C8}"/>
                </a:ext>
              </a:extLst>
            </p:cNvPr>
            <p:cNvSpPr/>
            <p:nvPr/>
          </p:nvSpPr>
          <p:spPr>
            <a:xfrm>
              <a:off x="4455486" y="328256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3" name="Shape8_20220124_152343">
              <a:extLst>
                <a:ext uri="{FF2B5EF4-FFF2-40B4-BE49-F238E27FC236}">
                  <a16:creationId xmlns:a16="http://schemas.microsoft.com/office/drawing/2014/main" id="{3E5EF32C-B9C0-1F47-F28F-82FA6AC2A10B}"/>
                </a:ext>
              </a:extLst>
            </p:cNvPr>
            <p:cNvSpPr/>
            <p:nvPr/>
          </p:nvSpPr>
          <p:spPr>
            <a:xfrm>
              <a:off x="5671630" y="35684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4" name="Shape9_20220124_152343">
              <a:extLst>
                <a:ext uri="{FF2B5EF4-FFF2-40B4-BE49-F238E27FC236}">
                  <a16:creationId xmlns:a16="http://schemas.microsoft.com/office/drawing/2014/main" id="{B221A093-8209-EEE0-ECF6-E35DFF128FC9}"/>
                </a:ext>
              </a:extLst>
            </p:cNvPr>
            <p:cNvSpPr/>
            <p:nvPr/>
          </p:nvSpPr>
          <p:spPr>
            <a:xfrm>
              <a:off x="6922495" y="38097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5" name="Shape10_20220124_152343">
              <a:extLst>
                <a:ext uri="{FF2B5EF4-FFF2-40B4-BE49-F238E27FC236}">
                  <a16:creationId xmlns:a16="http://schemas.microsoft.com/office/drawing/2014/main" id="{CB376275-348D-4D05-CB88-6441F9181991}"/>
                </a:ext>
              </a:extLst>
            </p:cNvPr>
            <p:cNvSpPr/>
            <p:nvPr/>
          </p:nvSpPr>
          <p:spPr>
            <a:xfrm>
              <a:off x="7001876" y="382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6" name="Shape11_20220124_152343">
              <a:extLst>
                <a:ext uri="{FF2B5EF4-FFF2-40B4-BE49-F238E27FC236}">
                  <a16:creationId xmlns:a16="http://schemas.microsoft.com/office/drawing/2014/main" id="{0AF90C02-9E91-E7C9-89A2-AA133321B0F5}"/>
                </a:ext>
              </a:extLst>
            </p:cNvPr>
            <p:cNvSpPr/>
            <p:nvPr/>
          </p:nvSpPr>
          <p:spPr>
            <a:xfrm>
              <a:off x="7155605" y="38658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7" name="Shape12_20220124_152343">
              <a:extLst>
                <a:ext uri="{FF2B5EF4-FFF2-40B4-BE49-F238E27FC236}">
                  <a16:creationId xmlns:a16="http://schemas.microsoft.com/office/drawing/2014/main" id="{E045B00A-29DF-A2FF-D7D7-16373390A837}"/>
                </a:ext>
              </a:extLst>
            </p:cNvPr>
            <p:cNvSpPr/>
            <p:nvPr/>
          </p:nvSpPr>
          <p:spPr>
            <a:xfrm>
              <a:off x="7269578" y="388237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8" name="Shape13_20220124_152343">
              <a:extLst>
                <a:ext uri="{FF2B5EF4-FFF2-40B4-BE49-F238E27FC236}">
                  <a16:creationId xmlns:a16="http://schemas.microsoft.com/office/drawing/2014/main" id="{21E91261-7F51-66A4-7EFE-BE9F01CC4695}"/>
                </a:ext>
              </a:extLst>
            </p:cNvPr>
            <p:cNvSpPr/>
            <p:nvPr/>
          </p:nvSpPr>
          <p:spPr>
            <a:xfrm>
              <a:off x="7406655" y="3897350"/>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9" name="Shape14_20220124_152343">
              <a:extLst>
                <a:ext uri="{FF2B5EF4-FFF2-40B4-BE49-F238E27FC236}">
                  <a16:creationId xmlns:a16="http://schemas.microsoft.com/office/drawing/2014/main" id="{A47190E0-150E-54A7-D5D6-E92D1B829114}"/>
                </a:ext>
              </a:extLst>
            </p:cNvPr>
            <p:cNvSpPr/>
            <p:nvPr/>
          </p:nvSpPr>
          <p:spPr>
            <a:xfrm>
              <a:off x="7484358" y="391051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0" name="Shape15_20220124_152343">
              <a:extLst>
                <a:ext uri="{FF2B5EF4-FFF2-40B4-BE49-F238E27FC236}">
                  <a16:creationId xmlns:a16="http://schemas.microsoft.com/office/drawing/2014/main" id="{20BD9291-83C0-AD87-D865-AF4DF8A61938}"/>
                </a:ext>
              </a:extLst>
            </p:cNvPr>
            <p:cNvSpPr/>
            <p:nvPr/>
          </p:nvSpPr>
          <p:spPr>
            <a:xfrm>
              <a:off x="7600010" y="391219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1" name="Shape16_20220124_152343">
              <a:extLst>
                <a:ext uri="{FF2B5EF4-FFF2-40B4-BE49-F238E27FC236}">
                  <a16:creationId xmlns:a16="http://schemas.microsoft.com/office/drawing/2014/main" id="{1FB3A0A7-5011-AE8C-6B0F-931464E6F2A3}"/>
                </a:ext>
              </a:extLst>
            </p:cNvPr>
            <p:cNvSpPr/>
            <p:nvPr/>
          </p:nvSpPr>
          <p:spPr>
            <a:xfrm>
              <a:off x="7725599" y="39352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2" name="Shape17_20220124_152343">
              <a:extLst>
                <a:ext uri="{FF2B5EF4-FFF2-40B4-BE49-F238E27FC236}">
                  <a16:creationId xmlns:a16="http://schemas.microsoft.com/office/drawing/2014/main" id="{50008022-BA87-B1F1-2ACC-6582B76F9A4D}"/>
                </a:ext>
              </a:extLst>
            </p:cNvPr>
            <p:cNvSpPr/>
            <p:nvPr/>
          </p:nvSpPr>
          <p:spPr>
            <a:xfrm>
              <a:off x="7793364" y="393697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3" name="Shape18_20220124_152343">
              <a:extLst>
                <a:ext uri="{FF2B5EF4-FFF2-40B4-BE49-F238E27FC236}">
                  <a16:creationId xmlns:a16="http://schemas.microsoft.com/office/drawing/2014/main" id="{BC38DF66-1C6A-C879-9D16-76BF20BF6232}"/>
                </a:ext>
              </a:extLst>
            </p:cNvPr>
            <p:cNvSpPr/>
            <p:nvPr/>
          </p:nvSpPr>
          <p:spPr>
            <a:xfrm>
              <a:off x="7862806" y="39584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4" name="Shape19_20220124_152343">
              <a:extLst>
                <a:ext uri="{FF2B5EF4-FFF2-40B4-BE49-F238E27FC236}">
                  <a16:creationId xmlns:a16="http://schemas.microsoft.com/office/drawing/2014/main" id="{C0EC4C87-DA83-9B35-5656-52A28756D067}"/>
                </a:ext>
              </a:extLst>
            </p:cNvPr>
            <p:cNvSpPr/>
            <p:nvPr/>
          </p:nvSpPr>
          <p:spPr>
            <a:xfrm>
              <a:off x="7947092" y="3970019"/>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5" name="Shape20_20220124_152343">
              <a:extLst>
                <a:ext uri="{FF2B5EF4-FFF2-40B4-BE49-F238E27FC236}">
                  <a16:creationId xmlns:a16="http://schemas.microsoft.com/office/drawing/2014/main" id="{2796694E-115D-3CA2-FAB7-0D0D18EE497F}"/>
                </a:ext>
              </a:extLst>
            </p:cNvPr>
            <p:cNvSpPr/>
            <p:nvPr/>
          </p:nvSpPr>
          <p:spPr>
            <a:xfrm>
              <a:off x="8062743" y="4004740"/>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6" name="Shape21_20220124_152343">
              <a:extLst>
                <a:ext uri="{FF2B5EF4-FFF2-40B4-BE49-F238E27FC236}">
                  <a16:creationId xmlns:a16="http://schemas.microsoft.com/office/drawing/2014/main" id="{2BC4E09E-F9DF-A133-297F-D7E81B2666C5}"/>
                </a:ext>
              </a:extLst>
            </p:cNvPr>
            <p:cNvSpPr/>
            <p:nvPr/>
          </p:nvSpPr>
          <p:spPr>
            <a:xfrm>
              <a:off x="8122247" y="400641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7" name="Shape22_20220124_152343">
              <a:extLst>
                <a:ext uri="{FF2B5EF4-FFF2-40B4-BE49-F238E27FC236}">
                  <a16:creationId xmlns:a16="http://schemas.microsoft.com/office/drawing/2014/main" id="{EAC629CD-309B-F985-D9C2-6B205FF59190}"/>
                </a:ext>
              </a:extLst>
            </p:cNvPr>
            <p:cNvSpPr/>
            <p:nvPr/>
          </p:nvSpPr>
          <p:spPr>
            <a:xfrm>
              <a:off x="8280880" y="40261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8" name="Shape23_20220124_152343">
              <a:extLst>
                <a:ext uri="{FF2B5EF4-FFF2-40B4-BE49-F238E27FC236}">
                  <a16:creationId xmlns:a16="http://schemas.microsoft.com/office/drawing/2014/main" id="{0C9446D7-F2B0-E582-AD8B-A9B61449C759}"/>
                </a:ext>
              </a:extLst>
            </p:cNvPr>
            <p:cNvSpPr/>
            <p:nvPr/>
          </p:nvSpPr>
          <p:spPr>
            <a:xfrm>
              <a:off x="8380009" y="402448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19" name="Shape24_20220124_152343">
              <a:extLst>
                <a:ext uri="{FF2B5EF4-FFF2-40B4-BE49-F238E27FC236}">
                  <a16:creationId xmlns:a16="http://schemas.microsoft.com/office/drawing/2014/main" id="{1D217B43-3557-4CDF-48F8-FD83EA64E17E}"/>
                </a:ext>
              </a:extLst>
            </p:cNvPr>
            <p:cNvSpPr/>
            <p:nvPr/>
          </p:nvSpPr>
          <p:spPr>
            <a:xfrm>
              <a:off x="8543547" y="402784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0" name="Shape25_20220124_152343">
              <a:extLst>
                <a:ext uri="{FF2B5EF4-FFF2-40B4-BE49-F238E27FC236}">
                  <a16:creationId xmlns:a16="http://schemas.microsoft.com/office/drawing/2014/main" id="{16C14656-4A1A-8624-12FE-B01968879386}"/>
                </a:ext>
              </a:extLst>
            </p:cNvPr>
            <p:cNvSpPr/>
            <p:nvPr/>
          </p:nvSpPr>
          <p:spPr>
            <a:xfrm>
              <a:off x="8702955" y="4027845"/>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1" name="Shape26_20220124_152343">
              <a:extLst>
                <a:ext uri="{FF2B5EF4-FFF2-40B4-BE49-F238E27FC236}">
                  <a16:creationId xmlns:a16="http://schemas.microsoft.com/office/drawing/2014/main" id="{81E87664-9855-3FC6-BFC1-88D91E177222}"/>
                </a:ext>
              </a:extLst>
            </p:cNvPr>
            <p:cNvSpPr/>
            <p:nvPr/>
          </p:nvSpPr>
          <p:spPr>
            <a:xfrm>
              <a:off x="8752003"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2" name="Shape27_20220124_152343">
              <a:extLst>
                <a:ext uri="{FF2B5EF4-FFF2-40B4-BE49-F238E27FC236}">
                  <a16:creationId xmlns:a16="http://schemas.microsoft.com/office/drawing/2014/main" id="{11CE5FB3-067F-FE96-7DA6-2D5E26131AE2}"/>
                </a:ext>
              </a:extLst>
            </p:cNvPr>
            <p:cNvSpPr/>
            <p:nvPr/>
          </p:nvSpPr>
          <p:spPr>
            <a:xfrm>
              <a:off x="8859652" y="403752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3" name="Shape28_20220124_152343">
              <a:extLst>
                <a:ext uri="{FF2B5EF4-FFF2-40B4-BE49-F238E27FC236}">
                  <a16:creationId xmlns:a16="http://schemas.microsoft.com/office/drawing/2014/main" id="{5A6D900A-C700-21B0-78A4-9031A0FB612B}"/>
                </a:ext>
              </a:extLst>
            </p:cNvPr>
            <p:cNvSpPr/>
            <p:nvPr/>
          </p:nvSpPr>
          <p:spPr>
            <a:xfrm>
              <a:off x="8935935"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4" name="Shape29_20220124_152343">
              <a:extLst>
                <a:ext uri="{FF2B5EF4-FFF2-40B4-BE49-F238E27FC236}">
                  <a16:creationId xmlns:a16="http://schemas.microsoft.com/office/drawing/2014/main" id="{56641948-EB21-8686-365C-B782A06C34DE}"/>
                </a:ext>
              </a:extLst>
            </p:cNvPr>
            <p:cNvSpPr/>
            <p:nvPr/>
          </p:nvSpPr>
          <p:spPr>
            <a:xfrm>
              <a:off x="9196150" y="406140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5" name="Shape30_20220124_152343">
              <a:extLst>
                <a:ext uri="{FF2B5EF4-FFF2-40B4-BE49-F238E27FC236}">
                  <a16:creationId xmlns:a16="http://schemas.microsoft.com/office/drawing/2014/main" id="{D2C674CF-3FEA-32B2-902D-2EC7BBE4BB54}"/>
                </a:ext>
              </a:extLst>
            </p:cNvPr>
            <p:cNvSpPr/>
            <p:nvPr/>
          </p:nvSpPr>
          <p:spPr>
            <a:xfrm>
              <a:off x="9284954" y="406088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6" name="Shape31_20220124_152343">
              <a:extLst>
                <a:ext uri="{FF2B5EF4-FFF2-40B4-BE49-F238E27FC236}">
                  <a16:creationId xmlns:a16="http://schemas.microsoft.com/office/drawing/2014/main" id="{A2B689BD-3D6F-1D08-2798-333DD2C145BA}"/>
                </a:ext>
              </a:extLst>
            </p:cNvPr>
            <p:cNvSpPr/>
            <p:nvPr/>
          </p:nvSpPr>
          <p:spPr>
            <a:xfrm>
              <a:off x="9460883" y="415653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7" name="Shape32_20220124_152343">
              <a:extLst>
                <a:ext uri="{FF2B5EF4-FFF2-40B4-BE49-F238E27FC236}">
                  <a16:creationId xmlns:a16="http://schemas.microsoft.com/office/drawing/2014/main" id="{577A7B09-24E6-7CCC-F909-1CAF9770B308}"/>
                </a:ext>
              </a:extLst>
            </p:cNvPr>
            <p:cNvSpPr/>
            <p:nvPr/>
          </p:nvSpPr>
          <p:spPr>
            <a:xfrm>
              <a:off x="9500767"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8" name="Shape33_20220124_152343">
              <a:extLst>
                <a:ext uri="{FF2B5EF4-FFF2-40B4-BE49-F238E27FC236}">
                  <a16:creationId xmlns:a16="http://schemas.microsoft.com/office/drawing/2014/main" id="{D45D7AD4-D2A9-3326-5CF1-29E773D65DA8}"/>
                </a:ext>
              </a:extLst>
            </p:cNvPr>
            <p:cNvSpPr/>
            <p:nvPr/>
          </p:nvSpPr>
          <p:spPr>
            <a:xfrm>
              <a:off x="9603253"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9" name="Shape34_20220124_152343">
              <a:extLst>
                <a:ext uri="{FF2B5EF4-FFF2-40B4-BE49-F238E27FC236}">
                  <a16:creationId xmlns:a16="http://schemas.microsoft.com/office/drawing/2014/main" id="{9D82EBA6-D3DB-D5D2-CCC2-80D787FC2D36}"/>
                </a:ext>
              </a:extLst>
            </p:cNvPr>
            <p:cNvSpPr/>
            <p:nvPr/>
          </p:nvSpPr>
          <p:spPr>
            <a:xfrm>
              <a:off x="973090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30" name="Shape35_20220124_152343">
              <a:extLst>
                <a:ext uri="{FF2B5EF4-FFF2-40B4-BE49-F238E27FC236}">
                  <a16:creationId xmlns:a16="http://schemas.microsoft.com/office/drawing/2014/main" id="{F20EDE8D-ED3F-59BE-C3C8-40CD70875FE1}"/>
                </a:ext>
              </a:extLst>
            </p:cNvPr>
            <p:cNvSpPr/>
            <p:nvPr/>
          </p:nvSpPr>
          <p:spPr>
            <a:xfrm>
              <a:off x="9866436"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31" name="Shape36_20220124_152343">
              <a:extLst>
                <a:ext uri="{FF2B5EF4-FFF2-40B4-BE49-F238E27FC236}">
                  <a16:creationId xmlns:a16="http://schemas.microsoft.com/office/drawing/2014/main" id="{BD01A0EA-8274-C693-B81C-597D70D8F690}"/>
                </a:ext>
              </a:extLst>
            </p:cNvPr>
            <p:cNvSpPr/>
            <p:nvPr/>
          </p:nvSpPr>
          <p:spPr>
            <a:xfrm>
              <a:off x="992335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32" name="Shape37_20220124_152343">
              <a:extLst>
                <a:ext uri="{FF2B5EF4-FFF2-40B4-BE49-F238E27FC236}">
                  <a16:creationId xmlns:a16="http://schemas.microsoft.com/office/drawing/2014/main" id="{A783CD41-AFC4-B1EE-3F5B-C94A07061F9F}"/>
                </a:ext>
              </a:extLst>
            </p:cNvPr>
            <p:cNvSpPr/>
            <p:nvPr/>
          </p:nvSpPr>
          <p:spPr>
            <a:xfrm>
              <a:off x="10048561"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33" name="Shape38_20220124_152343">
              <a:extLst>
                <a:ext uri="{FF2B5EF4-FFF2-40B4-BE49-F238E27FC236}">
                  <a16:creationId xmlns:a16="http://schemas.microsoft.com/office/drawing/2014/main" id="{9E686C88-B8C5-206E-AC11-98DBE677B694}"/>
                </a:ext>
              </a:extLst>
            </p:cNvPr>
            <p:cNvSpPr/>
            <p:nvPr/>
          </p:nvSpPr>
          <p:spPr>
            <a:xfrm>
              <a:off x="10107161"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34" name="Shape39_20220124_152343">
              <a:extLst>
                <a:ext uri="{FF2B5EF4-FFF2-40B4-BE49-F238E27FC236}">
                  <a16:creationId xmlns:a16="http://schemas.microsoft.com/office/drawing/2014/main" id="{867839BB-3745-11B0-A666-7552A634FB79}"/>
                </a:ext>
              </a:extLst>
            </p:cNvPr>
            <p:cNvSpPr/>
            <p:nvPr/>
          </p:nvSpPr>
          <p:spPr>
            <a:xfrm>
              <a:off x="10628753"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sp>
        <p:nvSpPr>
          <p:cNvPr id="135" name="TextBox 134">
            <a:extLst>
              <a:ext uri="{FF2B5EF4-FFF2-40B4-BE49-F238E27FC236}">
                <a16:creationId xmlns:a16="http://schemas.microsoft.com/office/drawing/2014/main" id="{B9DEF25A-D713-F08F-21D2-9909CDCC3215}"/>
              </a:ext>
            </a:extLst>
          </p:cNvPr>
          <p:cNvSpPr txBox="1"/>
          <p:nvPr/>
        </p:nvSpPr>
        <p:spPr>
          <a:xfrm>
            <a:off x="1097431" y="1463423"/>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1.0</a:t>
            </a:r>
          </a:p>
        </p:txBody>
      </p:sp>
      <p:sp>
        <p:nvSpPr>
          <p:cNvPr id="136" name="TextBox 135">
            <a:extLst>
              <a:ext uri="{FF2B5EF4-FFF2-40B4-BE49-F238E27FC236}">
                <a16:creationId xmlns:a16="http://schemas.microsoft.com/office/drawing/2014/main" id="{FB5D4655-9A5A-CA0D-38FC-6EE48C57FCBD}"/>
              </a:ext>
            </a:extLst>
          </p:cNvPr>
          <p:cNvSpPr txBox="1"/>
          <p:nvPr/>
        </p:nvSpPr>
        <p:spPr>
          <a:xfrm>
            <a:off x="1097431" y="1737740"/>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0.9</a:t>
            </a:r>
          </a:p>
        </p:txBody>
      </p:sp>
      <p:sp>
        <p:nvSpPr>
          <p:cNvPr id="137" name="TextBox 136">
            <a:extLst>
              <a:ext uri="{FF2B5EF4-FFF2-40B4-BE49-F238E27FC236}">
                <a16:creationId xmlns:a16="http://schemas.microsoft.com/office/drawing/2014/main" id="{5D3C2209-5F28-7730-E51B-575EFAA7E61B}"/>
              </a:ext>
            </a:extLst>
          </p:cNvPr>
          <p:cNvSpPr txBox="1"/>
          <p:nvPr/>
        </p:nvSpPr>
        <p:spPr>
          <a:xfrm>
            <a:off x="1097431" y="2012057"/>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0.8</a:t>
            </a:r>
          </a:p>
        </p:txBody>
      </p:sp>
      <p:sp>
        <p:nvSpPr>
          <p:cNvPr id="138" name="TextBox 137">
            <a:extLst>
              <a:ext uri="{FF2B5EF4-FFF2-40B4-BE49-F238E27FC236}">
                <a16:creationId xmlns:a16="http://schemas.microsoft.com/office/drawing/2014/main" id="{BF5F9FBA-CBAC-1C4C-6530-FDF03CA50F61}"/>
              </a:ext>
            </a:extLst>
          </p:cNvPr>
          <p:cNvSpPr txBox="1"/>
          <p:nvPr/>
        </p:nvSpPr>
        <p:spPr>
          <a:xfrm>
            <a:off x="1097431" y="2286374"/>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0.7</a:t>
            </a:r>
          </a:p>
        </p:txBody>
      </p:sp>
      <p:sp>
        <p:nvSpPr>
          <p:cNvPr id="139" name="TextBox 138">
            <a:extLst>
              <a:ext uri="{FF2B5EF4-FFF2-40B4-BE49-F238E27FC236}">
                <a16:creationId xmlns:a16="http://schemas.microsoft.com/office/drawing/2014/main" id="{681535C5-A583-D7C0-8F20-D25221640E7C}"/>
              </a:ext>
            </a:extLst>
          </p:cNvPr>
          <p:cNvSpPr txBox="1"/>
          <p:nvPr/>
        </p:nvSpPr>
        <p:spPr>
          <a:xfrm>
            <a:off x="1097431" y="2560691"/>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0.6</a:t>
            </a:r>
          </a:p>
        </p:txBody>
      </p:sp>
      <p:sp>
        <p:nvSpPr>
          <p:cNvPr id="140" name="TextBox 139">
            <a:extLst>
              <a:ext uri="{FF2B5EF4-FFF2-40B4-BE49-F238E27FC236}">
                <a16:creationId xmlns:a16="http://schemas.microsoft.com/office/drawing/2014/main" id="{2D8ED71C-0F43-C641-5D09-78D7955B7E6B}"/>
              </a:ext>
            </a:extLst>
          </p:cNvPr>
          <p:cNvSpPr txBox="1"/>
          <p:nvPr/>
        </p:nvSpPr>
        <p:spPr>
          <a:xfrm>
            <a:off x="1097431" y="2835008"/>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0.5</a:t>
            </a:r>
          </a:p>
        </p:txBody>
      </p:sp>
      <p:sp>
        <p:nvSpPr>
          <p:cNvPr id="141" name="TextBox 140">
            <a:extLst>
              <a:ext uri="{FF2B5EF4-FFF2-40B4-BE49-F238E27FC236}">
                <a16:creationId xmlns:a16="http://schemas.microsoft.com/office/drawing/2014/main" id="{8921F242-DBED-559A-4CE7-28D13AC7AFDE}"/>
              </a:ext>
            </a:extLst>
          </p:cNvPr>
          <p:cNvSpPr txBox="1"/>
          <p:nvPr/>
        </p:nvSpPr>
        <p:spPr>
          <a:xfrm>
            <a:off x="1097431" y="3109325"/>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0.4</a:t>
            </a:r>
          </a:p>
        </p:txBody>
      </p:sp>
      <p:sp>
        <p:nvSpPr>
          <p:cNvPr id="142" name="TextBox 141">
            <a:extLst>
              <a:ext uri="{FF2B5EF4-FFF2-40B4-BE49-F238E27FC236}">
                <a16:creationId xmlns:a16="http://schemas.microsoft.com/office/drawing/2014/main" id="{B6A7DF4B-FC68-BA24-1DDB-027D381853D4}"/>
              </a:ext>
            </a:extLst>
          </p:cNvPr>
          <p:cNvSpPr txBox="1"/>
          <p:nvPr/>
        </p:nvSpPr>
        <p:spPr>
          <a:xfrm>
            <a:off x="1097431" y="3383642"/>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0.3</a:t>
            </a:r>
          </a:p>
        </p:txBody>
      </p:sp>
      <p:sp>
        <p:nvSpPr>
          <p:cNvPr id="143" name="TextBox 142">
            <a:extLst>
              <a:ext uri="{FF2B5EF4-FFF2-40B4-BE49-F238E27FC236}">
                <a16:creationId xmlns:a16="http://schemas.microsoft.com/office/drawing/2014/main" id="{4096FD9A-1792-EDE8-F136-A16DF76C9A12}"/>
              </a:ext>
            </a:extLst>
          </p:cNvPr>
          <p:cNvSpPr txBox="1"/>
          <p:nvPr/>
        </p:nvSpPr>
        <p:spPr>
          <a:xfrm>
            <a:off x="1097431" y="3657959"/>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0.2</a:t>
            </a:r>
          </a:p>
        </p:txBody>
      </p:sp>
      <p:sp>
        <p:nvSpPr>
          <p:cNvPr id="144" name="TextBox 143">
            <a:extLst>
              <a:ext uri="{FF2B5EF4-FFF2-40B4-BE49-F238E27FC236}">
                <a16:creationId xmlns:a16="http://schemas.microsoft.com/office/drawing/2014/main" id="{CDBBDDED-93EA-A1EC-DC66-E4642A2B7A79}"/>
              </a:ext>
            </a:extLst>
          </p:cNvPr>
          <p:cNvSpPr txBox="1"/>
          <p:nvPr/>
        </p:nvSpPr>
        <p:spPr>
          <a:xfrm>
            <a:off x="1097431" y="3932276"/>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0.1</a:t>
            </a:r>
          </a:p>
        </p:txBody>
      </p:sp>
      <p:sp>
        <p:nvSpPr>
          <p:cNvPr id="145" name="TextBox 144">
            <a:extLst>
              <a:ext uri="{FF2B5EF4-FFF2-40B4-BE49-F238E27FC236}">
                <a16:creationId xmlns:a16="http://schemas.microsoft.com/office/drawing/2014/main" id="{DED4579F-49DC-840F-3CB0-CF62C35403FE}"/>
              </a:ext>
            </a:extLst>
          </p:cNvPr>
          <p:cNvSpPr txBox="1"/>
          <p:nvPr/>
        </p:nvSpPr>
        <p:spPr>
          <a:xfrm>
            <a:off x="1224068" y="4206590"/>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a:t>
            </a:r>
          </a:p>
        </p:txBody>
      </p:sp>
      <p:sp>
        <p:nvSpPr>
          <p:cNvPr id="146" name="TextBox 145">
            <a:extLst>
              <a:ext uri="{FF2B5EF4-FFF2-40B4-BE49-F238E27FC236}">
                <a16:creationId xmlns:a16="http://schemas.microsoft.com/office/drawing/2014/main" id="{8A128226-0F47-28FC-C61C-85A64BC54F8E}"/>
              </a:ext>
            </a:extLst>
          </p:cNvPr>
          <p:cNvSpPr txBox="1"/>
          <p:nvPr/>
        </p:nvSpPr>
        <p:spPr>
          <a:xfrm>
            <a:off x="1449548" y="4535856"/>
            <a:ext cx="86562"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147" name="TextBox 146">
            <a:extLst>
              <a:ext uri="{FF2B5EF4-FFF2-40B4-BE49-F238E27FC236}">
                <a16:creationId xmlns:a16="http://schemas.microsoft.com/office/drawing/2014/main" id="{205B74E2-F2A1-4290-99EA-EA2F5CFBB3F1}"/>
              </a:ext>
            </a:extLst>
          </p:cNvPr>
          <p:cNvSpPr txBox="1"/>
          <p:nvPr/>
        </p:nvSpPr>
        <p:spPr>
          <a:xfrm>
            <a:off x="2697947" y="4535856"/>
            <a:ext cx="86562"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6</a:t>
            </a:r>
          </a:p>
        </p:txBody>
      </p:sp>
      <p:sp>
        <p:nvSpPr>
          <p:cNvPr id="148" name="TextBox 147">
            <a:extLst>
              <a:ext uri="{FF2B5EF4-FFF2-40B4-BE49-F238E27FC236}">
                <a16:creationId xmlns:a16="http://schemas.microsoft.com/office/drawing/2014/main" id="{533A8422-72BB-C460-07EA-16C16D349051}"/>
              </a:ext>
            </a:extLst>
          </p:cNvPr>
          <p:cNvSpPr txBox="1"/>
          <p:nvPr/>
        </p:nvSpPr>
        <p:spPr>
          <a:xfrm>
            <a:off x="3909385"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12</a:t>
            </a:r>
          </a:p>
        </p:txBody>
      </p:sp>
      <p:sp>
        <p:nvSpPr>
          <p:cNvPr id="149" name="TextBox 148">
            <a:extLst>
              <a:ext uri="{FF2B5EF4-FFF2-40B4-BE49-F238E27FC236}">
                <a16:creationId xmlns:a16="http://schemas.microsoft.com/office/drawing/2014/main" id="{5BF12111-2630-CEB1-4117-A8EB94936113}"/>
              </a:ext>
            </a:extLst>
          </p:cNvPr>
          <p:cNvSpPr txBox="1"/>
          <p:nvPr/>
        </p:nvSpPr>
        <p:spPr>
          <a:xfrm>
            <a:off x="5157784"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18</a:t>
            </a:r>
          </a:p>
        </p:txBody>
      </p:sp>
      <p:sp>
        <p:nvSpPr>
          <p:cNvPr id="150" name="TextBox 149">
            <a:extLst>
              <a:ext uri="{FF2B5EF4-FFF2-40B4-BE49-F238E27FC236}">
                <a16:creationId xmlns:a16="http://schemas.microsoft.com/office/drawing/2014/main" id="{DD890218-1FE1-DFDD-8717-6BB612AEFABB}"/>
              </a:ext>
            </a:extLst>
          </p:cNvPr>
          <p:cNvSpPr txBox="1"/>
          <p:nvPr/>
        </p:nvSpPr>
        <p:spPr>
          <a:xfrm>
            <a:off x="6437091"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24</a:t>
            </a:r>
          </a:p>
        </p:txBody>
      </p:sp>
      <p:sp>
        <p:nvSpPr>
          <p:cNvPr id="151" name="TextBox 150">
            <a:extLst>
              <a:ext uri="{FF2B5EF4-FFF2-40B4-BE49-F238E27FC236}">
                <a16:creationId xmlns:a16="http://schemas.microsoft.com/office/drawing/2014/main" id="{DBCF1BBE-EC5C-5CBD-1200-111F80483868}"/>
              </a:ext>
            </a:extLst>
          </p:cNvPr>
          <p:cNvSpPr txBox="1"/>
          <p:nvPr/>
        </p:nvSpPr>
        <p:spPr>
          <a:xfrm>
            <a:off x="7685490"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30</a:t>
            </a:r>
          </a:p>
        </p:txBody>
      </p:sp>
      <p:sp>
        <p:nvSpPr>
          <p:cNvPr id="152" name="TextBox 151">
            <a:extLst>
              <a:ext uri="{FF2B5EF4-FFF2-40B4-BE49-F238E27FC236}">
                <a16:creationId xmlns:a16="http://schemas.microsoft.com/office/drawing/2014/main" id="{F635965D-E48D-A489-A244-F8491C14282F}"/>
              </a:ext>
            </a:extLst>
          </p:cNvPr>
          <p:cNvSpPr txBox="1"/>
          <p:nvPr/>
        </p:nvSpPr>
        <p:spPr>
          <a:xfrm>
            <a:off x="8940209"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36</a:t>
            </a:r>
          </a:p>
        </p:txBody>
      </p:sp>
      <p:sp>
        <p:nvSpPr>
          <p:cNvPr id="153" name="TextBox 152">
            <a:extLst>
              <a:ext uri="{FF2B5EF4-FFF2-40B4-BE49-F238E27FC236}">
                <a16:creationId xmlns:a16="http://schemas.microsoft.com/office/drawing/2014/main" id="{2AD7F30C-D616-3B62-5A6E-2C35BCAB1A6B}"/>
              </a:ext>
            </a:extLst>
          </p:cNvPr>
          <p:cNvSpPr txBox="1"/>
          <p:nvPr/>
        </p:nvSpPr>
        <p:spPr>
          <a:xfrm>
            <a:off x="10188608"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42</a:t>
            </a:r>
          </a:p>
        </p:txBody>
      </p:sp>
      <p:sp>
        <p:nvSpPr>
          <p:cNvPr id="154" name="TextBox 153">
            <a:extLst>
              <a:ext uri="{FF2B5EF4-FFF2-40B4-BE49-F238E27FC236}">
                <a16:creationId xmlns:a16="http://schemas.microsoft.com/office/drawing/2014/main" id="{28CE6DE2-E25F-D1E2-EC25-9F84B6DC55DF}"/>
              </a:ext>
            </a:extLst>
          </p:cNvPr>
          <p:cNvSpPr txBox="1"/>
          <p:nvPr/>
        </p:nvSpPr>
        <p:spPr>
          <a:xfrm>
            <a:off x="11451748"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48</a:t>
            </a:r>
          </a:p>
        </p:txBody>
      </p:sp>
      <p:sp>
        <p:nvSpPr>
          <p:cNvPr id="155" name="TextBox 154">
            <a:extLst>
              <a:ext uri="{FF2B5EF4-FFF2-40B4-BE49-F238E27FC236}">
                <a16:creationId xmlns:a16="http://schemas.microsoft.com/office/drawing/2014/main" id="{4E61F4F4-A095-9C0B-F12C-5C6679C4AF01}"/>
              </a:ext>
            </a:extLst>
          </p:cNvPr>
          <p:cNvSpPr txBox="1"/>
          <p:nvPr/>
        </p:nvSpPr>
        <p:spPr>
          <a:xfrm>
            <a:off x="3582539" y="3149285"/>
            <a:ext cx="1518364" cy="646331"/>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HR for time after</a:t>
            </a:r>
          </a:p>
          <a:p>
            <a:r>
              <a:rPr lang="en-GB" sz="1200" b="1" dirty="0">
                <a:latin typeface="Arial" panose="020B0604020202020204" pitchFamily="34" charset="0"/>
                <a:cs typeface="Arial" panose="020B0604020202020204" pitchFamily="34" charset="0"/>
              </a:rPr>
              <a:t>9 months (95% CI)</a:t>
            </a:r>
          </a:p>
          <a:p>
            <a:r>
              <a:rPr lang="en-GB" sz="1200" dirty="0">
                <a:latin typeface="Arial" panose="020B0604020202020204" pitchFamily="34" charset="0"/>
                <a:cs typeface="Arial" panose="020B0604020202020204" pitchFamily="34" charset="0"/>
              </a:rPr>
              <a:t>0.70 (0.56-0.89)</a:t>
            </a:r>
          </a:p>
        </p:txBody>
      </p:sp>
      <p:grpSp>
        <p:nvGrpSpPr>
          <p:cNvPr id="156" name="Group 155">
            <a:extLst>
              <a:ext uri="{FF2B5EF4-FFF2-40B4-BE49-F238E27FC236}">
                <a16:creationId xmlns:a16="http://schemas.microsoft.com/office/drawing/2014/main" id="{BD952618-1B3E-8D9C-8E04-91B0A3C0BAD2}"/>
              </a:ext>
            </a:extLst>
          </p:cNvPr>
          <p:cNvGrpSpPr/>
          <p:nvPr/>
        </p:nvGrpSpPr>
        <p:grpSpPr>
          <a:xfrm>
            <a:off x="1632841" y="3824121"/>
            <a:ext cx="1187702" cy="468975"/>
            <a:chOff x="1650653" y="4172107"/>
            <a:chExt cx="1187702" cy="468975"/>
          </a:xfrm>
        </p:grpSpPr>
        <p:sp>
          <p:nvSpPr>
            <p:cNvPr id="157" name="TextBox 156">
              <a:extLst>
                <a:ext uri="{FF2B5EF4-FFF2-40B4-BE49-F238E27FC236}">
                  <a16:creationId xmlns:a16="http://schemas.microsoft.com/office/drawing/2014/main" id="{4FBCF545-FAC0-F166-BA65-CF7B05338D9F}"/>
                </a:ext>
              </a:extLst>
            </p:cNvPr>
            <p:cNvSpPr txBox="1"/>
            <p:nvPr/>
          </p:nvSpPr>
          <p:spPr>
            <a:xfrm>
              <a:off x="1943558" y="4172107"/>
              <a:ext cx="734496"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T300+D</a:t>
              </a:r>
              <a:endParaRPr lang="en-GB" sz="1200" dirty="0">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83FC90B2-D6D7-B5EC-763A-983A19F3EAB3}"/>
                </a:ext>
              </a:extLst>
            </p:cNvPr>
            <p:cNvSpPr txBox="1"/>
            <p:nvPr/>
          </p:nvSpPr>
          <p:spPr>
            <a:xfrm>
              <a:off x="1943558" y="4364083"/>
              <a:ext cx="894797"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Sorafenib</a:t>
              </a:r>
              <a:endParaRPr lang="en-GB" sz="1200" dirty="0">
                <a:latin typeface="Arial" panose="020B0604020202020204" pitchFamily="34" charset="0"/>
                <a:cs typeface="Arial" panose="020B0604020202020204" pitchFamily="34" charset="0"/>
              </a:endParaRPr>
            </a:p>
          </p:txBody>
        </p:sp>
        <p:cxnSp>
          <p:nvCxnSpPr>
            <p:cNvPr id="159" name="Straight Connector 158">
              <a:extLst>
                <a:ext uri="{FF2B5EF4-FFF2-40B4-BE49-F238E27FC236}">
                  <a16:creationId xmlns:a16="http://schemas.microsoft.com/office/drawing/2014/main" id="{8C481A7D-5824-1B23-9878-736A2353B46B}"/>
                </a:ext>
              </a:extLst>
            </p:cNvPr>
            <p:cNvCxnSpPr>
              <a:stCxn id="157" idx="1"/>
            </p:cNvCxnSpPr>
            <p:nvPr/>
          </p:nvCxnSpPr>
          <p:spPr>
            <a:xfrm flipH="1" flipV="1">
              <a:off x="1650654" y="4305227"/>
              <a:ext cx="292904" cy="538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84E6D99-5187-9C61-063A-C3B9766FA9C2}"/>
                </a:ext>
              </a:extLst>
            </p:cNvPr>
            <p:cNvCxnSpPr/>
            <p:nvPr/>
          </p:nvCxnSpPr>
          <p:spPr>
            <a:xfrm flipH="1" flipV="1">
              <a:off x="1650653" y="4502582"/>
              <a:ext cx="292905"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grpSp>
      <p:sp>
        <p:nvSpPr>
          <p:cNvPr id="163" name="TextBox 162">
            <a:extLst>
              <a:ext uri="{FF2B5EF4-FFF2-40B4-BE49-F238E27FC236}">
                <a16:creationId xmlns:a16="http://schemas.microsoft.com/office/drawing/2014/main" id="{D485F560-EFA6-1C3F-1BB3-BAF7275A0B7B}"/>
              </a:ext>
            </a:extLst>
          </p:cNvPr>
          <p:cNvSpPr txBox="1"/>
          <p:nvPr/>
        </p:nvSpPr>
        <p:spPr>
          <a:xfrm>
            <a:off x="4711304" y="4717137"/>
            <a:ext cx="2724272" cy="276999"/>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Time from randomisation (months)</a:t>
            </a:r>
            <a:endParaRPr lang="en-GB" sz="1200" dirty="0">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18D6B27F-2D50-D0A2-C89D-18BF5DB49E31}"/>
              </a:ext>
            </a:extLst>
          </p:cNvPr>
          <p:cNvSpPr txBox="1"/>
          <p:nvPr/>
        </p:nvSpPr>
        <p:spPr>
          <a:xfrm rot="16200000">
            <a:off x="145629" y="2744404"/>
            <a:ext cx="1436612" cy="276999"/>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Probability of OS</a:t>
            </a:r>
            <a:endParaRPr lang="en-GB" sz="1200" dirty="0">
              <a:latin typeface="Arial" panose="020B0604020202020204" pitchFamily="34" charset="0"/>
              <a:cs typeface="Arial" panose="020B0604020202020204" pitchFamily="34" charset="0"/>
            </a:endParaRPr>
          </a:p>
        </p:txBody>
      </p:sp>
      <p:cxnSp>
        <p:nvCxnSpPr>
          <p:cNvPr id="165" name="Straight Connector 164">
            <a:extLst>
              <a:ext uri="{FF2B5EF4-FFF2-40B4-BE49-F238E27FC236}">
                <a16:creationId xmlns:a16="http://schemas.microsoft.com/office/drawing/2014/main" id="{F1C2B3B9-4371-C0B4-B7B0-020D48855F8C}"/>
              </a:ext>
            </a:extLst>
          </p:cNvPr>
          <p:cNvCxnSpPr>
            <a:endCxn id="35" idx="90"/>
          </p:cNvCxnSpPr>
          <p:nvPr/>
        </p:nvCxnSpPr>
        <p:spPr>
          <a:xfrm flipH="1" flipV="1">
            <a:off x="3357704" y="2411956"/>
            <a:ext cx="0" cy="196922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graphicFrame>
        <p:nvGraphicFramePr>
          <p:cNvPr id="167" name="Table 166">
            <a:extLst>
              <a:ext uri="{FF2B5EF4-FFF2-40B4-BE49-F238E27FC236}">
                <a16:creationId xmlns:a16="http://schemas.microsoft.com/office/drawing/2014/main" id="{77A7264D-64F0-0D4B-B497-1841D2639EFF}"/>
              </a:ext>
            </a:extLst>
          </p:cNvPr>
          <p:cNvGraphicFramePr>
            <a:graphicFrameLocks noGrp="1"/>
          </p:cNvGraphicFramePr>
          <p:nvPr>
            <p:extLst>
              <p:ext uri="{D42A27DB-BD31-4B8C-83A1-F6EECF244321}">
                <p14:modId xmlns:p14="http://schemas.microsoft.com/office/powerpoint/2010/main" val="3136248535"/>
              </p:ext>
            </p:extLst>
          </p:nvPr>
        </p:nvGraphicFramePr>
        <p:xfrm>
          <a:off x="907079" y="4916290"/>
          <a:ext cx="11261745" cy="606960"/>
        </p:xfrm>
        <a:graphic>
          <a:graphicData uri="http://schemas.openxmlformats.org/drawingml/2006/table">
            <a:tbl>
              <a:tblPr firstRow="1" bandRow="1">
                <a:tableStyleId>{5C22544A-7EE6-4342-B048-85BDC9FD1C3A}</a:tableStyleId>
              </a:tblPr>
              <a:tblGrid>
                <a:gridCol w="1251305">
                  <a:extLst>
                    <a:ext uri="{9D8B030D-6E8A-4147-A177-3AD203B41FA5}">
                      <a16:colId xmlns:a16="http://schemas.microsoft.com/office/drawing/2014/main" val="1337047556"/>
                    </a:ext>
                  </a:extLst>
                </a:gridCol>
                <a:gridCol w="1251305">
                  <a:extLst>
                    <a:ext uri="{9D8B030D-6E8A-4147-A177-3AD203B41FA5}">
                      <a16:colId xmlns:a16="http://schemas.microsoft.com/office/drawing/2014/main" val="1133994604"/>
                    </a:ext>
                  </a:extLst>
                </a:gridCol>
                <a:gridCol w="1251305">
                  <a:extLst>
                    <a:ext uri="{9D8B030D-6E8A-4147-A177-3AD203B41FA5}">
                      <a16:colId xmlns:a16="http://schemas.microsoft.com/office/drawing/2014/main" val="1247457024"/>
                    </a:ext>
                  </a:extLst>
                </a:gridCol>
                <a:gridCol w="1251305">
                  <a:extLst>
                    <a:ext uri="{9D8B030D-6E8A-4147-A177-3AD203B41FA5}">
                      <a16:colId xmlns:a16="http://schemas.microsoft.com/office/drawing/2014/main" val="1522455862"/>
                    </a:ext>
                  </a:extLst>
                </a:gridCol>
                <a:gridCol w="1251305">
                  <a:extLst>
                    <a:ext uri="{9D8B030D-6E8A-4147-A177-3AD203B41FA5}">
                      <a16:colId xmlns:a16="http://schemas.microsoft.com/office/drawing/2014/main" val="144927472"/>
                    </a:ext>
                  </a:extLst>
                </a:gridCol>
                <a:gridCol w="1251305">
                  <a:extLst>
                    <a:ext uri="{9D8B030D-6E8A-4147-A177-3AD203B41FA5}">
                      <a16:colId xmlns:a16="http://schemas.microsoft.com/office/drawing/2014/main" val="2322181443"/>
                    </a:ext>
                  </a:extLst>
                </a:gridCol>
                <a:gridCol w="1251305">
                  <a:extLst>
                    <a:ext uri="{9D8B030D-6E8A-4147-A177-3AD203B41FA5}">
                      <a16:colId xmlns:a16="http://schemas.microsoft.com/office/drawing/2014/main" val="863954012"/>
                    </a:ext>
                  </a:extLst>
                </a:gridCol>
                <a:gridCol w="1251305">
                  <a:extLst>
                    <a:ext uri="{9D8B030D-6E8A-4147-A177-3AD203B41FA5}">
                      <a16:colId xmlns:a16="http://schemas.microsoft.com/office/drawing/2014/main" val="2928095361"/>
                    </a:ext>
                  </a:extLst>
                </a:gridCol>
                <a:gridCol w="1251305">
                  <a:extLst>
                    <a:ext uri="{9D8B030D-6E8A-4147-A177-3AD203B41FA5}">
                      <a16:colId xmlns:a16="http://schemas.microsoft.com/office/drawing/2014/main" val="2779721505"/>
                    </a:ext>
                  </a:extLst>
                </a:gridCol>
              </a:tblGrid>
              <a:tr h="123540">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393</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308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235</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190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158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98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32</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389</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283</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211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155</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62</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168" name="Table 167">
            <a:extLst>
              <a:ext uri="{FF2B5EF4-FFF2-40B4-BE49-F238E27FC236}">
                <a16:creationId xmlns:a16="http://schemas.microsoft.com/office/drawing/2014/main" id="{E6377F7A-6A32-1644-9E46-8534FD1D6AAD}"/>
              </a:ext>
            </a:extLst>
          </p:cNvPr>
          <p:cNvGraphicFramePr>
            <a:graphicFrameLocks noGrp="1"/>
          </p:cNvGraphicFramePr>
          <p:nvPr>
            <p:extLst>
              <p:ext uri="{D42A27DB-BD31-4B8C-83A1-F6EECF244321}">
                <p14:modId xmlns:p14="http://schemas.microsoft.com/office/powerpoint/2010/main" val="3754252771"/>
              </p:ext>
            </p:extLst>
          </p:nvPr>
        </p:nvGraphicFramePr>
        <p:xfrm>
          <a:off x="386553" y="4910296"/>
          <a:ext cx="1388967" cy="606960"/>
        </p:xfrm>
        <a:graphic>
          <a:graphicData uri="http://schemas.openxmlformats.org/drawingml/2006/table">
            <a:tbl>
              <a:tblPr firstRow="1" bandRow="1">
                <a:tableStyleId>{5C22544A-7EE6-4342-B048-85BDC9FD1C3A}</a:tableStyleId>
              </a:tblPr>
              <a:tblGrid>
                <a:gridCol w="1388967">
                  <a:extLst>
                    <a:ext uri="{9D8B030D-6E8A-4147-A177-3AD203B41FA5}">
                      <a16:colId xmlns:a16="http://schemas.microsoft.com/office/drawing/2014/main" val="3031305621"/>
                    </a:ext>
                  </a:extLst>
                </a:gridCol>
              </a:tblGrid>
              <a:tr h="123540">
                <a:tc>
                  <a:txBody>
                    <a:bodyPr/>
                    <a:lstStyle/>
                    <a:p>
                      <a:pPr algn="l"/>
                      <a:r>
                        <a:rPr lang="en-IN" sz="1200" dirty="0">
                          <a:solidFill>
                            <a:schemeClr val="tx1"/>
                          </a:solidFill>
                          <a:latin typeface="Arial" panose="020B0604020202020204" pitchFamily="34" charset="0"/>
                          <a:cs typeface="Arial" panose="020B0604020202020204" pitchFamily="34" charset="0"/>
                        </a:rPr>
                        <a:t>Number at risk</a:t>
                      </a: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l"/>
                      <a:r>
                        <a:rPr lang="en-IN" sz="1200" b="1" dirty="0">
                          <a:solidFill>
                            <a:schemeClr val="tx2"/>
                          </a:solidFill>
                          <a:latin typeface="Arial" panose="020B0604020202020204" pitchFamily="34" charset="0"/>
                          <a:cs typeface="Arial" panose="020B0604020202020204" pitchFamily="34" charset="0"/>
                        </a:rPr>
                        <a:t>T300+D</a:t>
                      </a:r>
                      <a:r>
                        <a:rPr lang="en-IN" sz="1200" b="1" baseline="30000" dirty="0">
                          <a:solidFill>
                            <a:schemeClr val="tx2"/>
                          </a:solidFill>
                          <a:latin typeface="Arial" panose="020B0604020202020204" pitchFamily="34" charset="0"/>
                          <a:cs typeface="Arial" panose="020B0604020202020204" pitchFamily="34" charset="0"/>
                        </a:rPr>
                        <a:t>a</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l"/>
                      <a:r>
                        <a:rPr lang="en-IN" sz="1200" b="1" dirty="0">
                          <a:solidFill>
                            <a:schemeClr val="accent1"/>
                          </a:solidFill>
                          <a:latin typeface="Arial" panose="020B0604020202020204" pitchFamily="34" charset="0"/>
                          <a:cs typeface="Arial" panose="020B0604020202020204" pitchFamily="34" charset="0"/>
                        </a:rPr>
                        <a:t>Sorafenib</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170" name="Table 169">
            <a:extLst>
              <a:ext uri="{FF2B5EF4-FFF2-40B4-BE49-F238E27FC236}">
                <a16:creationId xmlns:a16="http://schemas.microsoft.com/office/drawing/2014/main" id="{77656DA9-7D88-F840-A436-35EE5F29BB8A}"/>
              </a:ext>
            </a:extLst>
          </p:cNvPr>
          <p:cNvGraphicFramePr>
            <a:graphicFrameLocks noGrp="1"/>
          </p:cNvGraphicFramePr>
          <p:nvPr>
            <p:extLst>
              <p:ext uri="{D42A27DB-BD31-4B8C-83A1-F6EECF244321}">
                <p14:modId xmlns:p14="http://schemas.microsoft.com/office/powerpoint/2010/main" val="4074042282"/>
              </p:ext>
            </p:extLst>
          </p:nvPr>
        </p:nvGraphicFramePr>
        <p:xfrm>
          <a:off x="6312024" y="1224058"/>
          <a:ext cx="5391861" cy="1203552"/>
        </p:xfrm>
        <a:graphic>
          <a:graphicData uri="http://schemas.openxmlformats.org/drawingml/2006/table">
            <a:tbl>
              <a:tblPr firstRow="1" bandRow="1">
                <a:tableStyleId>{5C22544A-7EE6-4342-B048-85BDC9FD1C3A}</a:tableStyleId>
              </a:tblPr>
              <a:tblGrid>
                <a:gridCol w="2307131">
                  <a:extLst>
                    <a:ext uri="{9D8B030D-6E8A-4147-A177-3AD203B41FA5}">
                      <a16:colId xmlns:a16="http://schemas.microsoft.com/office/drawing/2014/main" val="3025041026"/>
                    </a:ext>
                  </a:extLst>
                </a:gridCol>
                <a:gridCol w="1570312">
                  <a:extLst>
                    <a:ext uri="{9D8B030D-6E8A-4147-A177-3AD203B41FA5}">
                      <a16:colId xmlns:a16="http://schemas.microsoft.com/office/drawing/2014/main" val="123611598"/>
                    </a:ext>
                  </a:extLst>
                </a:gridCol>
                <a:gridCol w="1514418">
                  <a:extLst>
                    <a:ext uri="{9D8B030D-6E8A-4147-A177-3AD203B41FA5}">
                      <a16:colId xmlns:a16="http://schemas.microsoft.com/office/drawing/2014/main" val="3533302715"/>
                    </a:ext>
                  </a:extLst>
                </a:gridCol>
              </a:tblGrid>
              <a:tr h="0">
                <a:tc>
                  <a:txBody>
                    <a:bodyPr/>
                    <a:lstStyle/>
                    <a:p>
                      <a:pPr>
                        <a:lnSpc>
                          <a:spcPct val="90000"/>
                        </a:lnSpc>
                      </a:pPr>
                      <a:endParaRPr lang="en-IN" sz="1200" dirty="0">
                        <a:latin typeface="Arial" panose="020B0604020202020204" pitchFamily="34" charset="0"/>
                        <a:cs typeface="Arial" panose="020B0604020202020204" pitchFamily="34" charset="0"/>
                      </a:endParaRPr>
                    </a:p>
                  </a:txBody>
                  <a:tcPr marT="21600" marB="21600" anchor="ctr">
                    <a:noFill/>
                  </a:tcPr>
                </a:tc>
                <a:tc>
                  <a:txBody>
                    <a:bodyPr/>
                    <a:lstStyle/>
                    <a:p>
                      <a:pPr algn="ctr">
                        <a:lnSpc>
                          <a:spcPct val="90000"/>
                        </a:lnSpc>
                      </a:pPr>
                      <a:r>
                        <a:rPr lang="en-IN" sz="1200" dirty="0">
                          <a:latin typeface="Arial" panose="020B0604020202020204" pitchFamily="34" charset="0"/>
                          <a:cs typeface="Arial" panose="020B0604020202020204" pitchFamily="34" charset="0"/>
                        </a:rPr>
                        <a:t>T300+D </a:t>
                      </a:r>
                      <a:br>
                        <a:rPr lang="en-IN" sz="1200" dirty="0">
                          <a:latin typeface="Arial" panose="020B0604020202020204" pitchFamily="34" charset="0"/>
                          <a:cs typeface="Arial" panose="020B0604020202020204" pitchFamily="34" charset="0"/>
                        </a:rPr>
                      </a:br>
                      <a:r>
                        <a:rPr lang="en-IN" sz="1200" dirty="0">
                          <a:latin typeface="Arial" panose="020B0604020202020204" pitchFamily="34" charset="0"/>
                          <a:cs typeface="Arial" panose="020B0604020202020204" pitchFamily="34" charset="0"/>
                        </a:rPr>
                        <a:t>(n=393)</a:t>
                      </a:r>
                    </a:p>
                  </a:txBody>
                  <a:tcPr marT="21600" marB="21600" anchor="ctr">
                    <a:solidFill>
                      <a:schemeClr val="tx2"/>
                    </a:solidFill>
                  </a:tcPr>
                </a:tc>
                <a:tc>
                  <a:txBody>
                    <a:bodyPr/>
                    <a:lstStyle/>
                    <a:p>
                      <a:pPr algn="ctr">
                        <a:lnSpc>
                          <a:spcPct val="90000"/>
                        </a:lnSpc>
                      </a:pPr>
                      <a:r>
                        <a:rPr lang="en-IN" sz="1200" dirty="0">
                          <a:latin typeface="Arial" panose="020B0604020202020204" pitchFamily="34" charset="0"/>
                          <a:cs typeface="Arial" panose="020B0604020202020204" pitchFamily="34" charset="0"/>
                        </a:rPr>
                        <a:t>Sorafenib </a:t>
                      </a:r>
                      <a:br>
                        <a:rPr lang="en-IN" sz="1200" dirty="0">
                          <a:latin typeface="Arial" panose="020B0604020202020204" pitchFamily="34" charset="0"/>
                          <a:cs typeface="Arial" panose="020B0604020202020204" pitchFamily="34" charset="0"/>
                        </a:rPr>
                      </a:br>
                      <a:r>
                        <a:rPr lang="en-IN" sz="1200" dirty="0">
                          <a:latin typeface="Arial" panose="020B0604020202020204" pitchFamily="34" charset="0"/>
                          <a:cs typeface="Arial" panose="020B0604020202020204" pitchFamily="34" charset="0"/>
                        </a:rPr>
                        <a:t>(n=389)</a:t>
                      </a:r>
                    </a:p>
                  </a:txBody>
                  <a:tcPr marT="21600" marB="21600" anchor="ctr"/>
                </a:tc>
                <a:extLst>
                  <a:ext uri="{0D108BD9-81ED-4DB2-BD59-A6C34878D82A}">
                    <a16:rowId xmlns:a16="http://schemas.microsoft.com/office/drawing/2014/main" val="2468846945"/>
                  </a:ext>
                </a:extLst>
              </a:tr>
              <a:tr h="0">
                <a:tc>
                  <a:txBody>
                    <a:bodyPr/>
                    <a:lstStyle/>
                    <a:p>
                      <a:pPr>
                        <a:lnSpc>
                          <a:spcPct val="90000"/>
                        </a:lnSpc>
                      </a:pPr>
                      <a:r>
                        <a:rPr lang="en-IN" sz="1200" b="0" dirty="0">
                          <a:latin typeface="Arial" panose="020B0604020202020204" pitchFamily="34" charset="0"/>
                          <a:cs typeface="Arial" panose="020B0604020202020204" pitchFamily="34" charset="0"/>
                        </a:rPr>
                        <a:t>OS events, n (%)</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262 (66.7)</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293 (75.3)</a:t>
                      </a:r>
                    </a:p>
                  </a:txBody>
                  <a:tcPr marT="21600" marB="21600" anchor="ctr"/>
                </a:tc>
                <a:extLst>
                  <a:ext uri="{0D108BD9-81ED-4DB2-BD59-A6C34878D82A}">
                    <a16:rowId xmlns:a16="http://schemas.microsoft.com/office/drawing/2014/main" val="1276289033"/>
                  </a:ext>
                </a:extLst>
              </a:tr>
              <a:tr h="0">
                <a:tc>
                  <a:txBody>
                    <a:bodyPr/>
                    <a:lstStyle/>
                    <a:p>
                      <a:pPr>
                        <a:lnSpc>
                          <a:spcPct val="90000"/>
                        </a:lnSpc>
                      </a:pPr>
                      <a:r>
                        <a:rPr lang="en-IN" sz="1200" b="0" dirty="0">
                          <a:latin typeface="Arial" panose="020B0604020202020204" pitchFamily="34" charset="0"/>
                          <a:cs typeface="Arial" panose="020B0604020202020204" pitchFamily="34" charset="0"/>
                        </a:rPr>
                        <a:t>Median OS (95% CI), months</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16.4 (14.2-19.6)</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13.8 (12.3-16.1)</a:t>
                      </a:r>
                    </a:p>
                  </a:txBody>
                  <a:tcPr marT="21600" marB="21600" anchor="ctr"/>
                </a:tc>
                <a:extLst>
                  <a:ext uri="{0D108BD9-81ED-4DB2-BD59-A6C34878D82A}">
                    <a16:rowId xmlns:a16="http://schemas.microsoft.com/office/drawing/2014/main" val="1015423171"/>
                  </a:ext>
                </a:extLst>
              </a:tr>
              <a:tr h="0">
                <a:tc>
                  <a:txBody>
                    <a:bodyPr/>
                    <a:lstStyle/>
                    <a:p>
                      <a:pPr>
                        <a:lnSpc>
                          <a:spcPct val="90000"/>
                        </a:lnSpc>
                      </a:pPr>
                      <a:r>
                        <a:rPr lang="en-IN" sz="1200" b="0" dirty="0">
                          <a:latin typeface="Arial" panose="020B0604020202020204" pitchFamily="34" charset="0"/>
                          <a:cs typeface="Arial" panose="020B0604020202020204" pitchFamily="34" charset="0"/>
                        </a:rPr>
                        <a:t>HR (96.02% CI)</a:t>
                      </a:r>
                    </a:p>
                  </a:txBody>
                  <a:tcPr marT="21600" marB="21600" anchor="ctr"/>
                </a:tc>
                <a:tc gridSpan="2">
                  <a:txBody>
                    <a:bodyPr/>
                    <a:lstStyle/>
                    <a:p>
                      <a:pPr algn="ctr">
                        <a:lnSpc>
                          <a:spcPct val="90000"/>
                        </a:lnSpc>
                      </a:pPr>
                      <a:r>
                        <a:rPr lang="en-IN" sz="1200" dirty="0">
                          <a:latin typeface="Arial" panose="020B0604020202020204" pitchFamily="34" charset="0"/>
                          <a:cs typeface="Arial" panose="020B0604020202020204" pitchFamily="34" charset="0"/>
                        </a:rPr>
                        <a:t>0.78 (0.65-0.93)</a:t>
                      </a:r>
                    </a:p>
                  </a:txBody>
                  <a:tcPr marT="21600" marB="21600" anchor="ctr"/>
                </a:tc>
                <a:tc hMerge="1">
                  <a:txBody>
                    <a:bodyPr/>
                    <a:lstStyle/>
                    <a:p>
                      <a:endParaRPr lang="en-IN" sz="1200" dirty="0"/>
                    </a:p>
                  </a:txBody>
                  <a:tcPr anchor="ctr"/>
                </a:tc>
                <a:extLst>
                  <a:ext uri="{0D108BD9-81ED-4DB2-BD59-A6C34878D82A}">
                    <a16:rowId xmlns:a16="http://schemas.microsoft.com/office/drawing/2014/main" val="1569098699"/>
                  </a:ext>
                </a:extLst>
              </a:tr>
              <a:tr h="0">
                <a:tc>
                  <a:txBody>
                    <a:bodyPr/>
                    <a:lstStyle/>
                    <a:p>
                      <a:pPr>
                        <a:lnSpc>
                          <a:spcPct val="90000"/>
                        </a:lnSpc>
                      </a:pPr>
                      <a:r>
                        <a:rPr lang="en-IN" sz="1200" b="0" dirty="0">
                          <a:latin typeface="Arial" panose="020B0604020202020204" pitchFamily="34" charset="0"/>
                          <a:cs typeface="Arial" panose="020B0604020202020204" pitchFamily="34" charset="0"/>
                        </a:rPr>
                        <a:t>p value (2-sided)</a:t>
                      </a:r>
                    </a:p>
                  </a:txBody>
                  <a:tcPr marT="21600" marB="21600" anchor="ctr"/>
                </a:tc>
                <a:tc gridSpan="2">
                  <a:txBody>
                    <a:bodyPr/>
                    <a:lstStyle/>
                    <a:p>
                      <a:pPr algn="ctr">
                        <a:lnSpc>
                          <a:spcPct val="90000"/>
                        </a:lnSpc>
                      </a:pPr>
                      <a:r>
                        <a:rPr lang="en-IN" sz="1200" dirty="0">
                          <a:latin typeface="Arial" panose="020B0604020202020204" pitchFamily="34" charset="0"/>
                          <a:cs typeface="Arial" panose="020B0604020202020204" pitchFamily="34" charset="0"/>
                        </a:rPr>
                        <a:t>0.0035</a:t>
                      </a:r>
                    </a:p>
                  </a:txBody>
                  <a:tcPr marT="21600" marB="21600" anchor="ctr"/>
                </a:tc>
                <a:tc hMerge="1">
                  <a:txBody>
                    <a:bodyPr/>
                    <a:lstStyle/>
                    <a:p>
                      <a:endParaRPr lang="en-IN" sz="1200" dirty="0"/>
                    </a:p>
                  </a:txBody>
                  <a:tcPr anchor="ctr"/>
                </a:tc>
                <a:extLst>
                  <a:ext uri="{0D108BD9-81ED-4DB2-BD59-A6C34878D82A}">
                    <a16:rowId xmlns:a16="http://schemas.microsoft.com/office/drawing/2014/main" val="839424576"/>
                  </a:ext>
                </a:extLst>
              </a:tr>
            </a:tbl>
          </a:graphicData>
        </a:graphic>
      </p:graphicFrame>
      <p:sp>
        <p:nvSpPr>
          <p:cNvPr id="11" name="Oval 10">
            <a:extLst>
              <a:ext uri="{FF2B5EF4-FFF2-40B4-BE49-F238E27FC236}">
                <a16:creationId xmlns:a16="http://schemas.microsoft.com/office/drawing/2014/main" id="{A5657F2D-0B6B-6A71-8604-68564B52271B}"/>
              </a:ext>
            </a:extLst>
          </p:cNvPr>
          <p:cNvSpPr/>
          <p:nvPr/>
        </p:nvSpPr>
        <p:spPr>
          <a:xfrm>
            <a:off x="217633" y="-145111"/>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E524872F-A03B-B51E-8882-E5AB7B5F25CD}"/>
              </a:ext>
            </a:extLst>
          </p:cNvPr>
          <p:cNvSpPr/>
          <p:nvPr/>
        </p:nvSpPr>
        <p:spPr>
          <a:xfrm rot="20966603">
            <a:off x="2810367" y="1310698"/>
            <a:ext cx="3350767" cy="578804"/>
          </a:xfrm>
          <a:prstGeom prst="roundRect">
            <a:avLst/>
          </a:prstGeom>
          <a:solidFill>
            <a:srgbClr val="5D8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Later separation of the two curves due to IO+IO, but durable response</a:t>
            </a:r>
          </a:p>
        </p:txBody>
      </p:sp>
      <p:sp>
        <p:nvSpPr>
          <p:cNvPr id="10" name="Content Placeholder 1">
            <a:extLst>
              <a:ext uri="{FF2B5EF4-FFF2-40B4-BE49-F238E27FC236}">
                <a16:creationId xmlns:a16="http://schemas.microsoft.com/office/drawing/2014/main" id="{F3B25C8F-0A96-D847-E96E-944B306BD33C}"/>
              </a:ext>
            </a:extLst>
          </p:cNvPr>
          <p:cNvSpPr txBox="1">
            <a:spLocks/>
          </p:cNvSpPr>
          <p:nvPr/>
        </p:nvSpPr>
        <p:spPr>
          <a:xfrm>
            <a:off x="620183" y="6086819"/>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Data cut-off date: 27 August 2021</a:t>
            </a:r>
            <a:r>
              <a:rPr lang="en-GB" dirty="0"/>
              <a:t>; </a:t>
            </a:r>
            <a:r>
              <a:rPr lang="en-GB" sz="1200" dirty="0">
                <a:latin typeface="Arial" panose="020B0604020202020204" pitchFamily="34" charset="0"/>
                <a:cs typeface="Arial" panose="020B0604020202020204" pitchFamily="34" charset="0"/>
              </a:rPr>
              <a:t>Median follow-up: 33.18 (95% CI, 31.74-34.53) months for T300+D and 32.23 (95% CI, 30.42-33.71) months for sorafenib; </a:t>
            </a:r>
          </a:p>
          <a:p>
            <a:r>
              <a:rPr lang="en-GB" sz="1200" baseline="30000" dirty="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Or: STRIDE</a:t>
            </a:r>
            <a:br>
              <a:rPr lang="en-GB" dirty="0"/>
            </a:br>
            <a:r>
              <a:rPr lang="en-GB" dirty="0"/>
              <a:t>CI, confidence interval; HR, hazard ratio; IO, immunotherapy; OS, overall survival; STRIDE, </a:t>
            </a:r>
            <a:r>
              <a:rPr lang="pt-BR" dirty="0"/>
              <a:t>Single Tremelimumab Regular Interval Durvalumab</a:t>
            </a:r>
            <a:r>
              <a:rPr lang="en-GB" dirty="0"/>
              <a:t>; </a:t>
            </a:r>
            <a:r>
              <a:rPr lang="en-GB" dirty="0">
                <a:solidFill>
                  <a:schemeClr val="tx2"/>
                </a:solidFill>
              </a:rPr>
              <a:t>T300+D, tremelimumab 300 mg × 1 dose + durvalumab 1,500 mg every 4 weeks</a:t>
            </a:r>
            <a:r>
              <a:rPr lang="en-GB" strike="sngStrike" dirty="0">
                <a:solidFill>
                  <a:schemeClr val="tx2"/>
                </a:solidFill>
              </a:rPr>
              <a:t> Q4W</a:t>
            </a:r>
          </a:p>
          <a:p>
            <a:r>
              <a:rPr lang="en-GB" dirty="0"/>
              <a:t>Abou-Alfa GK, et al. NEJM Evid. 2022;1:10.1056/EVIDoa2100070</a:t>
            </a:r>
          </a:p>
        </p:txBody>
      </p:sp>
    </p:spTree>
    <p:extLst>
      <p:ext uri="{BB962C8B-B14F-4D97-AF65-F5344CB8AC3E}">
        <p14:creationId xmlns:p14="http://schemas.microsoft.com/office/powerpoint/2010/main" val="4254885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Tremelimumab + Durvalumab</a:t>
            </a:r>
            <a:r>
              <a:rPr lang="en-GB" baseline="30000" dirty="0"/>
              <a:t> </a:t>
            </a:r>
            <a:r>
              <a:rPr lang="en-GB" dirty="0"/>
              <a:t>(HIMALAYA)</a:t>
            </a:r>
            <a:br>
              <a:rPr lang="en-GB" dirty="0"/>
            </a:br>
            <a:r>
              <a:rPr lang="en-GB" sz="2000" dirty="0">
                <a:solidFill>
                  <a:schemeClr val="accent1"/>
                </a:solidFill>
              </a:rPr>
              <a:t>significant benefit in OS versus sorafenib</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608" name="TextBox 607">
            <a:extLst>
              <a:ext uri="{FF2B5EF4-FFF2-40B4-BE49-F238E27FC236}">
                <a16:creationId xmlns:a16="http://schemas.microsoft.com/office/drawing/2014/main" id="{028FC5C6-10C6-688B-0F29-BB19EF799945}"/>
              </a:ext>
            </a:extLst>
          </p:cNvPr>
          <p:cNvSpPr txBox="1"/>
          <p:nvPr/>
        </p:nvSpPr>
        <p:spPr>
          <a:xfrm>
            <a:off x="4669573" y="2330083"/>
            <a:ext cx="1194558" cy="646331"/>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18-month OS:</a:t>
            </a:r>
          </a:p>
          <a:p>
            <a:pPr algn="ctr"/>
            <a:r>
              <a:rPr lang="en-GB" sz="1200" dirty="0">
                <a:solidFill>
                  <a:schemeClr val="tx2"/>
                </a:solidFill>
                <a:latin typeface="Arial" panose="020B0604020202020204" pitchFamily="34" charset="0"/>
                <a:cs typeface="Arial" panose="020B0604020202020204" pitchFamily="34" charset="0"/>
              </a:rPr>
              <a:t>48.7%</a:t>
            </a:r>
          </a:p>
          <a:p>
            <a:pPr algn="ctr"/>
            <a:r>
              <a:rPr lang="en-GB" sz="1200" dirty="0">
                <a:solidFill>
                  <a:schemeClr val="accent1"/>
                </a:solidFill>
                <a:latin typeface="Arial" panose="020B0604020202020204" pitchFamily="34" charset="0"/>
                <a:cs typeface="Arial" panose="020B0604020202020204" pitchFamily="34" charset="0"/>
              </a:rPr>
              <a:t>41.5%</a:t>
            </a:r>
          </a:p>
        </p:txBody>
      </p:sp>
      <p:sp>
        <p:nvSpPr>
          <p:cNvPr id="619" name="TextBox 618">
            <a:extLst>
              <a:ext uri="{FF2B5EF4-FFF2-40B4-BE49-F238E27FC236}">
                <a16:creationId xmlns:a16="http://schemas.microsoft.com/office/drawing/2014/main" id="{43CFD83F-70F5-E833-D7BD-7960C7E74215}"/>
              </a:ext>
            </a:extLst>
          </p:cNvPr>
          <p:cNvSpPr txBox="1"/>
          <p:nvPr/>
        </p:nvSpPr>
        <p:spPr>
          <a:xfrm>
            <a:off x="6005588" y="2510821"/>
            <a:ext cx="1194558" cy="646331"/>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24-month OS:</a:t>
            </a:r>
          </a:p>
          <a:p>
            <a:pPr algn="ctr"/>
            <a:r>
              <a:rPr lang="en-GB" sz="1200" dirty="0">
                <a:solidFill>
                  <a:schemeClr val="tx2"/>
                </a:solidFill>
                <a:latin typeface="Arial" panose="020B0604020202020204" pitchFamily="34" charset="0"/>
                <a:cs typeface="Arial" panose="020B0604020202020204" pitchFamily="34" charset="0"/>
              </a:rPr>
              <a:t>40.5%</a:t>
            </a:r>
          </a:p>
          <a:p>
            <a:pPr algn="ctr"/>
            <a:r>
              <a:rPr lang="en-GB" sz="1200" dirty="0">
                <a:solidFill>
                  <a:schemeClr val="accent1"/>
                </a:solidFill>
                <a:latin typeface="Arial" panose="020B0604020202020204" pitchFamily="34" charset="0"/>
                <a:cs typeface="Arial" panose="020B0604020202020204" pitchFamily="34" charset="0"/>
              </a:rPr>
              <a:t>32.6%</a:t>
            </a:r>
          </a:p>
        </p:txBody>
      </p:sp>
      <p:sp>
        <p:nvSpPr>
          <p:cNvPr id="620" name="TextBox 619">
            <a:extLst>
              <a:ext uri="{FF2B5EF4-FFF2-40B4-BE49-F238E27FC236}">
                <a16:creationId xmlns:a16="http://schemas.microsoft.com/office/drawing/2014/main" id="{E24B9439-0594-F057-717A-4117FE886D1D}"/>
              </a:ext>
            </a:extLst>
          </p:cNvPr>
          <p:cNvSpPr txBox="1"/>
          <p:nvPr/>
        </p:nvSpPr>
        <p:spPr>
          <a:xfrm>
            <a:off x="8443578" y="2736852"/>
            <a:ext cx="1194558" cy="646331"/>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36-month OS:</a:t>
            </a:r>
          </a:p>
          <a:p>
            <a:pPr algn="ctr"/>
            <a:r>
              <a:rPr lang="en-GB" sz="1200" dirty="0">
                <a:solidFill>
                  <a:schemeClr val="tx2"/>
                </a:solidFill>
                <a:latin typeface="Arial" panose="020B0604020202020204" pitchFamily="34" charset="0"/>
                <a:cs typeface="Arial" panose="020B0604020202020204" pitchFamily="34" charset="0"/>
              </a:rPr>
              <a:t>30.7%</a:t>
            </a:r>
          </a:p>
          <a:p>
            <a:pPr algn="ctr"/>
            <a:r>
              <a:rPr lang="en-GB" sz="1200" dirty="0">
                <a:solidFill>
                  <a:schemeClr val="accent1"/>
                </a:solidFill>
                <a:latin typeface="Arial" panose="020B0604020202020204" pitchFamily="34" charset="0"/>
                <a:cs typeface="Arial" panose="020B0604020202020204" pitchFamily="34" charset="0"/>
              </a:rPr>
              <a:t>20.2%</a:t>
            </a:r>
          </a:p>
        </p:txBody>
      </p:sp>
      <p:graphicFrame>
        <p:nvGraphicFramePr>
          <p:cNvPr id="171" name="Table 170">
            <a:extLst>
              <a:ext uri="{FF2B5EF4-FFF2-40B4-BE49-F238E27FC236}">
                <a16:creationId xmlns:a16="http://schemas.microsoft.com/office/drawing/2014/main" id="{91DF802F-3F79-DA43-AE9F-83BF33BB1948}"/>
              </a:ext>
            </a:extLst>
          </p:cNvPr>
          <p:cNvGraphicFramePr>
            <a:graphicFrameLocks noGrp="1"/>
          </p:cNvGraphicFramePr>
          <p:nvPr/>
        </p:nvGraphicFramePr>
        <p:xfrm>
          <a:off x="892587" y="4910296"/>
          <a:ext cx="11261745" cy="606960"/>
        </p:xfrm>
        <a:graphic>
          <a:graphicData uri="http://schemas.openxmlformats.org/drawingml/2006/table">
            <a:tbl>
              <a:tblPr firstRow="1" bandRow="1">
                <a:tableStyleId>{5C22544A-7EE6-4342-B048-85BDC9FD1C3A}</a:tableStyleId>
              </a:tblPr>
              <a:tblGrid>
                <a:gridCol w="1251305">
                  <a:extLst>
                    <a:ext uri="{9D8B030D-6E8A-4147-A177-3AD203B41FA5}">
                      <a16:colId xmlns:a16="http://schemas.microsoft.com/office/drawing/2014/main" val="1337047556"/>
                    </a:ext>
                  </a:extLst>
                </a:gridCol>
                <a:gridCol w="1251305">
                  <a:extLst>
                    <a:ext uri="{9D8B030D-6E8A-4147-A177-3AD203B41FA5}">
                      <a16:colId xmlns:a16="http://schemas.microsoft.com/office/drawing/2014/main" val="1133994604"/>
                    </a:ext>
                  </a:extLst>
                </a:gridCol>
                <a:gridCol w="1251305">
                  <a:extLst>
                    <a:ext uri="{9D8B030D-6E8A-4147-A177-3AD203B41FA5}">
                      <a16:colId xmlns:a16="http://schemas.microsoft.com/office/drawing/2014/main" val="1247457024"/>
                    </a:ext>
                  </a:extLst>
                </a:gridCol>
                <a:gridCol w="1251305">
                  <a:extLst>
                    <a:ext uri="{9D8B030D-6E8A-4147-A177-3AD203B41FA5}">
                      <a16:colId xmlns:a16="http://schemas.microsoft.com/office/drawing/2014/main" val="1522455862"/>
                    </a:ext>
                  </a:extLst>
                </a:gridCol>
                <a:gridCol w="1251305">
                  <a:extLst>
                    <a:ext uri="{9D8B030D-6E8A-4147-A177-3AD203B41FA5}">
                      <a16:colId xmlns:a16="http://schemas.microsoft.com/office/drawing/2014/main" val="144927472"/>
                    </a:ext>
                  </a:extLst>
                </a:gridCol>
                <a:gridCol w="1251305">
                  <a:extLst>
                    <a:ext uri="{9D8B030D-6E8A-4147-A177-3AD203B41FA5}">
                      <a16:colId xmlns:a16="http://schemas.microsoft.com/office/drawing/2014/main" val="2322181443"/>
                    </a:ext>
                  </a:extLst>
                </a:gridCol>
                <a:gridCol w="1251305">
                  <a:extLst>
                    <a:ext uri="{9D8B030D-6E8A-4147-A177-3AD203B41FA5}">
                      <a16:colId xmlns:a16="http://schemas.microsoft.com/office/drawing/2014/main" val="863954012"/>
                    </a:ext>
                  </a:extLst>
                </a:gridCol>
                <a:gridCol w="1251305">
                  <a:extLst>
                    <a:ext uri="{9D8B030D-6E8A-4147-A177-3AD203B41FA5}">
                      <a16:colId xmlns:a16="http://schemas.microsoft.com/office/drawing/2014/main" val="2928095361"/>
                    </a:ext>
                  </a:extLst>
                </a:gridCol>
                <a:gridCol w="1251305">
                  <a:extLst>
                    <a:ext uri="{9D8B030D-6E8A-4147-A177-3AD203B41FA5}">
                      <a16:colId xmlns:a16="http://schemas.microsoft.com/office/drawing/2014/main" val="2779721505"/>
                    </a:ext>
                  </a:extLst>
                </a:gridCol>
              </a:tblGrid>
              <a:tr h="123540">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393</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308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235</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190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158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98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32</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389</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283</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211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155</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62</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172" name="Table 171">
            <a:extLst>
              <a:ext uri="{FF2B5EF4-FFF2-40B4-BE49-F238E27FC236}">
                <a16:creationId xmlns:a16="http://schemas.microsoft.com/office/drawing/2014/main" id="{22F628ED-E70E-6947-A808-419CC021E585}"/>
              </a:ext>
            </a:extLst>
          </p:cNvPr>
          <p:cNvGraphicFramePr>
            <a:graphicFrameLocks noGrp="1"/>
          </p:cNvGraphicFramePr>
          <p:nvPr>
            <p:extLst>
              <p:ext uri="{D42A27DB-BD31-4B8C-83A1-F6EECF244321}">
                <p14:modId xmlns:p14="http://schemas.microsoft.com/office/powerpoint/2010/main" val="2522767318"/>
              </p:ext>
            </p:extLst>
          </p:nvPr>
        </p:nvGraphicFramePr>
        <p:xfrm>
          <a:off x="386553" y="4910296"/>
          <a:ext cx="1460975" cy="606960"/>
        </p:xfrm>
        <a:graphic>
          <a:graphicData uri="http://schemas.openxmlformats.org/drawingml/2006/table">
            <a:tbl>
              <a:tblPr firstRow="1" bandRow="1">
                <a:tableStyleId>{5C22544A-7EE6-4342-B048-85BDC9FD1C3A}</a:tableStyleId>
              </a:tblPr>
              <a:tblGrid>
                <a:gridCol w="1460975">
                  <a:extLst>
                    <a:ext uri="{9D8B030D-6E8A-4147-A177-3AD203B41FA5}">
                      <a16:colId xmlns:a16="http://schemas.microsoft.com/office/drawing/2014/main" val="3031305621"/>
                    </a:ext>
                  </a:extLst>
                </a:gridCol>
              </a:tblGrid>
              <a:tr h="123540">
                <a:tc>
                  <a:txBody>
                    <a:bodyPr/>
                    <a:lstStyle/>
                    <a:p>
                      <a:pPr algn="l"/>
                      <a:r>
                        <a:rPr lang="en-IN" sz="1200" dirty="0">
                          <a:solidFill>
                            <a:schemeClr val="tx1"/>
                          </a:solidFill>
                          <a:latin typeface="Arial" panose="020B0604020202020204" pitchFamily="34" charset="0"/>
                          <a:cs typeface="Arial" panose="020B0604020202020204" pitchFamily="34" charset="0"/>
                        </a:rPr>
                        <a:t>Number at risk</a:t>
                      </a: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l"/>
                      <a:r>
                        <a:rPr lang="en-IN" sz="1200" b="1" dirty="0">
                          <a:solidFill>
                            <a:schemeClr val="tx2"/>
                          </a:solidFill>
                          <a:latin typeface="Arial" panose="020B0604020202020204" pitchFamily="34" charset="0"/>
                          <a:cs typeface="Arial" panose="020B0604020202020204" pitchFamily="34" charset="0"/>
                        </a:rPr>
                        <a:t>T300+D</a:t>
                      </a:r>
                      <a:r>
                        <a:rPr lang="en-IN" sz="1200" b="1" baseline="30000" dirty="0">
                          <a:solidFill>
                            <a:schemeClr val="tx2"/>
                          </a:solidFill>
                          <a:latin typeface="Arial" panose="020B0604020202020204" pitchFamily="34" charset="0"/>
                          <a:cs typeface="Arial" panose="020B0604020202020204" pitchFamily="34" charset="0"/>
                        </a:rPr>
                        <a:t>a</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l"/>
                      <a:r>
                        <a:rPr lang="en-IN" sz="1200" b="1" dirty="0">
                          <a:solidFill>
                            <a:schemeClr val="accent1"/>
                          </a:solidFill>
                          <a:latin typeface="Arial" panose="020B0604020202020204" pitchFamily="34" charset="0"/>
                          <a:cs typeface="Arial" panose="020B0604020202020204" pitchFamily="34" charset="0"/>
                        </a:rPr>
                        <a:t>Sorafenib</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pSp>
        <p:nvGrpSpPr>
          <p:cNvPr id="174" name="Group 173">
            <a:extLst>
              <a:ext uri="{FF2B5EF4-FFF2-40B4-BE49-F238E27FC236}">
                <a16:creationId xmlns:a16="http://schemas.microsoft.com/office/drawing/2014/main" id="{5730BA39-BAE5-404F-8C28-13F47C1BA3AA}"/>
              </a:ext>
            </a:extLst>
          </p:cNvPr>
          <p:cNvGrpSpPr/>
          <p:nvPr/>
        </p:nvGrpSpPr>
        <p:grpSpPr>
          <a:xfrm>
            <a:off x="1337004" y="1551123"/>
            <a:ext cx="10198855" cy="2895796"/>
            <a:chOff x="1354816" y="1899109"/>
            <a:chExt cx="10198855" cy="2895796"/>
          </a:xfrm>
        </p:grpSpPr>
        <p:sp>
          <p:nvSpPr>
            <p:cNvPr id="175" name="Shape1_20220124_152438">
              <a:extLst>
                <a:ext uri="{FF2B5EF4-FFF2-40B4-BE49-F238E27FC236}">
                  <a16:creationId xmlns:a16="http://schemas.microsoft.com/office/drawing/2014/main" id="{4B247EEE-D19B-594A-A924-1C6DFA7EE1CA}"/>
                </a:ext>
              </a:extLst>
            </p:cNvPr>
            <p:cNvSpPr/>
            <p:nvPr/>
          </p:nvSpPr>
          <p:spPr>
            <a:xfrm>
              <a:off x="1420515" y="1899109"/>
              <a:ext cx="10132383" cy="2826741"/>
            </a:xfrm>
            <a:custGeom>
              <a:avLst/>
              <a:gdLst>
                <a:gd name="connsiteX0" fmla="*/ 7260 w 10132382"/>
                <a:gd name="connsiteY0" fmla="*/ 7260 h 2826741"/>
                <a:gd name="connsiteX1" fmla="*/ 7260 w 10132382"/>
                <a:gd name="connsiteY1" fmla="*/ 2825612 h 2826741"/>
                <a:gd name="connsiteX2" fmla="*/ 10127510 w 10132382"/>
                <a:gd name="connsiteY2" fmla="*/ 2825612 h 2826741"/>
              </a:gdLst>
              <a:ahLst/>
              <a:cxnLst>
                <a:cxn ang="0">
                  <a:pos x="connsiteX0" y="connsiteY0"/>
                </a:cxn>
                <a:cxn ang="0">
                  <a:pos x="connsiteX1" y="connsiteY1"/>
                </a:cxn>
                <a:cxn ang="0">
                  <a:pos x="connsiteX2" y="connsiteY2"/>
                </a:cxn>
              </a:cxnLst>
              <a:rect l="l" t="t" r="r" b="b"/>
              <a:pathLst>
                <a:path w="10132382" h="2826741">
                  <a:moveTo>
                    <a:pt x="7260" y="7260"/>
                  </a:moveTo>
                  <a:lnTo>
                    <a:pt x="7260" y="2825612"/>
                  </a:lnTo>
                  <a:lnTo>
                    <a:pt x="10127510" y="2825612"/>
                  </a:lnTo>
                </a:path>
              </a:pathLst>
            </a:custGeom>
            <a:noFill/>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76" name="Shape2_20220124_152438">
              <a:extLst>
                <a:ext uri="{FF2B5EF4-FFF2-40B4-BE49-F238E27FC236}">
                  <a16:creationId xmlns:a16="http://schemas.microsoft.com/office/drawing/2014/main" id="{BF2364B5-50B6-D841-8335-8699BE7A09D6}"/>
                </a:ext>
              </a:extLst>
            </p:cNvPr>
            <p:cNvSpPr/>
            <p:nvPr/>
          </p:nvSpPr>
          <p:spPr>
            <a:xfrm>
              <a:off x="11540764"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77" name="Shape3_20220124_152438">
              <a:extLst>
                <a:ext uri="{FF2B5EF4-FFF2-40B4-BE49-F238E27FC236}">
                  <a16:creationId xmlns:a16="http://schemas.microsoft.com/office/drawing/2014/main" id="{3E9B2E77-862F-014F-A858-C502503EA2DD}"/>
                </a:ext>
              </a:extLst>
            </p:cNvPr>
            <p:cNvSpPr/>
            <p:nvPr/>
          </p:nvSpPr>
          <p:spPr>
            <a:xfrm>
              <a:off x="10286285"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78" name="Shape4_20220124_152438">
              <a:extLst>
                <a:ext uri="{FF2B5EF4-FFF2-40B4-BE49-F238E27FC236}">
                  <a16:creationId xmlns:a16="http://schemas.microsoft.com/office/drawing/2014/main" id="{484381D4-664D-0542-8A00-057AAB946310}"/>
                </a:ext>
              </a:extLst>
            </p:cNvPr>
            <p:cNvSpPr/>
            <p:nvPr/>
          </p:nvSpPr>
          <p:spPr>
            <a:xfrm>
              <a:off x="9031676"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79" name="Shape5_20220124_152438">
              <a:extLst>
                <a:ext uri="{FF2B5EF4-FFF2-40B4-BE49-F238E27FC236}">
                  <a16:creationId xmlns:a16="http://schemas.microsoft.com/office/drawing/2014/main" id="{36573A49-7871-BD49-A38B-F22AF4B2378B}"/>
                </a:ext>
              </a:extLst>
            </p:cNvPr>
            <p:cNvSpPr/>
            <p:nvPr/>
          </p:nvSpPr>
          <p:spPr>
            <a:xfrm>
              <a:off x="7777197"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0" name="Shape6_20220124_152438">
              <a:extLst>
                <a:ext uri="{FF2B5EF4-FFF2-40B4-BE49-F238E27FC236}">
                  <a16:creationId xmlns:a16="http://schemas.microsoft.com/office/drawing/2014/main" id="{77B93C93-6413-9541-9D25-66F704AE7FD2}"/>
                </a:ext>
              </a:extLst>
            </p:cNvPr>
            <p:cNvSpPr/>
            <p:nvPr/>
          </p:nvSpPr>
          <p:spPr>
            <a:xfrm>
              <a:off x="6522718"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1" name="Shape7_20220124_152438">
              <a:extLst>
                <a:ext uri="{FF2B5EF4-FFF2-40B4-BE49-F238E27FC236}">
                  <a16:creationId xmlns:a16="http://schemas.microsoft.com/office/drawing/2014/main" id="{61C08F99-5470-8F4A-8414-4B118BCEDBE6}"/>
                </a:ext>
              </a:extLst>
            </p:cNvPr>
            <p:cNvSpPr/>
            <p:nvPr/>
          </p:nvSpPr>
          <p:spPr>
            <a:xfrm>
              <a:off x="526823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2" name="Shape8_20220124_152438">
              <a:extLst>
                <a:ext uri="{FF2B5EF4-FFF2-40B4-BE49-F238E27FC236}">
                  <a16:creationId xmlns:a16="http://schemas.microsoft.com/office/drawing/2014/main" id="{4CB4347B-AE84-6F47-B89D-CF6A30C3B1E3}"/>
                </a:ext>
              </a:extLst>
            </p:cNvPr>
            <p:cNvSpPr/>
            <p:nvPr/>
          </p:nvSpPr>
          <p:spPr>
            <a:xfrm>
              <a:off x="401375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3" name="Shape0_20220124_152438">
              <a:extLst>
                <a:ext uri="{FF2B5EF4-FFF2-40B4-BE49-F238E27FC236}">
                  <a16:creationId xmlns:a16="http://schemas.microsoft.com/office/drawing/2014/main" id="{7E548787-1D53-BF46-B586-B0CC575C6BDC}"/>
                </a:ext>
              </a:extLst>
            </p:cNvPr>
            <p:cNvSpPr/>
            <p:nvPr/>
          </p:nvSpPr>
          <p:spPr>
            <a:xfrm>
              <a:off x="2759280"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4" name="Shape9_20220124_152438">
              <a:extLst>
                <a:ext uri="{FF2B5EF4-FFF2-40B4-BE49-F238E27FC236}">
                  <a16:creationId xmlns:a16="http://schemas.microsoft.com/office/drawing/2014/main" id="{6D50E7D6-5A1F-D540-8923-169737D0491F}"/>
                </a:ext>
              </a:extLst>
            </p:cNvPr>
            <p:cNvSpPr/>
            <p:nvPr/>
          </p:nvSpPr>
          <p:spPr>
            <a:xfrm>
              <a:off x="1504801"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5" name="Shape10_20220124_152438">
              <a:extLst>
                <a:ext uri="{FF2B5EF4-FFF2-40B4-BE49-F238E27FC236}">
                  <a16:creationId xmlns:a16="http://schemas.microsoft.com/office/drawing/2014/main" id="{68D99BCD-033F-1A4F-8BBC-EDB7B50C6E08}"/>
                </a:ext>
              </a:extLst>
            </p:cNvPr>
            <p:cNvSpPr/>
            <p:nvPr/>
          </p:nvSpPr>
          <p:spPr>
            <a:xfrm>
              <a:off x="1354816" y="464801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6" name="Shape11_20220124_152438">
              <a:extLst>
                <a:ext uri="{FF2B5EF4-FFF2-40B4-BE49-F238E27FC236}">
                  <a16:creationId xmlns:a16="http://schemas.microsoft.com/office/drawing/2014/main" id="{1448B9EA-3199-4447-93BD-F1FAEF4A48CC}"/>
                </a:ext>
              </a:extLst>
            </p:cNvPr>
            <p:cNvSpPr/>
            <p:nvPr/>
          </p:nvSpPr>
          <p:spPr>
            <a:xfrm>
              <a:off x="1354816" y="437308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7" name="Shape12_20220124_152438">
              <a:extLst>
                <a:ext uri="{FF2B5EF4-FFF2-40B4-BE49-F238E27FC236}">
                  <a16:creationId xmlns:a16="http://schemas.microsoft.com/office/drawing/2014/main" id="{D5644E52-A831-C84E-A665-7A2A38E4F041}"/>
                </a:ext>
              </a:extLst>
            </p:cNvPr>
            <p:cNvSpPr/>
            <p:nvPr/>
          </p:nvSpPr>
          <p:spPr>
            <a:xfrm>
              <a:off x="1354816" y="409815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8" name="Shape13_20220124_152438">
              <a:extLst>
                <a:ext uri="{FF2B5EF4-FFF2-40B4-BE49-F238E27FC236}">
                  <a16:creationId xmlns:a16="http://schemas.microsoft.com/office/drawing/2014/main" id="{FC762ED5-1FF8-E04C-B93D-53C94878443E}"/>
                </a:ext>
              </a:extLst>
            </p:cNvPr>
            <p:cNvSpPr/>
            <p:nvPr/>
          </p:nvSpPr>
          <p:spPr>
            <a:xfrm>
              <a:off x="1354816" y="382335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9" name="Shape14_20220124_152438">
              <a:extLst>
                <a:ext uri="{FF2B5EF4-FFF2-40B4-BE49-F238E27FC236}">
                  <a16:creationId xmlns:a16="http://schemas.microsoft.com/office/drawing/2014/main" id="{0DB1E983-3AA3-8343-AF11-5C39F9CAFD3A}"/>
                </a:ext>
              </a:extLst>
            </p:cNvPr>
            <p:cNvSpPr/>
            <p:nvPr/>
          </p:nvSpPr>
          <p:spPr>
            <a:xfrm>
              <a:off x="1354816" y="354842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0" name="Shape15_20220124_152438">
              <a:extLst>
                <a:ext uri="{FF2B5EF4-FFF2-40B4-BE49-F238E27FC236}">
                  <a16:creationId xmlns:a16="http://schemas.microsoft.com/office/drawing/2014/main" id="{06AD979C-D7DD-7D47-8AF8-186A31FAD69D}"/>
                </a:ext>
              </a:extLst>
            </p:cNvPr>
            <p:cNvSpPr/>
            <p:nvPr/>
          </p:nvSpPr>
          <p:spPr>
            <a:xfrm>
              <a:off x="1354816" y="327349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1" name="Shape16_20220124_152438">
              <a:extLst>
                <a:ext uri="{FF2B5EF4-FFF2-40B4-BE49-F238E27FC236}">
                  <a16:creationId xmlns:a16="http://schemas.microsoft.com/office/drawing/2014/main" id="{86440635-0D18-0047-A555-811BBE4772DF}"/>
                </a:ext>
              </a:extLst>
            </p:cNvPr>
            <p:cNvSpPr/>
            <p:nvPr/>
          </p:nvSpPr>
          <p:spPr>
            <a:xfrm>
              <a:off x="1354816" y="299869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2" name="Shape17_20220124_152438">
              <a:extLst>
                <a:ext uri="{FF2B5EF4-FFF2-40B4-BE49-F238E27FC236}">
                  <a16:creationId xmlns:a16="http://schemas.microsoft.com/office/drawing/2014/main" id="{4FF031D2-DC49-D142-B225-E62885AA1C84}"/>
                </a:ext>
              </a:extLst>
            </p:cNvPr>
            <p:cNvSpPr/>
            <p:nvPr/>
          </p:nvSpPr>
          <p:spPr>
            <a:xfrm>
              <a:off x="1354816" y="272376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3" name="Shape18_20220124_152438">
              <a:extLst>
                <a:ext uri="{FF2B5EF4-FFF2-40B4-BE49-F238E27FC236}">
                  <a16:creationId xmlns:a16="http://schemas.microsoft.com/office/drawing/2014/main" id="{80849A30-3448-FD41-AEAE-397560C6098A}"/>
                </a:ext>
              </a:extLst>
            </p:cNvPr>
            <p:cNvSpPr/>
            <p:nvPr/>
          </p:nvSpPr>
          <p:spPr>
            <a:xfrm>
              <a:off x="1354816" y="244883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4" name="Shape19_20220124_152438">
              <a:extLst>
                <a:ext uri="{FF2B5EF4-FFF2-40B4-BE49-F238E27FC236}">
                  <a16:creationId xmlns:a16="http://schemas.microsoft.com/office/drawing/2014/main" id="{3DD95E6C-36E5-8141-8A40-3AD0CD580FBD}"/>
                </a:ext>
              </a:extLst>
            </p:cNvPr>
            <p:cNvSpPr/>
            <p:nvPr/>
          </p:nvSpPr>
          <p:spPr>
            <a:xfrm>
              <a:off x="1354816" y="217403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5" name="Shape20_20220124_152438">
              <a:extLst>
                <a:ext uri="{FF2B5EF4-FFF2-40B4-BE49-F238E27FC236}">
                  <a16:creationId xmlns:a16="http://schemas.microsoft.com/office/drawing/2014/main" id="{434E6870-4D61-654C-BF6F-436E251FB533}"/>
                </a:ext>
              </a:extLst>
            </p:cNvPr>
            <p:cNvSpPr/>
            <p:nvPr/>
          </p:nvSpPr>
          <p:spPr>
            <a:xfrm>
              <a:off x="1354816" y="189910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grpSp>
        <p:nvGrpSpPr>
          <p:cNvPr id="196" name="Group 195">
            <a:extLst>
              <a:ext uri="{FF2B5EF4-FFF2-40B4-BE49-F238E27FC236}">
                <a16:creationId xmlns:a16="http://schemas.microsoft.com/office/drawing/2014/main" id="{002218F8-E096-B74C-B68D-D42649F47BA3}"/>
              </a:ext>
            </a:extLst>
          </p:cNvPr>
          <p:cNvGrpSpPr/>
          <p:nvPr/>
        </p:nvGrpSpPr>
        <p:grpSpPr>
          <a:xfrm>
            <a:off x="1492829" y="1541087"/>
            <a:ext cx="8996523" cy="2007244"/>
            <a:chOff x="1510641" y="1889073"/>
            <a:chExt cx="8996523" cy="2007244"/>
          </a:xfrm>
        </p:grpSpPr>
        <p:sp>
          <p:nvSpPr>
            <p:cNvPr id="197" name="Shape0_20220124_152358">
              <a:extLst>
                <a:ext uri="{FF2B5EF4-FFF2-40B4-BE49-F238E27FC236}">
                  <a16:creationId xmlns:a16="http://schemas.microsoft.com/office/drawing/2014/main" id="{A952F3AF-82EA-C644-9FD1-198D17DDAC02}"/>
                </a:ext>
              </a:extLst>
            </p:cNvPr>
            <p:cNvSpPr/>
            <p:nvPr/>
          </p:nvSpPr>
          <p:spPr>
            <a:xfrm>
              <a:off x="1510641" y="1889073"/>
              <a:ext cx="8996523" cy="1961939"/>
            </a:xfrm>
            <a:custGeom>
              <a:avLst/>
              <a:gdLst>
                <a:gd name="connsiteX0" fmla="*/ 9681 w 8996523"/>
                <a:gd name="connsiteY0" fmla="*/ 9681 h 1961938"/>
                <a:gd name="connsiteX1" fmla="*/ 59762 w 8996523"/>
                <a:gd name="connsiteY1" fmla="*/ 9681 h 1961938"/>
                <a:gd name="connsiteX2" fmla="*/ 59762 w 8996523"/>
                <a:gd name="connsiteY2" fmla="*/ 37044 h 1961938"/>
                <a:gd name="connsiteX3" fmla="*/ 162247 w 8996523"/>
                <a:gd name="connsiteY3" fmla="*/ 37044 h 1961938"/>
                <a:gd name="connsiteX4" fmla="*/ 162247 w 8996523"/>
                <a:gd name="connsiteY4" fmla="*/ 67377 h 1961938"/>
                <a:gd name="connsiteX5" fmla="*/ 220976 w 8996523"/>
                <a:gd name="connsiteY5" fmla="*/ 67377 h 1961938"/>
                <a:gd name="connsiteX6" fmla="*/ 220976 w 8996523"/>
                <a:gd name="connsiteY6" fmla="*/ 78736 h 1961938"/>
                <a:gd name="connsiteX7" fmla="*/ 240725 w 8996523"/>
                <a:gd name="connsiteY7" fmla="*/ 78736 h 1961938"/>
                <a:gd name="connsiteX8" fmla="*/ 247179 w 8996523"/>
                <a:gd name="connsiteY8" fmla="*/ 85189 h 1961938"/>
                <a:gd name="connsiteX9" fmla="*/ 260086 w 8996523"/>
                <a:gd name="connsiteY9" fmla="*/ 85189 h 1961938"/>
                <a:gd name="connsiteX10" fmla="*/ 260086 w 8996523"/>
                <a:gd name="connsiteY10" fmla="*/ 116684 h 1961938"/>
                <a:gd name="connsiteX11" fmla="*/ 291968 w 8996523"/>
                <a:gd name="connsiteY11" fmla="*/ 116684 h 1961938"/>
                <a:gd name="connsiteX12" fmla="*/ 291968 w 8996523"/>
                <a:gd name="connsiteY12" fmla="*/ 134238 h 1961938"/>
                <a:gd name="connsiteX13" fmla="*/ 321655 w 8996523"/>
                <a:gd name="connsiteY13" fmla="*/ 134238 h 1961938"/>
                <a:gd name="connsiteX14" fmla="*/ 321655 w 8996523"/>
                <a:gd name="connsiteY14" fmla="*/ 176704 h 1961938"/>
                <a:gd name="connsiteX15" fmla="*/ 390710 w 8996523"/>
                <a:gd name="connsiteY15" fmla="*/ 176704 h 1961938"/>
                <a:gd name="connsiteX16" fmla="*/ 390710 w 8996523"/>
                <a:gd name="connsiteY16" fmla="*/ 191934 h 1961938"/>
                <a:gd name="connsiteX17" fmla="*/ 400520 w 8996523"/>
                <a:gd name="connsiteY17" fmla="*/ 191934 h 1961938"/>
                <a:gd name="connsiteX18" fmla="*/ 400520 w 8996523"/>
                <a:gd name="connsiteY18" fmla="*/ 211683 h 1961938"/>
                <a:gd name="connsiteX19" fmla="*/ 428658 w 8996523"/>
                <a:gd name="connsiteY19" fmla="*/ 211683 h 1961938"/>
                <a:gd name="connsiteX20" fmla="*/ 428658 w 8996523"/>
                <a:gd name="connsiteY20" fmla="*/ 235949 h 1961938"/>
                <a:gd name="connsiteX21" fmla="*/ 457571 w 8996523"/>
                <a:gd name="connsiteY21" fmla="*/ 235949 h 1961938"/>
                <a:gd name="connsiteX22" fmla="*/ 457571 w 8996523"/>
                <a:gd name="connsiteY22" fmla="*/ 259441 h 1961938"/>
                <a:gd name="connsiteX23" fmla="*/ 490872 w 8996523"/>
                <a:gd name="connsiteY23" fmla="*/ 259441 h 1961938"/>
                <a:gd name="connsiteX24" fmla="*/ 490872 w 8996523"/>
                <a:gd name="connsiteY24" fmla="*/ 275575 h 1961938"/>
                <a:gd name="connsiteX25" fmla="*/ 517849 w 8996523"/>
                <a:gd name="connsiteY25" fmla="*/ 275575 h 1961938"/>
                <a:gd name="connsiteX26" fmla="*/ 517849 w 8996523"/>
                <a:gd name="connsiteY26" fmla="*/ 293000 h 1961938"/>
                <a:gd name="connsiteX27" fmla="*/ 549730 w 8996523"/>
                <a:gd name="connsiteY27" fmla="*/ 293000 h 1961938"/>
                <a:gd name="connsiteX28" fmla="*/ 549730 w 8996523"/>
                <a:gd name="connsiteY28" fmla="*/ 309780 h 1961938"/>
                <a:gd name="connsiteX29" fmla="*/ 580192 w 8996523"/>
                <a:gd name="connsiteY29" fmla="*/ 309780 h 1961938"/>
                <a:gd name="connsiteX30" fmla="*/ 580192 w 8996523"/>
                <a:gd name="connsiteY30" fmla="*/ 325656 h 1961938"/>
                <a:gd name="connsiteX31" fmla="*/ 624981 w 8996523"/>
                <a:gd name="connsiteY31" fmla="*/ 325656 h 1961938"/>
                <a:gd name="connsiteX32" fmla="*/ 624981 w 8996523"/>
                <a:gd name="connsiteY32" fmla="*/ 332497 h 1961938"/>
                <a:gd name="connsiteX33" fmla="*/ 637114 w 8996523"/>
                <a:gd name="connsiteY33" fmla="*/ 332497 h 1961938"/>
                <a:gd name="connsiteX34" fmla="*/ 637114 w 8996523"/>
                <a:gd name="connsiteY34" fmla="*/ 349922 h 1961938"/>
                <a:gd name="connsiteX35" fmla="*/ 695585 w 8996523"/>
                <a:gd name="connsiteY35" fmla="*/ 349922 h 1961938"/>
                <a:gd name="connsiteX36" fmla="*/ 695585 w 8996523"/>
                <a:gd name="connsiteY36" fmla="*/ 359086 h 1961938"/>
                <a:gd name="connsiteX37" fmla="*/ 719851 w 8996523"/>
                <a:gd name="connsiteY37" fmla="*/ 359086 h 1961938"/>
                <a:gd name="connsiteX38" fmla="*/ 719851 w 8996523"/>
                <a:gd name="connsiteY38" fmla="*/ 394066 h 1961938"/>
                <a:gd name="connsiteX39" fmla="*/ 751732 w 8996523"/>
                <a:gd name="connsiteY39" fmla="*/ 394066 h 1961938"/>
                <a:gd name="connsiteX40" fmla="*/ 751732 w 8996523"/>
                <a:gd name="connsiteY40" fmla="*/ 419106 h 1961938"/>
                <a:gd name="connsiteX41" fmla="*/ 798070 w 8996523"/>
                <a:gd name="connsiteY41" fmla="*/ 419106 h 1961938"/>
                <a:gd name="connsiteX42" fmla="*/ 798070 w 8996523"/>
                <a:gd name="connsiteY42" fmla="*/ 432788 h 1961938"/>
                <a:gd name="connsiteX43" fmla="*/ 822336 w 8996523"/>
                <a:gd name="connsiteY43" fmla="*/ 432788 h 1961938"/>
                <a:gd name="connsiteX44" fmla="*/ 822336 w 8996523"/>
                <a:gd name="connsiteY44" fmla="*/ 452408 h 1961938"/>
                <a:gd name="connsiteX45" fmla="*/ 890617 w 8996523"/>
                <a:gd name="connsiteY45" fmla="*/ 452408 h 1961938"/>
                <a:gd name="connsiteX46" fmla="*/ 890617 w 8996523"/>
                <a:gd name="connsiteY46" fmla="*/ 476803 h 1961938"/>
                <a:gd name="connsiteX47" fmla="*/ 914238 w 8996523"/>
                <a:gd name="connsiteY47" fmla="*/ 476803 h 1961938"/>
                <a:gd name="connsiteX48" fmla="*/ 914238 w 8996523"/>
                <a:gd name="connsiteY48" fmla="*/ 485838 h 1961938"/>
                <a:gd name="connsiteX49" fmla="*/ 946894 w 8996523"/>
                <a:gd name="connsiteY49" fmla="*/ 485838 h 1961938"/>
                <a:gd name="connsiteX50" fmla="*/ 946894 w 8996523"/>
                <a:gd name="connsiteY50" fmla="*/ 518494 h 1961938"/>
                <a:gd name="connsiteX51" fmla="*/ 984067 w 8996523"/>
                <a:gd name="connsiteY51" fmla="*/ 518494 h 1961938"/>
                <a:gd name="connsiteX52" fmla="*/ 984067 w 8996523"/>
                <a:gd name="connsiteY52" fmla="*/ 526884 h 1961938"/>
                <a:gd name="connsiteX53" fmla="*/ 1009882 w 8996523"/>
                <a:gd name="connsiteY53" fmla="*/ 526884 h 1961938"/>
                <a:gd name="connsiteX54" fmla="*/ 1009882 w 8996523"/>
                <a:gd name="connsiteY54" fmla="*/ 553473 h 1961938"/>
                <a:gd name="connsiteX55" fmla="*/ 1037246 w 8996523"/>
                <a:gd name="connsiteY55" fmla="*/ 553473 h 1961938"/>
                <a:gd name="connsiteX56" fmla="*/ 1037246 w 8996523"/>
                <a:gd name="connsiteY56" fmla="*/ 583032 h 1961938"/>
                <a:gd name="connsiteX57" fmla="*/ 1096492 w 8996523"/>
                <a:gd name="connsiteY57" fmla="*/ 583032 h 1961938"/>
                <a:gd name="connsiteX58" fmla="*/ 1096492 w 8996523"/>
                <a:gd name="connsiteY58" fmla="*/ 603554 h 1961938"/>
                <a:gd name="connsiteX59" fmla="*/ 1229310 w 8996523"/>
                <a:gd name="connsiteY59" fmla="*/ 603554 h 1961938"/>
                <a:gd name="connsiteX60" fmla="*/ 1229310 w 8996523"/>
                <a:gd name="connsiteY60" fmla="*/ 623303 h 1961938"/>
                <a:gd name="connsiteX61" fmla="*/ 1298365 w 8996523"/>
                <a:gd name="connsiteY61" fmla="*/ 623303 h 1961938"/>
                <a:gd name="connsiteX62" fmla="*/ 1298365 w 8996523"/>
                <a:gd name="connsiteY62" fmla="*/ 667317 h 1961938"/>
                <a:gd name="connsiteX63" fmla="*/ 1348575 w 8996523"/>
                <a:gd name="connsiteY63" fmla="*/ 667317 h 1961938"/>
                <a:gd name="connsiteX64" fmla="*/ 1348575 w 8996523"/>
                <a:gd name="connsiteY64" fmla="*/ 678676 h 1961938"/>
                <a:gd name="connsiteX65" fmla="*/ 1388717 w 8996523"/>
                <a:gd name="connsiteY65" fmla="*/ 678676 h 1961938"/>
                <a:gd name="connsiteX66" fmla="*/ 1388717 w 8996523"/>
                <a:gd name="connsiteY66" fmla="*/ 691583 h 1961938"/>
                <a:gd name="connsiteX67" fmla="*/ 1428214 w 8996523"/>
                <a:gd name="connsiteY67" fmla="*/ 691583 h 1961938"/>
                <a:gd name="connsiteX68" fmla="*/ 1428214 w 8996523"/>
                <a:gd name="connsiteY68" fmla="*/ 703071 h 1961938"/>
                <a:gd name="connsiteX69" fmla="*/ 1488234 w 8996523"/>
                <a:gd name="connsiteY69" fmla="*/ 703071 h 1961938"/>
                <a:gd name="connsiteX70" fmla="*/ 1488234 w 8996523"/>
                <a:gd name="connsiteY70" fmla="*/ 727337 h 1961938"/>
                <a:gd name="connsiteX71" fmla="*/ 1540639 w 8996523"/>
                <a:gd name="connsiteY71" fmla="*/ 727337 h 1961938"/>
                <a:gd name="connsiteX72" fmla="*/ 1540639 w 8996523"/>
                <a:gd name="connsiteY72" fmla="*/ 734953 h 1961938"/>
                <a:gd name="connsiteX73" fmla="*/ 1582330 w 8996523"/>
                <a:gd name="connsiteY73" fmla="*/ 734953 h 1961938"/>
                <a:gd name="connsiteX74" fmla="*/ 1582330 w 8996523"/>
                <a:gd name="connsiteY74" fmla="*/ 744762 h 1961938"/>
                <a:gd name="connsiteX75" fmla="*/ 1627893 w 8996523"/>
                <a:gd name="connsiteY75" fmla="*/ 744762 h 1961938"/>
                <a:gd name="connsiteX76" fmla="*/ 1627893 w 8996523"/>
                <a:gd name="connsiteY76" fmla="*/ 758444 h 1961938"/>
                <a:gd name="connsiteX77" fmla="*/ 1675005 w 8996523"/>
                <a:gd name="connsiteY77" fmla="*/ 758444 h 1961938"/>
                <a:gd name="connsiteX78" fmla="*/ 1675005 w 8996523"/>
                <a:gd name="connsiteY78" fmla="*/ 772901 h 1961938"/>
                <a:gd name="connsiteX79" fmla="*/ 1709210 w 8996523"/>
                <a:gd name="connsiteY79" fmla="*/ 772901 h 1961938"/>
                <a:gd name="connsiteX80" fmla="*/ 1709210 w 8996523"/>
                <a:gd name="connsiteY80" fmla="*/ 785808 h 1961938"/>
                <a:gd name="connsiteX81" fmla="*/ 1731153 w 8996523"/>
                <a:gd name="connsiteY81" fmla="*/ 785808 h 1961938"/>
                <a:gd name="connsiteX82" fmla="*/ 1731153 w 8996523"/>
                <a:gd name="connsiteY82" fmla="*/ 799490 h 1961938"/>
                <a:gd name="connsiteX83" fmla="*/ 1760840 w 8996523"/>
                <a:gd name="connsiteY83" fmla="*/ 799490 h 1961938"/>
                <a:gd name="connsiteX84" fmla="*/ 1760840 w 8996523"/>
                <a:gd name="connsiteY84" fmla="*/ 813817 h 1961938"/>
                <a:gd name="connsiteX85" fmla="*/ 1785106 w 8996523"/>
                <a:gd name="connsiteY85" fmla="*/ 813817 h 1961938"/>
                <a:gd name="connsiteX86" fmla="*/ 1785106 w 8996523"/>
                <a:gd name="connsiteY86" fmla="*/ 832920 h 1961938"/>
                <a:gd name="connsiteX87" fmla="*/ 1818537 w 8996523"/>
                <a:gd name="connsiteY87" fmla="*/ 832920 h 1961938"/>
                <a:gd name="connsiteX88" fmla="*/ 1818537 w 8996523"/>
                <a:gd name="connsiteY88" fmla="*/ 855638 h 1961938"/>
                <a:gd name="connsiteX89" fmla="*/ 1864875 w 8996523"/>
                <a:gd name="connsiteY89" fmla="*/ 855638 h 1961938"/>
                <a:gd name="connsiteX90" fmla="*/ 1864875 w 8996523"/>
                <a:gd name="connsiteY90" fmla="*/ 870869 h 1961938"/>
                <a:gd name="connsiteX91" fmla="*/ 1898951 w 8996523"/>
                <a:gd name="connsiteY91" fmla="*/ 870869 h 1961938"/>
                <a:gd name="connsiteX92" fmla="*/ 1898951 w 8996523"/>
                <a:gd name="connsiteY92" fmla="*/ 888294 h 1961938"/>
                <a:gd name="connsiteX93" fmla="*/ 1959745 w 8996523"/>
                <a:gd name="connsiteY93" fmla="*/ 888294 h 1961938"/>
                <a:gd name="connsiteX94" fmla="*/ 1959745 w 8996523"/>
                <a:gd name="connsiteY94" fmla="*/ 906493 h 1961938"/>
                <a:gd name="connsiteX95" fmla="*/ 1987109 w 8996523"/>
                <a:gd name="connsiteY95" fmla="*/ 906493 h 1961938"/>
                <a:gd name="connsiteX96" fmla="*/ 1987109 w 8996523"/>
                <a:gd name="connsiteY96" fmla="*/ 921724 h 1961938"/>
                <a:gd name="connsiteX97" fmla="*/ 2059907 w 8996523"/>
                <a:gd name="connsiteY97" fmla="*/ 921724 h 1961938"/>
                <a:gd name="connsiteX98" fmla="*/ 2059907 w 8996523"/>
                <a:gd name="connsiteY98" fmla="*/ 936826 h 1961938"/>
                <a:gd name="connsiteX99" fmla="*/ 2138126 w 8996523"/>
                <a:gd name="connsiteY99" fmla="*/ 936826 h 1961938"/>
                <a:gd name="connsiteX100" fmla="*/ 2138126 w 8996523"/>
                <a:gd name="connsiteY100" fmla="*/ 949088 h 1961938"/>
                <a:gd name="connsiteX101" fmla="*/ 2154906 w 8996523"/>
                <a:gd name="connsiteY101" fmla="*/ 949088 h 1961938"/>
                <a:gd name="connsiteX102" fmla="*/ 2154906 w 8996523"/>
                <a:gd name="connsiteY102" fmla="*/ 965739 h 1961938"/>
                <a:gd name="connsiteX103" fmla="*/ 2172331 w 8996523"/>
                <a:gd name="connsiteY103" fmla="*/ 965739 h 1961938"/>
                <a:gd name="connsiteX104" fmla="*/ 2172331 w 8996523"/>
                <a:gd name="connsiteY104" fmla="*/ 979421 h 1961938"/>
                <a:gd name="connsiteX105" fmla="*/ 2198146 w 8996523"/>
                <a:gd name="connsiteY105" fmla="*/ 979421 h 1961938"/>
                <a:gd name="connsiteX106" fmla="*/ 2198146 w 8996523"/>
                <a:gd name="connsiteY106" fmla="*/ 987036 h 1961938"/>
                <a:gd name="connsiteX107" fmla="*/ 2227705 w 8996523"/>
                <a:gd name="connsiteY107" fmla="*/ 987036 h 1961938"/>
                <a:gd name="connsiteX108" fmla="*/ 2227705 w 8996523"/>
                <a:gd name="connsiteY108" fmla="*/ 1006010 h 1961938"/>
                <a:gd name="connsiteX109" fmla="*/ 2258166 w 8996523"/>
                <a:gd name="connsiteY109" fmla="*/ 1006010 h 1961938"/>
                <a:gd name="connsiteX110" fmla="*/ 2258166 w 8996523"/>
                <a:gd name="connsiteY110" fmla="*/ 1025758 h 1961938"/>
                <a:gd name="connsiteX111" fmla="*/ 2281658 w 8996523"/>
                <a:gd name="connsiteY111" fmla="*/ 1025758 h 1961938"/>
                <a:gd name="connsiteX112" fmla="*/ 2281658 w 8996523"/>
                <a:gd name="connsiteY112" fmla="*/ 1045507 h 1961938"/>
                <a:gd name="connsiteX113" fmla="*/ 2296114 w 8996523"/>
                <a:gd name="connsiteY113" fmla="*/ 1045507 h 1961938"/>
                <a:gd name="connsiteX114" fmla="*/ 2296114 w 8996523"/>
                <a:gd name="connsiteY114" fmla="*/ 1052993 h 1961938"/>
                <a:gd name="connsiteX115" fmla="*/ 2376528 w 8996523"/>
                <a:gd name="connsiteY115" fmla="*/ 1052993 h 1961938"/>
                <a:gd name="connsiteX116" fmla="*/ 2376528 w 8996523"/>
                <a:gd name="connsiteY116" fmla="*/ 1078163 h 1961938"/>
                <a:gd name="connsiteX117" fmla="*/ 2420542 w 8996523"/>
                <a:gd name="connsiteY117" fmla="*/ 1078163 h 1961938"/>
                <a:gd name="connsiteX118" fmla="*/ 2420542 w 8996523"/>
                <a:gd name="connsiteY118" fmla="*/ 1092490 h 1961938"/>
                <a:gd name="connsiteX119" fmla="*/ 2433450 w 8996523"/>
                <a:gd name="connsiteY119" fmla="*/ 1092490 h 1961938"/>
                <a:gd name="connsiteX120" fmla="*/ 2433450 w 8996523"/>
                <a:gd name="connsiteY120" fmla="*/ 1102429 h 1961938"/>
                <a:gd name="connsiteX121" fmla="*/ 2460814 w 8996523"/>
                <a:gd name="connsiteY121" fmla="*/ 1102429 h 1961938"/>
                <a:gd name="connsiteX122" fmla="*/ 2460814 w 8996523"/>
                <a:gd name="connsiteY122" fmla="*/ 1123597 h 1961938"/>
                <a:gd name="connsiteX123" fmla="*/ 2570140 w 8996523"/>
                <a:gd name="connsiteY123" fmla="*/ 1123597 h 1961938"/>
                <a:gd name="connsiteX124" fmla="*/ 2570140 w 8996523"/>
                <a:gd name="connsiteY124" fmla="*/ 1150961 h 1961938"/>
                <a:gd name="connsiteX125" fmla="*/ 2595955 w 8996523"/>
                <a:gd name="connsiteY125" fmla="*/ 1150961 h 1961938"/>
                <a:gd name="connsiteX126" fmla="*/ 2595955 w 8996523"/>
                <a:gd name="connsiteY126" fmla="*/ 1165418 h 1961938"/>
                <a:gd name="connsiteX127" fmla="*/ 2627837 w 8996523"/>
                <a:gd name="connsiteY127" fmla="*/ 1165418 h 1961938"/>
                <a:gd name="connsiteX128" fmla="*/ 2627837 w 8996523"/>
                <a:gd name="connsiteY128" fmla="*/ 1176002 h 1961938"/>
                <a:gd name="connsiteX129" fmla="*/ 2660493 w 8996523"/>
                <a:gd name="connsiteY129" fmla="*/ 1176002 h 1961938"/>
                <a:gd name="connsiteX130" fmla="*/ 2660493 w 8996523"/>
                <a:gd name="connsiteY130" fmla="*/ 1190458 h 1961938"/>
                <a:gd name="connsiteX131" fmla="*/ 2693923 w 8996523"/>
                <a:gd name="connsiteY131" fmla="*/ 1190458 h 1961938"/>
                <a:gd name="connsiteX132" fmla="*/ 2693923 w 8996523"/>
                <a:gd name="connsiteY132" fmla="*/ 1206463 h 1961938"/>
                <a:gd name="connsiteX133" fmla="*/ 2731871 w 8996523"/>
                <a:gd name="connsiteY133" fmla="*/ 1206463 h 1961938"/>
                <a:gd name="connsiteX134" fmla="*/ 2731871 w 8996523"/>
                <a:gd name="connsiteY134" fmla="*/ 1228406 h 1961938"/>
                <a:gd name="connsiteX135" fmla="*/ 2876951 w 8996523"/>
                <a:gd name="connsiteY135" fmla="*/ 1228406 h 1961938"/>
                <a:gd name="connsiteX136" fmla="*/ 2876951 w 8996523"/>
                <a:gd name="connsiteY136" fmla="*/ 1242088 h 1961938"/>
                <a:gd name="connsiteX137" fmla="*/ 2938391 w 8996523"/>
                <a:gd name="connsiteY137" fmla="*/ 1242088 h 1961938"/>
                <a:gd name="connsiteX138" fmla="*/ 2938391 w 8996523"/>
                <a:gd name="connsiteY138" fmla="*/ 1254221 h 1961938"/>
                <a:gd name="connsiteX139" fmla="*/ 2962012 w 8996523"/>
                <a:gd name="connsiteY139" fmla="*/ 1254221 h 1961938"/>
                <a:gd name="connsiteX140" fmla="*/ 2962012 w 8996523"/>
                <a:gd name="connsiteY140" fmla="*/ 1269452 h 1961938"/>
                <a:gd name="connsiteX141" fmla="*/ 2987827 w 8996523"/>
                <a:gd name="connsiteY141" fmla="*/ 1269452 h 1961938"/>
                <a:gd name="connsiteX142" fmla="*/ 2987827 w 8996523"/>
                <a:gd name="connsiteY142" fmla="*/ 1294493 h 1961938"/>
                <a:gd name="connsiteX143" fmla="*/ 3027969 w 8996523"/>
                <a:gd name="connsiteY143" fmla="*/ 1294493 h 1961938"/>
                <a:gd name="connsiteX144" fmla="*/ 3027969 w 8996523"/>
                <a:gd name="connsiteY144" fmla="*/ 1308949 h 1961938"/>
                <a:gd name="connsiteX145" fmla="*/ 3084246 w 8996523"/>
                <a:gd name="connsiteY145" fmla="*/ 1308949 h 1961938"/>
                <a:gd name="connsiteX146" fmla="*/ 3084246 w 8996523"/>
                <a:gd name="connsiteY146" fmla="*/ 1318759 h 1961938"/>
                <a:gd name="connsiteX147" fmla="*/ 3135101 w 8996523"/>
                <a:gd name="connsiteY147" fmla="*/ 1318759 h 1961938"/>
                <a:gd name="connsiteX148" fmla="*/ 3135101 w 8996523"/>
                <a:gd name="connsiteY148" fmla="*/ 1333989 h 1961938"/>
                <a:gd name="connsiteX149" fmla="*/ 3205705 w 8996523"/>
                <a:gd name="connsiteY149" fmla="*/ 1333989 h 1961938"/>
                <a:gd name="connsiteX150" fmla="*/ 3205705 w 8996523"/>
                <a:gd name="connsiteY150" fmla="*/ 1361353 h 1961938"/>
                <a:gd name="connsiteX151" fmla="*/ 3283925 w 8996523"/>
                <a:gd name="connsiteY151" fmla="*/ 1361353 h 1961938"/>
                <a:gd name="connsiteX152" fmla="*/ 3283925 w 8996523"/>
                <a:gd name="connsiteY152" fmla="*/ 1372712 h 1961938"/>
                <a:gd name="connsiteX153" fmla="*/ 3364338 w 8996523"/>
                <a:gd name="connsiteY153" fmla="*/ 1372712 h 1961938"/>
                <a:gd name="connsiteX154" fmla="*/ 3364338 w 8996523"/>
                <a:gd name="connsiteY154" fmla="*/ 1393235 h 1961938"/>
                <a:gd name="connsiteX155" fmla="*/ 3451722 w 8996523"/>
                <a:gd name="connsiteY155" fmla="*/ 1393235 h 1961938"/>
                <a:gd name="connsiteX156" fmla="*/ 3451722 w 8996523"/>
                <a:gd name="connsiteY156" fmla="*/ 1406917 h 1961938"/>
                <a:gd name="connsiteX157" fmla="*/ 3560274 w 8996523"/>
                <a:gd name="connsiteY157" fmla="*/ 1406917 h 1961938"/>
                <a:gd name="connsiteX158" fmla="*/ 3560274 w 8996523"/>
                <a:gd name="connsiteY158" fmla="*/ 1425116 h 1961938"/>
                <a:gd name="connsiteX159" fmla="*/ 3652950 w 8996523"/>
                <a:gd name="connsiteY159" fmla="*/ 1425116 h 1961938"/>
                <a:gd name="connsiteX160" fmla="*/ 3652950 w 8996523"/>
                <a:gd name="connsiteY160" fmla="*/ 1434926 h 1961938"/>
                <a:gd name="connsiteX161" fmla="*/ 3756210 w 8996523"/>
                <a:gd name="connsiteY161" fmla="*/ 1434926 h 1961938"/>
                <a:gd name="connsiteX162" fmla="*/ 3756210 w 8996523"/>
                <a:gd name="connsiteY162" fmla="*/ 1444090 h 1961938"/>
                <a:gd name="connsiteX163" fmla="*/ 3859470 w 8996523"/>
                <a:gd name="connsiteY163" fmla="*/ 1444090 h 1961938"/>
                <a:gd name="connsiteX164" fmla="*/ 3859470 w 8996523"/>
                <a:gd name="connsiteY164" fmla="*/ 1449383 h 1961938"/>
                <a:gd name="connsiteX165" fmla="*/ 3897418 w 8996523"/>
                <a:gd name="connsiteY165" fmla="*/ 1449383 h 1961938"/>
                <a:gd name="connsiteX166" fmla="*/ 3897418 w 8996523"/>
                <a:gd name="connsiteY166" fmla="*/ 1461516 h 1961938"/>
                <a:gd name="connsiteX167" fmla="*/ 3931494 w 8996523"/>
                <a:gd name="connsiteY167" fmla="*/ 1461516 h 1961938"/>
                <a:gd name="connsiteX168" fmla="*/ 3931494 w 8996523"/>
                <a:gd name="connsiteY168" fmla="*/ 1488105 h 1961938"/>
                <a:gd name="connsiteX169" fmla="*/ 4010487 w 8996523"/>
                <a:gd name="connsiteY169" fmla="*/ 1488105 h 1961938"/>
                <a:gd name="connsiteX170" fmla="*/ 4010487 w 8996523"/>
                <a:gd name="connsiteY170" fmla="*/ 1511597 h 1961938"/>
                <a:gd name="connsiteX171" fmla="*/ 4050759 w 8996523"/>
                <a:gd name="connsiteY171" fmla="*/ 1511597 h 1961938"/>
                <a:gd name="connsiteX172" fmla="*/ 4050759 w 8996523"/>
                <a:gd name="connsiteY172" fmla="*/ 1527602 h 1961938"/>
                <a:gd name="connsiteX173" fmla="*/ 4094773 w 8996523"/>
                <a:gd name="connsiteY173" fmla="*/ 1527602 h 1961938"/>
                <a:gd name="connsiteX174" fmla="*/ 4094773 w 8996523"/>
                <a:gd name="connsiteY174" fmla="*/ 1537412 h 1961938"/>
                <a:gd name="connsiteX175" fmla="*/ 4281545 w 8996523"/>
                <a:gd name="connsiteY175" fmla="*/ 1537412 h 1961938"/>
                <a:gd name="connsiteX176" fmla="*/ 4281545 w 8996523"/>
                <a:gd name="connsiteY176" fmla="*/ 1546576 h 1961938"/>
                <a:gd name="connsiteX177" fmla="*/ 4371123 w 8996523"/>
                <a:gd name="connsiteY177" fmla="*/ 1546576 h 1961938"/>
                <a:gd name="connsiteX178" fmla="*/ 4371123 w 8996523"/>
                <a:gd name="connsiteY178" fmla="*/ 1555740 h 1961938"/>
                <a:gd name="connsiteX179" fmla="*/ 4390097 w 8996523"/>
                <a:gd name="connsiteY179" fmla="*/ 1555740 h 1961938"/>
                <a:gd name="connsiteX180" fmla="*/ 4390097 w 8996523"/>
                <a:gd name="connsiteY180" fmla="*/ 1574714 h 1961938"/>
                <a:gd name="connsiteX181" fmla="*/ 4453860 w 8996523"/>
                <a:gd name="connsiteY181" fmla="*/ 1574714 h 1961938"/>
                <a:gd name="connsiteX182" fmla="*/ 4453860 w 8996523"/>
                <a:gd name="connsiteY182" fmla="*/ 1585298 h 1961938"/>
                <a:gd name="connsiteX183" fmla="*/ 4526013 w 8996523"/>
                <a:gd name="connsiteY183" fmla="*/ 1585298 h 1961938"/>
                <a:gd name="connsiteX184" fmla="*/ 4526013 w 8996523"/>
                <a:gd name="connsiteY184" fmla="*/ 1595108 h 1961938"/>
                <a:gd name="connsiteX185" fmla="*/ 4671093 w 8996523"/>
                <a:gd name="connsiteY185" fmla="*/ 1595108 h 1961938"/>
                <a:gd name="connsiteX186" fmla="*/ 4671093 w 8996523"/>
                <a:gd name="connsiteY186" fmla="*/ 1603498 h 1961938"/>
                <a:gd name="connsiteX187" fmla="*/ 4778871 w 8996523"/>
                <a:gd name="connsiteY187" fmla="*/ 1603498 h 1961938"/>
                <a:gd name="connsiteX188" fmla="*/ 4778871 w 8996523"/>
                <a:gd name="connsiteY188" fmla="*/ 1619503 h 1961938"/>
                <a:gd name="connsiteX189" fmla="*/ 4827532 w 8996523"/>
                <a:gd name="connsiteY189" fmla="*/ 1619503 h 1961938"/>
                <a:gd name="connsiteX190" fmla="*/ 4827532 w 8996523"/>
                <a:gd name="connsiteY190" fmla="*/ 1626990 h 1961938"/>
                <a:gd name="connsiteX191" fmla="*/ 4863157 w 8996523"/>
                <a:gd name="connsiteY191" fmla="*/ 1626990 h 1961938"/>
                <a:gd name="connsiteX192" fmla="*/ 4863157 w 8996523"/>
                <a:gd name="connsiteY192" fmla="*/ 1644544 h 1961938"/>
                <a:gd name="connsiteX193" fmla="*/ 4892715 w 8996523"/>
                <a:gd name="connsiteY193" fmla="*/ 1644544 h 1961938"/>
                <a:gd name="connsiteX194" fmla="*/ 4892715 w 8996523"/>
                <a:gd name="connsiteY194" fmla="*/ 1655128 h 1961938"/>
                <a:gd name="connsiteX195" fmla="*/ 5019595 w 8996523"/>
                <a:gd name="connsiteY195" fmla="*/ 1655128 h 1961938"/>
                <a:gd name="connsiteX196" fmla="*/ 5019595 w 8996523"/>
                <a:gd name="connsiteY196" fmla="*/ 1667261 h 1961938"/>
                <a:gd name="connsiteX197" fmla="*/ 5192685 w 8996523"/>
                <a:gd name="connsiteY197" fmla="*/ 1667261 h 1961938"/>
                <a:gd name="connsiteX198" fmla="*/ 5192685 w 8996523"/>
                <a:gd name="connsiteY198" fmla="*/ 1678620 h 1961938"/>
                <a:gd name="connsiteX199" fmla="*/ 5364226 w 8996523"/>
                <a:gd name="connsiteY199" fmla="*/ 1678620 h 1961938"/>
                <a:gd name="connsiteX200" fmla="*/ 5364226 w 8996523"/>
                <a:gd name="connsiteY200" fmla="*/ 1690107 h 1961938"/>
                <a:gd name="connsiteX201" fmla="*/ 5481942 w 8996523"/>
                <a:gd name="connsiteY201" fmla="*/ 1690107 h 1961938"/>
                <a:gd name="connsiteX202" fmla="*/ 5481942 w 8996523"/>
                <a:gd name="connsiteY202" fmla="*/ 1703789 h 1961938"/>
                <a:gd name="connsiteX203" fmla="*/ 5640704 w 8996523"/>
                <a:gd name="connsiteY203" fmla="*/ 1703789 h 1961938"/>
                <a:gd name="connsiteX204" fmla="*/ 5640704 w 8996523"/>
                <a:gd name="connsiteY204" fmla="*/ 1724957 h 1961938"/>
                <a:gd name="connsiteX205" fmla="*/ 5800112 w 8996523"/>
                <a:gd name="connsiteY205" fmla="*/ 1724957 h 1961938"/>
                <a:gd name="connsiteX206" fmla="*/ 5800112 w 8996523"/>
                <a:gd name="connsiteY206" fmla="*/ 1749353 h 1961938"/>
                <a:gd name="connsiteX207" fmla="*/ 5957970 w 8996523"/>
                <a:gd name="connsiteY207" fmla="*/ 1749353 h 1961938"/>
                <a:gd name="connsiteX208" fmla="*/ 5957970 w 8996523"/>
                <a:gd name="connsiteY208" fmla="*/ 1762260 h 1961938"/>
                <a:gd name="connsiteX209" fmla="*/ 6040062 w 8996523"/>
                <a:gd name="connsiteY209" fmla="*/ 1762260 h 1961938"/>
                <a:gd name="connsiteX210" fmla="*/ 6040062 w 8996523"/>
                <a:gd name="connsiteY210" fmla="*/ 1798659 h 1961938"/>
                <a:gd name="connsiteX211" fmla="*/ 6183464 w 8996523"/>
                <a:gd name="connsiteY211" fmla="*/ 1798659 h 1961938"/>
                <a:gd name="connsiteX212" fmla="*/ 6183464 w 8996523"/>
                <a:gd name="connsiteY212" fmla="*/ 1817633 h 1961938"/>
                <a:gd name="connsiteX213" fmla="*/ 6318477 w 8996523"/>
                <a:gd name="connsiteY213" fmla="*/ 1817633 h 1961938"/>
                <a:gd name="connsiteX214" fmla="*/ 6318477 w 8996523"/>
                <a:gd name="connsiteY214" fmla="*/ 1840350 h 1961938"/>
                <a:gd name="connsiteX215" fmla="*/ 6371527 w 8996523"/>
                <a:gd name="connsiteY215" fmla="*/ 1840350 h 1961938"/>
                <a:gd name="connsiteX216" fmla="*/ 6371527 w 8996523"/>
                <a:gd name="connsiteY216" fmla="*/ 1858679 h 1961938"/>
                <a:gd name="connsiteX217" fmla="*/ 6531063 w 8996523"/>
                <a:gd name="connsiteY217" fmla="*/ 1858679 h 1961938"/>
                <a:gd name="connsiteX218" fmla="*/ 6531063 w 8996523"/>
                <a:gd name="connsiteY218" fmla="*/ 1877653 h 1961938"/>
                <a:gd name="connsiteX219" fmla="*/ 6808962 w 8996523"/>
                <a:gd name="connsiteY219" fmla="*/ 1877653 h 1961938"/>
                <a:gd name="connsiteX220" fmla="*/ 6808962 w 8996523"/>
                <a:gd name="connsiteY220" fmla="*/ 1886688 h 1961938"/>
                <a:gd name="connsiteX221" fmla="*/ 6861237 w 8996523"/>
                <a:gd name="connsiteY221" fmla="*/ 1886688 h 1961938"/>
                <a:gd name="connsiteX222" fmla="*/ 6861237 w 8996523"/>
                <a:gd name="connsiteY222" fmla="*/ 1906437 h 1961938"/>
                <a:gd name="connsiteX223" fmla="*/ 7163530 w 8996523"/>
                <a:gd name="connsiteY223" fmla="*/ 1906437 h 1961938"/>
                <a:gd name="connsiteX224" fmla="*/ 7163530 w 8996523"/>
                <a:gd name="connsiteY224" fmla="*/ 1914827 h 1961938"/>
                <a:gd name="connsiteX225" fmla="*/ 7262144 w 8996523"/>
                <a:gd name="connsiteY225" fmla="*/ 1914827 h 1961938"/>
                <a:gd name="connsiteX226" fmla="*/ 7262144 w 8996523"/>
                <a:gd name="connsiteY226" fmla="*/ 1938318 h 1961938"/>
                <a:gd name="connsiteX227" fmla="*/ 7707323 w 8996523"/>
                <a:gd name="connsiteY227" fmla="*/ 1938318 h 1961938"/>
                <a:gd name="connsiteX228" fmla="*/ 7707323 w 8996523"/>
                <a:gd name="connsiteY228" fmla="*/ 1961939 h 1961938"/>
                <a:gd name="connsiteX229" fmla="*/ 8993555 w 8996523"/>
                <a:gd name="connsiteY229" fmla="*/ 1961939 h 19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8996523" h="1961938">
                  <a:moveTo>
                    <a:pt x="9681" y="9681"/>
                  </a:moveTo>
                  <a:lnTo>
                    <a:pt x="59762" y="9681"/>
                  </a:lnTo>
                  <a:lnTo>
                    <a:pt x="59762" y="37044"/>
                  </a:lnTo>
                  <a:lnTo>
                    <a:pt x="162247" y="37044"/>
                  </a:lnTo>
                  <a:lnTo>
                    <a:pt x="162247" y="67377"/>
                  </a:lnTo>
                  <a:lnTo>
                    <a:pt x="220976" y="67377"/>
                  </a:lnTo>
                  <a:lnTo>
                    <a:pt x="220976" y="78736"/>
                  </a:lnTo>
                  <a:lnTo>
                    <a:pt x="240725" y="78736"/>
                  </a:lnTo>
                  <a:lnTo>
                    <a:pt x="247179" y="85189"/>
                  </a:lnTo>
                  <a:lnTo>
                    <a:pt x="260086" y="85189"/>
                  </a:lnTo>
                  <a:lnTo>
                    <a:pt x="260086" y="116684"/>
                  </a:lnTo>
                  <a:lnTo>
                    <a:pt x="291968" y="116684"/>
                  </a:lnTo>
                  <a:lnTo>
                    <a:pt x="291968" y="134238"/>
                  </a:lnTo>
                  <a:lnTo>
                    <a:pt x="321655" y="134238"/>
                  </a:lnTo>
                  <a:lnTo>
                    <a:pt x="321655" y="176704"/>
                  </a:lnTo>
                  <a:lnTo>
                    <a:pt x="390710" y="176704"/>
                  </a:lnTo>
                  <a:lnTo>
                    <a:pt x="390710" y="191934"/>
                  </a:lnTo>
                  <a:lnTo>
                    <a:pt x="400520" y="191934"/>
                  </a:lnTo>
                  <a:lnTo>
                    <a:pt x="400520" y="211683"/>
                  </a:lnTo>
                  <a:lnTo>
                    <a:pt x="428658" y="211683"/>
                  </a:lnTo>
                  <a:lnTo>
                    <a:pt x="428658" y="235949"/>
                  </a:lnTo>
                  <a:lnTo>
                    <a:pt x="457571" y="235949"/>
                  </a:lnTo>
                  <a:lnTo>
                    <a:pt x="457571" y="259441"/>
                  </a:lnTo>
                  <a:lnTo>
                    <a:pt x="490872" y="259441"/>
                  </a:lnTo>
                  <a:lnTo>
                    <a:pt x="490872" y="275575"/>
                  </a:lnTo>
                  <a:lnTo>
                    <a:pt x="517849" y="275575"/>
                  </a:lnTo>
                  <a:lnTo>
                    <a:pt x="517849" y="293000"/>
                  </a:lnTo>
                  <a:lnTo>
                    <a:pt x="549730" y="293000"/>
                  </a:lnTo>
                  <a:lnTo>
                    <a:pt x="549730" y="309780"/>
                  </a:lnTo>
                  <a:lnTo>
                    <a:pt x="580192" y="309780"/>
                  </a:lnTo>
                  <a:lnTo>
                    <a:pt x="580192" y="325656"/>
                  </a:lnTo>
                  <a:lnTo>
                    <a:pt x="624981" y="325656"/>
                  </a:lnTo>
                  <a:lnTo>
                    <a:pt x="624981" y="332497"/>
                  </a:lnTo>
                  <a:lnTo>
                    <a:pt x="637114" y="332497"/>
                  </a:lnTo>
                  <a:lnTo>
                    <a:pt x="637114" y="349922"/>
                  </a:lnTo>
                  <a:lnTo>
                    <a:pt x="695585" y="349922"/>
                  </a:lnTo>
                  <a:lnTo>
                    <a:pt x="695585" y="359086"/>
                  </a:lnTo>
                  <a:lnTo>
                    <a:pt x="719851" y="359086"/>
                  </a:lnTo>
                  <a:lnTo>
                    <a:pt x="719851" y="394066"/>
                  </a:lnTo>
                  <a:lnTo>
                    <a:pt x="751732" y="394066"/>
                  </a:lnTo>
                  <a:lnTo>
                    <a:pt x="751732" y="419106"/>
                  </a:lnTo>
                  <a:lnTo>
                    <a:pt x="798070" y="419106"/>
                  </a:lnTo>
                  <a:lnTo>
                    <a:pt x="798070" y="432788"/>
                  </a:lnTo>
                  <a:lnTo>
                    <a:pt x="822336" y="432788"/>
                  </a:lnTo>
                  <a:lnTo>
                    <a:pt x="822336" y="452408"/>
                  </a:lnTo>
                  <a:lnTo>
                    <a:pt x="890617" y="452408"/>
                  </a:lnTo>
                  <a:lnTo>
                    <a:pt x="890617" y="476803"/>
                  </a:lnTo>
                  <a:lnTo>
                    <a:pt x="914238" y="476803"/>
                  </a:lnTo>
                  <a:lnTo>
                    <a:pt x="914238" y="485838"/>
                  </a:lnTo>
                  <a:lnTo>
                    <a:pt x="946894" y="485838"/>
                  </a:lnTo>
                  <a:lnTo>
                    <a:pt x="946894" y="518494"/>
                  </a:lnTo>
                  <a:lnTo>
                    <a:pt x="984067" y="518494"/>
                  </a:lnTo>
                  <a:lnTo>
                    <a:pt x="984067" y="526884"/>
                  </a:lnTo>
                  <a:lnTo>
                    <a:pt x="1009882" y="526884"/>
                  </a:lnTo>
                  <a:lnTo>
                    <a:pt x="1009882" y="553473"/>
                  </a:lnTo>
                  <a:lnTo>
                    <a:pt x="1037246" y="553473"/>
                  </a:lnTo>
                  <a:lnTo>
                    <a:pt x="1037246" y="583032"/>
                  </a:lnTo>
                  <a:lnTo>
                    <a:pt x="1096492" y="583032"/>
                  </a:lnTo>
                  <a:lnTo>
                    <a:pt x="1096492" y="603554"/>
                  </a:lnTo>
                  <a:lnTo>
                    <a:pt x="1229310" y="603554"/>
                  </a:lnTo>
                  <a:lnTo>
                    <a:pt x="1229310" y="623303"/>
                  </a:lnTo>
                  <a:lnTo>
                    <a:pt x="1298365" y="623303"/>
                  </a:lnTo>
                  <a:lnTo>
                    <a:pt x="1298365" y="667317"/>
                  </a:lnTo>
                  <a:cubicBezTo>
                    <a:pt x="1298365" y="666543"/>
                    <a:pt x="1348575" y="667317"/>
                    <a:pt x="1348575" y="667317"/>
                  </a:cubicBezTo>
                  <a:lnTo>
                    <a:pt x="1348575" y="678676"/>
                  </a:lnTo>
                  <a:lnTo>
                    <a:pt x="1388717" y="678676"/>
                  </a:lnTo>
                  <a:lnTo>
                    <a:pt x="1388717" y="691583"/>
                  </a:lnTo>
                  <a:lnTo>
                    <a:pt x="1428214" y="691583"/>
                  </a:lnTo>
                  <a:lnTo>
                    <a:pt x="1428214" y="703071"/>
                  </a:lnTo>
                  <a:lnTo>
                    <a:pt x="1488234" y="703071"/>
                  </a:lnTo>
                  <a:lnTo>
                    <a:pt x="1488234" y="727337"/>
                  </a:lnTo>
                  <a:lnTo>
                    <a:pt x="1540639" y="727337"/>
                  </a:lnTo>
                  <a:lnTo>
                    <a:pt x="1540639" y="734953"/>
                  </a:lnTo>
                  <a:lnTo>
                    <a:pt x="1582330" y="734953"/>
                  </a:lnTo>
                  <a:lnTo>
                    <a:pt x="1582330" y="744762"/>
                  </a:lnTo>
                  <a:lnTo>
                    <a:pt x="1627893" y="744762"/>
                  </a:lnTo>
                  <a:lnTo>
                    <a:pt x="1627893" y="758444"/>
                  </a:lnTo>
                  <a:lnTo>
                    <a:pt x="1675005" y="758444"/>
                  </a:lnTo>
                  <a:lnTo>
                    <a:pt x="1675005" y="772901"/>
                  </a:lnTo>
                  <a:lnTo>
                    <a:pt x="1709210" y="772901"/>
                  </a:lnTo>
                  <a:lnTo>
                    <a:pt x="1709210" y="785808"/>
                  </a:lnTo>
                  <a:lnTo>
                    <a:pt x="1731153" y="785808"/>
                  </a:lnTo>
                  <a:lnTo>
                    <a:pt x="1731153" y="799490"/>
                  </a:lnTo>
                  <a:lnTo>
                    <a:pt x="1760840" y="799490"/>
                  </a:lnTo>
                  <a:lnTo>
                    <a:pt x="1760840" y="813817"/>
                  </a:lnTo>
                  <a:lnTo>
                    <a:pt x="1785106" y="813817"/>
                  </a:lnTo>
                  <a:lnTo>
                    <a:pt x="1785106" y="832920"/>
                  </a:lnTo>
                  <a:lnTo>
                    <a:pt x="1818537" y="832920"/>
                  </a:lnTo>
                  <a:lnTo>
                    <a:pt x="1818537" y="855638"/>
                  </a:lnTo>
                  <a:lnTo>
                    <a:pt x="1864875" y="855638"/>
                  </a:lnTo>
                  <a:lnTo>
                    <a:pt x="1864875" y="870869"/>
                  </a:lnTo>
                  <a:lnTo>
                    <a:pt x="1898951" y="870869"/>
                  </a:lnTo>
                  <a:lnTo>
                    <a:pt x="1898951" y="888294"/>
                  </a:lnTo>
                  <a:lnTo>
                    <a:pt x="1959745" y="888294"/>
                  </a:lnTo>
                  <a:lnTo>
                    <a:pt x="1959745" y="906493"/>
                  </a:lnTo>
                  <a:lnTo>
                    <a:pt x="1987109" y="906493"/>
                  </a:lnTo>
                  <a:lnTo>
                    <a:pt x="1987109" y="921724"/>
                  </a:lnTo>
                  <a:lnTo>
                    <a:pt x="2059907" y="921724"/>
                  </a:lnTo>
                  <a:lnTo>
                    <a:pt x="2059907" y="936826"/>
                  </a:lnTo>
                  <a:lnTo>
                    <a:pt x="2138126" y="936826"/>
                  </a:lnTo>
                  <a:lnTo>
                    <a:pt x="2138126" y="949088"/>
                  </a:lnTo>
                  <a:lnTo>
                    <a:pt x="2154906" y="949088"/>
                  </a:lnTo>
                  <a:lnTo>
                    <a:pt x="2154906" y="965739"/>
                  </a:lnTo>
                  <a:lnTo>
                    <a:pt x="2172331" y="965739"/>
                  </a:lnTo>
                  <a:lnTo>
                    <a:pt x="2172331" y="979421"/>
                  </a:lnTo>
                  <a:lnTo>
                    <a:pt x="2198146" y="979421"/>
                  </a:lnTo>
                  <a:lnTo>
                    <a:pt x="2198146" y="987036"/>
                  </a:lnTo>
                  <a:lnTo>
                    <a:pt x="2227705" y="987036"/>
                  </a:lnTo>
                  <a:lnTo>
                    <a:pt x="2227705" y="1006010"/>
                  </a:lnTo>
                  <a:lnTo>
                    <a:pt x="2258166" y="1006010"/>
                  </a:lnTo>
                  <a:lnTo>
                    <a:pt x="2258166" y="1025758"/>
                  </a:lnTo>
                  <a:lnTo>
                    <a:pt x="2281658" y="1025758"/>
                  </a:lnTo>
                  <a:lnTo>
                    <a:pt x="2281658" y="1045507"/>
                  </a:lnTo>
                  <a:lnTo>
                    <a:pt x="2296114" y="1045507"/>
                  </a:lnTo>
                  <a:lnTo>
                    <a:pt x="2296114" y="1052993"/>
                  </a:lnTo>
                  <a:lnTo>
                    <a:pt x="2376528" y="1052993"/>
                  </a:lnTo>
                  <a:lnTo>
                    <a:pt x="2376528" y="1078163"/>
                  </a:lnTo>
                  <a:lnTo>
                    <a:pt x="2420542" y="1078163"/>
                  </a:lnTo>
                  <a:lnTo>
                    <a:pt x="2420542" y="1092490"/>
                  </a:lnTo>
                  <a:lnTo>
                    <a:pt x="2433450" y="1092490"/>
                  </a:lnTo>
                  <a:lnTo>
                    <a:pt x="2433450" y="1102429"/>
                  </a:lnTo>
                  <a:lnTo>
                    <a:pt x="2460814" y="1102429"/>
                  </a:lnTo>
                  <a:lnTo>
                    <a:pt x="2460814" y="1123597"/>
                  </a:lnTo>
                  <a:lnTo>
                    <a:pt x="2570140" y="1123597"/>
                  </a:lnTo>
                  <a:lnTo>
                    <a:pt x="2570140" y="1150961"/>
                  </a:lnTo>
                  <a:lnTo>
                    <a:pt x="2595955" y="1150961"/>
                  </a:lnTo>
                  <a:lnTo>
                    <a:pt x="2595955" y="1165418"/>
                  </a:lnTo>
                  <a:lnTo>
                    <a:pt x="2627837" y="1165418"/>
                  </a:lnTo>
                  <a:lnTo>
                    <a:pt x="2627837" y="1176002"/>
                  </a:lnTo>
                  <a:lnTo>
                    <a:pt x="2660493" y="1176002"/>
                  </a:lnTo>
                  <a:lnTo>
                    <a:pt x="2660493" y="1190458"/>
                  </a:lnTo>
                  <a:lnTo>
                    <a:pt x="2693923" y="1190458"/>
                  </a:lnTo>
                  <a:lnTo>
                    <a:pt x="2693923" y="1206463"/>
                  </a:lnTo>
                  <a:lnTo>
                    <a:pt x="2731871" y="1206463"/>
                  </a:lnTo>
                  <a:lnTo>
                    <a:pt x="2731871" y="1228406"/>
                  </a:lnTo>
                  <a:lnTo>
                    <a:pt x="2876951" y="1228406"/>
                  </a:lnTo>
                  <a:lnTo>
                    <a:pt x="2876951" y="1242088"/>
                  </a:lnTo>
                  <a:lnTo>
                    <a:pt x="2938391" y="1242088"/>
                  </a:lnTo>
                  <a:lnTo>
                    <a:pt x="2938391" y="1254221"/>
                  </a:lnTo>
                  <a:lnTo>
                    <a:pt x="2962012" y="1254221"/>
                  </a:lnTo>
                  <a:lnTo>
                    <a:pt x="2962012" y="1269452"/>
                  </a:lnTo>
                  <a:lnTo>
                    <a:pt x="2987827" y="1269452"/>
                  </a:lnTo>
                  <a:lnTo>
                    <a:pt x="2987827" y="1294493"/>
                  </a:lnTo>
                  <a:lnTo>
                    <a:pt x="3027969" y="1294493"/>
                  </a:lnTo>
                  <a:lnTo>
                    <a:pt x="3027969" y="1308949"/>
                  </a:lnTo>
                  <a:lnTo>
                    <a:pt x="3084246" y="1308949"/>
                  </a:lnTo>
                  <a:lnTo>
                    <a:pt x="3084246" y="1318759"/>
                  </a:lnTo>
                  <a:lnTo>
                    <a:pt x="3135101" y="1318759"/>
                  </a:lnTo>
                  <a:lnTo>
                    <a:pt x="3135101" y="1333989"/>
                  </a:lnTo>
                  <a:lnTo>
                    <a:pt x="3205705" y="1333989"/>
                  </a:lnTo>
                  <a:lnTo>
                    <a:pt x="3205705" y="1361353"/>
                  </a:lnTo>
                  <a:lnTo>
                    <a:pt x="3283925" y="1361353"/>
                  </a:lnTo>
                  <a:lnTo>
                    <a:pt x="3283925" y="1372712"/>
                  </a:lnTo>
                  <a:lnTo>
                    <a:pt x="3364338" y="1372712"/>
                  </a:lnTo>
                  <a:lnTo>
                    <a:pt x="3364338" y="1393235"/>
                  </a:lnTo>
                  <a:lnTo>
                    <a:pt x="3451722" y="1393235"/>
                  </a:lnTo>
                  <a:lnTo>
                    <a:pt x="3451722" y="1406917"/>
                  </a:lnTo>
                  <a:lnTo>
                    <a:pt x="3560274" y="1406917"/>
                  </a:lnTo>
                  <a:lnTo>
                    <a:pt x="3560274" y="1425116"/>
                  </a:lnTo>
                  <a:lnTo>
                    <a:pt x="3652950" y="1425116"/>
                  </a:lnTo>
                  <a:lnTo>
                    <a:pt x="3652950" y="1434926"/>
                  </a:lnTo>
                  <a:lnTo>
                    <a:pt x="3756210" y="1434926"/>
                  </a:lnTo>
                  <a:lnTo>
                    <a:pt x="3756210" y="1444090"/>
                  </a:lnTo>
                  <a:lnTo>
                    <a:pt x="3859470" y="1444090"/>
                  </a:lnTo>
                  <a:lnTo>
                    <a:pt x="3859470" y="1449383"/>
                  </a:lnTo>
                  <a:lnTo>
                    <a:pt x="3897418" y="1449383"/>
                  </a:lnTo>
                  <a:lnTo>
                    <a:pt x="3897418" y="1461516"/>
                  </a:lnTo>
                  <a:lnTo>
                    <a:pt x="3931494" y="1461516"/>
                  </a:lnTo>
                  <a:lnTo>
                    <a:pt x="3931494" y="1488105"/>
                  </a:lnTo>
                  <a:lnTo>
                    <a:pt x="4010487" y="1488105"/>
                  </a:lnTo>
                  <a:lnTo>
                    <a:pt x="4010487" y="1511597"/>
                  </a:lnTo>
                  <a:lnTo>
                    <a:pt x="4050759" y="1511597"/>
                  </a:lnTo>
                  <a:lnTo>
                    <a:pt x="4050759" y="1527602"/>
                  </a:lnTo>
                  <a:lnTo>
                    <a:pt x="4094773" y="1527602"/>
                  </a:lnTo>
                  <a:lnTo>
                    <a:pt x="4094773" y="1537412"/>
                  </a:lnTo>
                  <a:lnTo>
                    <a:pt x="4281545" y="1537412"/>
                  </a:lnTo>
                  <a:lnTo>
                    <a:pt x="4281545" y="1546576"/>
                  </a:lnTo>
                  <a:lnTo>
                    <a:pt x="4371123" y="1546576"/>
                  </a:lnTo>
                  <a:lnTo>
                    <a:pt x="4371123" y="1555740"/>
                  </a:lnTo>
                  <a:lnTo>
                    <a:pt x="4390097" y="1555740"/>
                  </a:lnTo>
                  <a:lnTo>
                    <a:pt x="4390097" y="1574714"/>
                  </a:lnTo>
                  <a:lnTo>
                    <a:pt x="4453860" y="1574714"/>
                  </a:lnTo>
                  <a:lnTo>
                    <a:pt x="4453860" y="1585298"/>
                  </a:lnTo>
                  <a:lnTo>
                    <a:pt x="4526013" y="1585298"/>
                  </a:lnTo>
                  <a:lnTo>
                    <a:pt x="4526013" y="1595108"/>
                  </a:lnTo>
                  <a:lnTo>
                    <a:pt x="4671093" y="1595108"/>
                  </a:lnTo>
                  <a:lnTo>
                    <a:pt x="4671093" y="1603498"/>
                  </a:lnTo>
                  <a:lnTo>
                    <a:pt x="4778871" y="1603498"/>
                  </a:lnTo>
                  <a:lnTo>
                    <a:pt x="4778871" y="1619503"/>
                  </a:lnTo>
                  <a:lnTo>
                    <a:pt x="4827532" y="1619503"/>
                  </a:lnTo>
                  <a:lnTo>
                    <a:pt x="4827532" y="1626990"/>
                  </a:lnTo>
                  <a:lnTo>
                    <a:pt x="4863157" y="1626990"/>
                  </a:lnTo>
                  <a:lnTo>
                    <a:pt x="4863157" y="1644544"/>
                  </a:lnTo>
                  <a:lnTo>
                    <a:pt x="4892715" y="1644544"/>
                  </a:lnTo>
                  <a:lnTo>
                    <a:pt x="4892715" y="1655128"/>
                  </a:lnTo>
                  <a:lnTo>
                    <a:pt x="5019595" y="1655128"/>
                  </a:lnTo>
                  <a:lnTo>
                    <a:pt x="5019595" y="1667261"/>
                  </a:lnTo>
                  <a:lnTo>
                    <a:pt x="5192685" y="1667261"/>
                  </a:lnTo>
                  <a:lnTo>
                    <a:pt x="5192685" y="1678620"/>
                  </a:lnTo>
                  <a:lnTo>
                    <a:pt x="5364226" y="1678620"/>
                  </a:lnTo>
                  <a:lnTo>
                    <a:pt x="5364226" y="1690107"/>
                  </a:lnTo>
                  <a:lnTo>
                    <a:pt x="5481942" y="1690107"/>
                  </a:lnTo>
                  <a:lnTo>
                    <a:pt x="5481942" y="1703789"/>
                  </a:lnTo>
                  <a:lnTo>
                    <a:pt x="5640704" y="1703789"/>
                  </a:lnTo>
                  <a:lnTo>
                    <a:pt x="5640704" y="1724957"/>
                  </a:lnTo>
                  <a:lnTo>
                    <a:pt x="5800112" y="1724957"/>
                  </a:lnTo>
                  <a:lnTo>
                    <a:pt x="5800112" y="1749353"/>
                  </a:lnTo>
                  <a:lnTo>
                    <a:pt x="5957970" y="1749353"/>
                  </a:lnTo>
                  <a:lnTo>
                    <a:pt x="5957970" y="1762260"/>
                  </a:lnTo>
                  <a:lnTo>
                    <a:pt x="6040062" y="1762260"/>
                  </a:lnTo>
                  <a:lnTo>
                    <a:pt x="6040062" y="1798659"/>
                  </a:lnTo>
                  <a:lnTo>
                    <a:pt x="6183464" y="1798659"/>
                  </a:lnTo>
                  <a:lnTo>
                    <a:pt x="6183464" y="1817633"/>
                  </a:lnTo>
                  <a:lnTo>
                    <a:pt x="6318477" y="1817633"/>
                  </a:lnTo>
                  <a:lnTo>
                    <a:pt x="6318477" y="1840350"/>
                  </a:lnTo>
                  <a:lnTo>
                    <a:pt x="6371527" y="1840350"/>
                  </a:lnTo>
                  <a:lnTo>
                    <a:pt x="6371527" y="1858679"/>
                  </a:lnTo>
                  <a:lnTo>
                    <a:pt x="6531063" y="1858679"/>
                  </a:lnTo>
                  <a:lnTo>
                    <a:pt x="6531063" y="1877653"/>
                  </a:lnTo>
                  <a:lnTo>
                    <a:pt x="6808962" y="1877653"/>
                  </a:lnTo>
                  <a:lnTo>
                    <a:pt x="6808962" y="1886688"/>
                  </a:lnTo>
                  <a:lnTo>
                    <a:pt x="6861237" y="1886688"/>
                  </a:lnTo>
                  <a:lnTo>
                    <a:pt x="6861237" y="1906437"/>
                  </a:lnTo>
                  <a:lnTo>
                    <a:pt x="7163530" y="1906437"/>
                  </a:lnTo>
                  <a:lnTo>
                    <a:pt x="7163530" y="1914827"/>
                  </a:lnTo>
                  <a:lnTo>
                    <a:pt x="7262144" y="1914827"/>
                  </a:lnTo>
                  <a:lnTo>
                    <a:pt x="7262144" y="1938318"/>
                  </a:lnTo>
                  <a:lnTo>
                    <a:pt x="7707323" y="1938318"/>
                  </a:lnTo>
                  <a:lnTo>
                    <a:pt x="7707323" y="1961939"/>
                  </a:lnTo>
                  <a:lnTo>
                    <a:pt x="8993555" y="1961939"/>
                  </a:lnTo>
                </a:path>
              </a:pathLst>
            </a:custGeom>
            <a:noFill/>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8" name="Shape1_20220124_152358">
              <a:extLst>
                <a:ext uri="{FF2B5EF4-FFF2-40B4-BE49-F238E27FC236}">
                  <a16:creationId xmlns:a16="http://schemas.microsoft.com/office/drawing/2014/main" id="{2539C04D-E6AE-6945-A7BD-B10986E1B1D5}"/>
                </a:ext>
              </a:extLst>
            </p:cNvPr>
            <p:cNvSpPr/>
            <p:nvPr/>
          </p:nvSpPr>
          <p:spPr>
            <a:xfrm>
              <a:off x="2795066" y="24924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9" name="Shape2_20220124_152358">
              <a:extLst>
                <a:ext uri="{FF2B5EF4-FFF2-40B4-BE49-F238E27FC236}">
                  <a16:creationId xmlns:a16="http://schemas.microsoft.com/office/drawing/2014/main" id="{68DCF747-475F-1648-8AF5-CBD4C1A36D99}"/>
                </a:ext>
              </a:extLst>
            </p:cNvPr>
            <p:cNvSpPr/>
            <p:nvPr/>
          </p:nvSpPr>
          <p:spPr>
            <a:xfrm>
              <a:off x="2961314" y="255174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0" name="Shape3_20220124_152358">
              <a:extLst>
                <a:ext uri="{FF2B5EF4-FFF2-40B4-BE49-F238E27FC236}">
                  <a16:creationId xmlns:a16="http://schemas.microsoft.com/office/drawing/2014/main" id="{8D384ED8-90F5-E54F-8BBF-715F260354E5}"/>
                </a:ext>
              </a:extLst>
            </p:cNvPr>
            <p:cNvSpPr/>
            <p:nvPr/>
          </p:nvSpPr>
          <p:spPr>
            <a:xfrm>
              <a:off x="6814459" y="351283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1" name="Shape4_20220124_152358">
              <a:extLst>
                <a:ext uri="{FF2B5EF4-FFF2-40B4-BE49-F238E27FC236}">
                  <a16:creationId xmlns:a16="http://schemas.microsoft.com/office/drawing/2014/main" id="{FB382BF7-00FA-FF44-A086-3EC362726813}"/>
                </a:ext>
              </a:extLst>
            </p:cNvPr>
            <p:cNvSpPr/>
            <p:nvPr/>
          </p:nvSpPr>
          <p:spPr>
            <a:xfrm>
              <a:off x="686544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2" name="Shape5_20220124_152358">
              <a:extLst>
                <a:ext uri="{FF2B5EF4-FFF2-40B4-BE49-F238E27FC236}">
                  <a16:creationId xmlns:a16="http://schemas.microsoft.com/office/drawing/2014/main" id="{6CF23ADB-7FE2-3643-885A-DC15FEE2395C}"/>
                </a:ext>
              </a:extLst>
            </p:cNvPr>
            <p:cNvSpPr/>
            <p:nvPr/>
          </p:nvSpPr>
          <p:spPr>
            <a:xfrm>
              <a:off x="6932176" y="352729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3" name="Shape6_20220124_152358">
              <a:extLst>
                <a:ext uri="{FF2B5EF4-FFF2-40B4-BE49-F238E27FC236}">
                  <a16:creationId xmlns:a16="http://schemas.microsoft.com/office/drawing/2014/main" id="{ED76B365-88D0-B84E-BAB8-A60FC5E72584}"/>
                </a:ext>
              </a:extLst>
            </p:cNvPr>
            <p:cNvSpPr/>
            <p:nvPr/>
          </p:nvSpPr>
          <p:spPr>
            <a:xfrm>
              <a:off x="696870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4" name="Shape7_20220124_152358">
              <a:extLst>
                <a:ext uri="{FF2B5EF4-FFF2-40B4-BE49-F238E27FC236}">
                  <a16:creationId xmlns:a16="http://schemas.microsoft.com/office/drawing/2014/main" id="{D16EB7AB-0FA4-9340-9435-15B2CF2C5695}"/>
                </a:ext>
              </a:extLst>
            </p:cNvPr>
            <p:cNvSpPr/>
            <p:nvPr/>
          </p:nvSpPr>
          <p:spPr>
            <a:xfrm>
              <a:off x="7056733" y="354923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5" name="Shape8_20220124_152358">
              <a:extLst>
                <a:ext uri="{FF2B5EF4-FFF2-40B4-BE49-F238E27FC236}">
                  <a16:creationId xmlns:a16="http://schemas.microsoft.com/office/drawing/2014/main" id="{824B0B81-0FE9-534C-AA82-AA65ACAADA58}"/>
                </a:ext>
              </a:extLst>
            </p:cNvPr>
            <p:cNvSpPr/>
            <p:nvPr/>
          </p:nvSpPr>
          <p:spPr>
            <a:xfrm>
              <a:off x="7093907" y="355078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6" name="Shape9_20220124_152358">
              <a:extLst>
                <a:ext uri="{FF2B5EF4-FFF2-40B4-BE49-F238E27FC236}">
                  <a16:creationId xmlns:a16="http://schemas.microsoft.com/office/drawing/2014/main" id="{833DFA4F-C679-084C-81BA-FDB7D21E21AD}"/>
                </a:ext>
              </a:extLst>
            </p:cNvPr>
            <p:cNvSpPr/>
            <p:nvPr/>
          </p:nvSpPr>
          <p:spPr>
            <a:xfrm>
              <a:off x="7147860"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7" name="Shape10_20220124_152358">
              <a:extLst>
                <a:ext uri="{FF2B5EF4-FFF2-40B4-BE49-F238E27FC236}">
                  <a16:creationId xmlns:a16="http://schemas.microsoft.com/office/drawing/2014/main" id="{988E17BF-19E5-EE4C-B62E-E4275F502122}"/>
                </a:ext>
              </a:extLst>
            </p:cNvPr>
            <p:cNvSpPr/>
            <p:nvPr/>
          </p:nvSpPr>
          <p:spPr>
            <a:xfrm>
              <a:off x="7241181"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8" name="Shape11_20220124_152358">
              <a:extLst>
                <a:ext uri="{FF2B5EF4-FFF2-40B4-BE49-F238E27FC236}">
                  <a16:creationId xmlns:a16="http://schemas.microsoft.com/office/drawing/2014/main" id="{C92547CE-EE36-F649-B67D-DA391C2B3E1B}"/>
                </a:ext>
              </a:extLst>
            </p:cNvPr>
            <p:cNvSpPr/>
            <p:nvPr/>
          </p:nvSpPr>
          <p:spPr>
            <a:xfrm>
              <a:off x="7310365" y="357285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9" name="Shape12_20220124_152358">
              <a:extLst>
                <a:ext uri="{FF2B5EF4-FFF2-40B4-BE49-F238E27FC236}">
                  <a16:creationId xmlns:a16="http://schemas.microsoft.com/office/drawing/2014/main" id="{29517BA7-4318-F241-842D-D35C12224FA2}"/>
                </a:ext>
              </a:extLst>
            </p:cNvPr>
            <p:cNvSpPr/>
            <p:nvPr/>
          </p:nvSpPr>
          <p:spPr>
            <a:xfrm>
              <a:off x="7387036" y="359260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0" name="Shape13_20220124_152358">
              <a:extLst>
                <a:ext uri="{FF2B5EF4-FFF2-40B4-BE49-F238E27FC236}">
                  <a16:creationId xmlns:a16="http://schemas.microsoft.com/office/drawing/2014/main" id="{59F44312-37E0-0A41-89E6-FE8B84E238C1}"/>
                </a:ext>
              </a:extLst>
            </p:cNvPr>
            <p:cNvSpPr/>
            <p:nvPr/>
          </p:nvSpPr>
          <p:spPr>
            <a:xfrm>
              <a:off x="7445507" y="359402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1" name="Shape14_20220124_152358">
              <a:extLst>
                <a:ext uri="{FF2B5EF4-FFF2-40B4-BE49-F238E27FC236}">
                  <a16:creationId xmlns:a16="http://schemas.microsoft.com/office/drawing/2014/main" id="{F9FFC6C3-60DC-C247-9126-F7906C3A9D3A}"/>
                </a:ext>
              </a:extLst>
            </p:cNvPr>
            <p:cNvSpPr/>
            <p:nvPr/>
          </p:nvSpPr>
          <p:spPr>
            <a:xfrm>
              <a:off x="7494039" y="360848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2" name="Shape15_20220124_152358">
              <a:extLst>
                <a:ext uri="{FF2B5EF4-FFF2-40B4-BE49-F238E27FC236}">
                  <a16:creationId xmlns:a16="http://schemas.microsoft.com/office/drawing/2014/main" id="{DF05F711-AC65-174C-8957-D9D584EE39C7}"/>
                </a:ext>
              </a:extLst>
            </p:cNvPr>
            <p:cNvSpPr/>
            <p:nvPr/>
          </p:nvSpPr>
          <p:spPr>
            <a:xfrm>
              <a:off x="7552510" y="363584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3" name="Shape16_20220124_152358">
              <a:extLst>
                <a:ext uri="{FF2B5EF4-FFF2-40B4-BE49-F238E27FC236}">
                  <a16:creationId xmlns:a16="http://schemas.microsoft.com/office/drawing/2014/main" id="{12B9ADF2-F852-AF4F-94F9-56337AE586B4}"/>
                </a:ext>
              </a:extLst>
            </p:cNvPr>
            <p:cNvSpPr/>
            <p:nvPr/>
          </p:nvSpPr>
          <p:spPr>
            <a:xfrm>
              <a:off x="7646735" y="363507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4" name="Shape17_20220124_152358">
              <a:extLst>
                <a:ext uri="{FF2B5EF4-FFF2-40B4-BE49-F238E27FC236}">
                  <a16:creationId xmlns:a16="http://schemas.microsoft.com/office/drawing/2014/main" id="{FB3110DA-B604-DC46-B7CC-F164574451E5}"/>
                </a:ext>
              </a:extLst>
            </p:cNvPr>
            <p:cNvSpPr/>
            <p:nvPr/>
          </p:nvSpPr>
          <p:spPr>
            <a:xfrm>
              <a:off x="7688426" y="3656367"/>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5" name="Shape18_20220124_152358">
              <a:extLst>
                <a:ext uri="{FF2B5EF4-FFF2-40B4-BE49-F238E27FC236}">
                  <a16:creationId xmlns:a16="http://schemas.microsoft.com/office/drawing/2014/main" id="{4B9D6C00-CFA8-3C4C-9366-A0BBF99760B0}"/>
                </a:ext>
              </a:extLst>
            </p:cNvPr>
            <p:cNvSpPr/>
            <p:nvPr/>
          </p:nvSpPr>
          <p:spPr>
            <a:xfrm>
              <a:off x="7790137" y="365791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6" name="Shape19_20220124_152358">
              <a:extLst>
                <a:ext uri="{FF2B5EF4-FFF2-40B4-BE49-F238E27FC236}">
                  <a16:creationId xmlns:a16="http://schemas.microsoft.com/office/drawing/2014/main" id="{562D14CE-03CC-6448-96BA-E92D59F261FF}"/>
                </a:ext>
              </a:extLst>
            </p:cNvPr>
            <p:cNvSpPr/>
            <p:nvPr/>
          </p:nvSpPr>
          <p:spPr>
            <a:xfrm>
              <a:off x="7872229" y="369805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7" name="Shape20_20220124_152358">
              <a:extLst>
                <a:ext uri="{FF2B5EF4-FFF2-40B4-BE49-F238E27FC236}">
                  <a16:creationId xmlns:a16="http://schemas.microsoft.com/office/drawing/2014/main" id="{0C3EB134-1385-1048-8E65-DB3F7791A3CA}"/>
                </a:ext>
              </a:extLst>
            </p:cNvPr>
            <p:cNvSpPr/>
            <p:nvPr/>
          </p:nvSpPr>
          <p:spPr>
            <a:xfrm>
              <a:off x="7908628"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8" name="Shape21_20220124_152358">
              <a:extLst>
                <a:ext uri="{FF2B5EF4-FFF2-40B4-BE49-F238E27FC236}">
                  <a16:creationId xmlns:a16="http://schemas.microsoft.com/office/drawing/2014/main" id="{7ADE5D56-DFC6-0440-ADB0-345AEEB10E87}"/>
                </a:ext>
              </a:extLst>
            </p:cNvPr>
            <p:cNvSpPr/>
            <p:nvPr/>
          </p:nvSpPr>
          <p:spPr>
            <a:xfrm>
              <a:off x="7948125"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9" name="Shape22_20220124_152358">
              <a:extLst>
                <a:ext uri="{FF2B5EF4-FFF2-40B4-BE49-F238E27FC236}">
                  <a16:creationId xmlns:a16="http://schemas.microsoft.com/office/drawing/2014/main" id="{298F12EC-DB59-A744-BAA9-07CED173F521}"/>
                </a:ext>
              </a:extLst>
            </p:cNvPr>
            <p:cNvSpPr/>
            <p:nvPr/>
          </p:nvSpPr>
          <p:spPr>
            <a:xfrm>
              <a:off x="8015631" y="369663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0" name="Shape23_20220124_152358">
              <a:extLst>
                <a:ext uri="{FF2B5EF4-FFF2-40B4-BE49-F238E27FC236}">
                  <a16:creationId xmlns:a16="http://schemas.microsoft.com/office/drawing/2014/main" id="{BC022A4B-8358-0545-9B8E-0464934D2150}"/>
                </a:ext>
              </a:extLst>
            </p:cNvPr>
            <p:cNvSpPr/>
            <p:nvPr/>
          </p:nvSpPr>
          <p:spPr>
            <a:xfrm>
              <a:off x="8093850" y="3716387"/>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1" name="Shape24_20220124_152358">
              <a:extLst>
                <a:ext uri="{FF2B5EF4-FFF2-40B4-BE49-F238E27FC236}">
                  <a16:creationId xmlns:a16="http://schemas.microsoft.com/office/drawing/2014/main" id="{12D82701-758F-C84B-BD33-14E21F0AC080}"/>
                </a:ext>
              </a:extLst>
            </p:cNvPr>
            <p:cNvSpPr/>
            <p:nvPr/>
          </p:nvSpPr>
          <p:spPr>
            <a:xfrm>
              <a:off x="8132573" y="371858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2" name="Shape25_20220124_152358">
              <a:extLst>
                <a:ext uri="{FF2B5EF4-FFF2-40B4-BE49-F238E27FC236}">
                  <a16:creationId xmlns:a16="http://schemas.microsoft.com/office/drawing/2014/main" id="{497D1F30-CA06-2547-AD13-3766DDC0FDB8}"/>
                </a:ext>
              </a:extLst>
            </p:cNvPr>
            <p:cNvSpPr/>
            <p:nvPr/>
          </p:nvSpPr>
          <p:spPr>
            <a:xfrm>
              <a:off x="8257904" y="37193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3" name="Shape26_20220124_152358">
              <a:extLst>
                <a:ext uri="{FF2B5EF4-FFF2-40B4-BE49-F238E27FC236}">
                  <a16:creationId xmlns:a16="http://schemas.microsoft.com/office/drawing/2014/main" id="{E438F299-3548-C843-B357-7FEB4515BDC6}"/>
                </a:ext>
              </a:extLst>
            </p:cNvPr>
            <p:cNvSpPr/>
            <p:nvPr/>
          </p:nvSpPr>
          <p:spPr>
            <a:xfrm>
              <a:off x="8326185" y="3733038"/>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4" name="Shape27_20220124_152358">
              <a:extLst>
                <a:ext uri="{FF2B5EF4-FFF2-40B4-BE49-F238E27FC236}">
                  <a16:creationId xmlns:a16="http://schemas.microsoft.com/office/drawing/2014/main" id="{A5D1E072-C6DD-FB40-8D3F-C31C23DD3552}"/>
                </a:ext>
              </a:extLst>
            </p:cNvPr>
            <p:cNvSpPr/>
            <p:nvPr/>
          </p:nvSpPr>
          <p:spPr>
            <a:xfrm>
              <a:off x="8412794" y="374220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5" name="Shape28_20220124_152358">
              <a:extLst>
                <a:ext uri="{FF2B5EF4-FFF2-40B4-BE49-F238E27FC236}">
                  <a16:creationId xmlns:a16="http://schemas.microsoft.com/office/drawing/2014/main" id="{542750CE-2A21-B645-AB7A-815F8915984A}"/>
                </a:ext>
              </a:extLst>
            </p:cNvPr>
            <p:cNvSpPr/>
            <p:nvPr/>
          </p:nvSpPr>
          <p:spPr>
            <a:xfrm>
              <a:off x="8453711" y="3739879"/>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6" name="Shape29_20220124_152358">
              <a:extLst>
                <a:ext uri="{FF2B5EF4-FFF2-40B4-BE49-F238E27FC236}">
                  <a16:creationId xmlns:a16="http://schemas.microsoft.com/office/drawing/2014/main" id="{4135F1DD-18F6-DA4A-B9F8-2F9288A6EEF4}"/>
                </a:ext>
              </a:extLst>
            </p:cNvPr>
            <p:cNvSpPr/>
            <p:nvPr/>
          </p:nvSpPr>
          <p:spPr>
            <a:xfrm>
              <a:off x="8535028"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7" name="Shape30_20220124_152358">
              <a:extLst>
                <a:ext uri="{FF2B5EF4-FFF2-40B4-BE49-F238E27FC236}">
                  <a16:creationId xmlns:a16="http://schemas.microsoft.com/office/drawing/2014/main" id="{B71B31B9-FF79-B343-B4E7-4ADAE81F727C}"/>
                </a:ext>
              </a:extLst>
            </p:cNvPr>
            <p:cNvSpPr/>
            <p:nvPr/>
          </p:nvSpPr>
          <p:spPr>
            <a:xfrm>
              <a:off x="8634416"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8" name="Shape31_20220124_152358">
              <a:extLst>
                <a:ext uri="{FF2B5EF4-FFF2-40B4-BE49-F238E27FC236}">
                  <a16:creationId xmlns:a16="http://schemas.microsoft.com/office/drawing/2014/main" id="{6CF311CD-E71E-E945-9937-BF946CD4D16D}"/>
                </a:ext>
              </a:extLst>
            </p:cNvPr>
            <p:cNvSpPr/>
            <p:nvPr/>
          </p:nvSpPr>
          <p:spPr>
            <a:xfrm>
              <a:off x="8661780" y="3760402"/>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9" name="Shape32_20220124_152358">
              <a:extLst>
                <a:ext uri="{FF2B5EF4-FFF2-40B4-BE49-F238E27FC236}">
                  <a16:creationId xmlns:a16="http://schemas.microsoft.com/office/drawing/2014/main" id="{4A76C71C-3F9E-BC4C-9ABB-DF966CB8399D}"/>
                </a:ext>
              </a:extLst>
            </p:cNvPr>
            <p:cNvSpPr/>
            <p:nvPr/>
          </p:nvSpPr>
          <p:spPr>
            <a:xfrm>
              <a:off x="8741548" y="3771760"/>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0" name="Shape33_20220124_152358">
              <a:extLst>
                <a:ext uri="{FF2B5EF4-FFF2-40B4-BE49-F238E27FC236}">
                  <a16:creationId xmlns:a16="http://schemas.microsoft.com/office/drawing/2014/main" id="{80C883B8-97BE-4A4D-8B56-4AA4F7788360}"/>
                </a:ext>
              </a:extLst>
            </p:cNvPr>
            <p:cNvSpPr/>
            <p:nvPr/>
          </p:nvSpPr>
          <p:spPr>
            <a:xfrm>
              <a:off x="8762071" y="377253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1" name="Shape34_20220124_152358">
              <a:extLst>
                <a:ext uri="{FF2B5EF4-FFF2-40B4-BE49-F238E27FC236}">
                  <a16:creationId xmlns:a16="http://schemas.microsoft.com/office/drawing/2014/main" id="{104F052C-F7A7-2846-8C7D-069826441517}"/>
                </a:ext>
              </a:extLst>
            </p:cNvPr>
            <p:cNvSpPr/>
            <p:nvPr/>
          </p:nvSpPr>
          <p:spPr>
            <a:xfrm>
              <a:off x="8856941" y="377705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2" name="Shape35_20220124_152358">
              <a:extLst>
                <a:ext uri="{FF2B5EF4-FFF2-40B4-BE49-F238E27FC236}">
                  <a16:creationId xmlns:a16="http://schemas.microsoft.com/office/drawing/2014/main" id="{6001499B-89FC-A84C-8F53-0520E9198014}"/>
                </a:ext>
              </a:extLst>
            </p:cNvPr>
            <p:cNvSpPr/>
            <p:nvPr/>
          </p:nvSpPr>
          <p:spPr>
            <a:xfrm>
              <a:off x="9070302" y="377705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3" name="Shape36_20220124_152358">
              <a:extLst>
                <a:ext uri="{FF2B5EF4-FFF2-40B4-BE49-F238E27FC236}">
                  <a16:creationId xmlns:a16="http://schemas.microsoft.com/office/drawing/2014/main" id="{0D998FAA-5D18-6945-8772-5957BAF843CA}"/>
                </a:ext>
              </a:extLst>
            </p:cNvPr>
            <p:cNvSpPr/>
            <p:nvPr/>
          </p:nvSpPr>
          <p:spPr>
            <a:xfrm>
              <a:off x="9110574"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4" name="Shape37_20220124_152358">
              <a:extLst>
                <a:ext uri="{FF2B5EF4-FFF2-40B4-BE49-F238E27FC236}">
                  <a16:creationId xmlns:a16="http://schemas.microsoft.com/office/drawing/2014/main" id="{B9AF250D-43C9-1E48-92AF-A98CEDCD07F7}"/>
                </a:ext>
              </a:extLst>
            </p:cNvPr>
            <p:cNvSpPr/>
            <p:nvPr/>
          </p:nvSpPr>
          <p:spPr>
            <a:xfrm>
              <a:off x="921525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5" name="Shape38_20220124_152358">
              <a:extLst>
                <a:ext uri="{FF2B5EF4-FFF2-40B4-BE49-F238E27FC236}">
                  <a16:creationId xmlns:a16="http://schemas.microsoft.com/office/drawing/2014/main" id="{F4D405D4-3946-D947-BD67-4FC26E438B17}"/>
                </a:ext>
              </a:extLst>
            </p:cNvPr>
            <p:cNvSpPr/>
            <p:nvPr/>
          </p:nvSpPr>
          <p:spPr>
            <a:xfrm>
              <a:off x="9265463" y="380596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6" name="Shape39_20220124_152358">
              <a:extLst>
                <a:ext uri="{FF2B5EF4-FFF2-40B4-BE49-F238E27FC236}">
                  <a16:creationId xmlns:a16="http://schemas.microsoft.com/office/drawing/2014/main" id="{1EF9619B-8002-5E44-A8CF-F751FA135B86}"/>
                </a:ext>
              </a:extLst>
            </p:cNvPr>
            <p:cNvSpPr/>
            <p:nvPr/>
          </p:nvSpPr>
          <p:spPr>
            <a:xfrm>
              <a:off x="940060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7" name="Shape40_20220124_152358">
              <a:extLst>
                <a:ext uri="{FF2B5EF4-FFF2-40B4-BE49-F238E27FC236}">
                  <a16:creationId xmlns:a16="http://schemas.microsoft.com/office/drawing/2014/main" id="{C0057B2D-60EA-0441-B97C-0926A58F0A8B}"/>
                </a:ext>
              </a:extLst>
            </p:cNvPr>
            <p:cNvSpPr/>
            <p:nvPr/>
          </p:nvSpPr>
          <p:spPr>
            <a:xfrm>
              <a:off x="9507608"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8" name="Shape41_20220124_152358">
              <a:extLst>
                <a:ext uri="{FF2B5EF4-FFF2-40B4-BE49-F238E27FC236}">
                  <a16:creationId xmlns:a16="http://schemas.microsoft.com/office/drawing/2014/main" id="{00E12660-52AE-A442-9967-895605327672}"/>
                </a:ext>
              </a:extLst>
            </p:cNvPr>
            <p:cNvSpPr/>
            <p:nvPr/>
          </p:nvSpPr>
          <p:spPr>
            <a:xfrm>
              <a:off x="95455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9" name="Shape42_20220124_152358">
              <a:extLst>
                <a:ext uri="{FF2B5EF4-FFF2-40B4-BE49-F238E27FC236}">
                  <a16:creationId xmlns:a16="http://schemas.microsoft.com/office/drawing/2014/main" id="{C0007D82-8071-614B-B596-8592E83ED461}"/>
                </a:ext>
              </a:extLst>
            </p:cNvPr>
            <p:cNvSpPr/>
            <p:nvPr/>
          </p:nvSpPr>
          <p:spPr>
            <a:xfrm>
              <a:off x="96503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0" name="Shape43_20220124_152358">
              <a:extLst>
                <a:ext uri="{FF2B5EF4-FFF2-40B4-BE49-F238E27FC236}">
                  <a16:creationId xmlns:a16="http://schemas.microsoft.com/office/drawing/2014/main" id="{D990482F-C103-EA44-806C-2B5987116D5A}"/>
                </a:ext>
              </a:extLst>
            </p:cNvPr>
            <p:cNvSpPr/>
            <p:nvPr/>
          </p:nvSpPr>
          <p:spPr>
            <a:xfrm>
              <a:off x="97688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1" name="Shape44_20220124_152358">
              <a:extLst>
                <a:ext uri="{FF2B5EF4-FFF2-40B4-BE49-F238E27FC236}">
                  <a16:creationId xmlns:a16="http://schemas.microsoft.com/office/drawing/2014/main" id="{DA250972-2354-084D-9717-2DACD54BAD38}"/>
                </a:ext>
              </a:extLst>
            </p:cNvPr>
            <p:cNvSpPr/>
            <p:nvPr/>
          </p:nvSpPr>
          <p:spPr>
            <a:xfrm>
              <a:off x="9825778"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2" name="Shape45_20220124_152358">
              <a:extLst>
                <a:ext uri="{FF2B5EF4-FFF2-40B4-BE49-F238E27FC236}">
                  <a16:creationId xmlns:a16="http://schemas.microsoft.com/office/drawing/2014/main" id="{2BA04856-9298-A145-AF41-34B407FB3849}"/>
                </a:ext>
              </a:extLst>
            </p:cNvPr>
            <p:cNvSpPr/>
            <p:nvPr/>
          </p:nvSpPr>
          <p:spPr>
            <a:xfrm>
              <a:off x="9935104"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3" name="Shape46_20220124_152358">
              <a:extLst>
                <a:ext uri="{FF2B5EF4-FFF2-40B4-BE49-F238E27FC236}">
                  <a16:creationId xmlns:a16="http://schemas.microsoft.com/office/drawing/2014/main" id="{5F59E552-0FF6-5A4F-A94F-DFC6F8FC5CF2}"/>
                </a:ext>
              </a:extLst>
            </p:cNvPr>
            <p:cNvSpPr/>
            <p:nvPr/>
          </p:nvSpPr>
          <p:spPr>
            <a:xfrm>
              <a:off x="100201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4" name="Shape47_20220124_152358">
              <a:extLst>
                <a:ext uri="{FF2B5EF4-FFF2-40B4-BE49-F238E27FC236}">
                  <a16:creationId xmlns:a16="http://schemas.microsoft.com/office/drawing/2014/main" id="{EDE237BD-F341-7A49-9E70-E921832274BE}"/>
                </a:ext>
              </a:extLst>
            </p:cNvPr>
            <p:cNvSpPr/>
            <p:nvPr/>
          </p:nvSpPr>
          <p:spPr>
            <a:xfrm>
              <a:off x="1010367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5" name="Shape48_20220124_152358">
              <a:extLst>
                <a:ext uri="{FF2B5EF4-FFF2-40B4-BE49-F238E27FC236}">
                  <a16:creationId xmlns:a16="http://schemas.microsoft.com/office/drawing/2014/main" id="{FD6334F5-F131-074C-9F5C-2D4175E6D4E0}"/>
                </a:ext>
              </a:extLst>
            </p:cNvPr>
            <p:cNvSpPr/>
            <p:nvPr/>
          </p:nvSpPr>
          <p:spPr>
            <a:xfrm>
              <a:off x="1014459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6" name="Shape49_20220124_152358">
              <a:extLst>
                <a:ext uri="{FF2B5EF4-FFF2-40B4-BE49-F238E27FC236}">
                  <a16:creationId xmlns:a16="http://schemas.microsoft.com/office/drawing/2014/main" id="{57DE0794-57ED-6144-B621-70345EA82C49}"/>
                </a:ext>
              </a:extLst>
            </p:cNvPr>
            <p:cNvSpPr/>
            <p:nvPr/>
          </p:nvSpPr>
          <p:spPr>
            <a:xfrm>
              <a:off x="101621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7" name="Shape50_20220124_152358">
              <a:extLst>
                <a:ext uri="{FF2B5EF4-FFF2-40B4-BE49-F238E27FC236}">
                  <a16:creationId xmlns:a16="http://schemas.microsoft.com/office/drawing/2014/main" id="{182CD4E5-B46D-8243-8F1F-3B079D02207A}"/>
                </a:ext>
              </a:extLst>
            </p:cNvPr>
            <p:cNvSpPr/>
            <p:nvPr/>
          </p:nvSpPr>
          <p:spPr>
            <a:xfrm>
              <a:off x="101803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8" name="Shape51_20220124_152358">
              <a:extLst>
                <a:ext uri="{FF2B5EF4-FFF2-40B4-BE49-F238E27FC236}">
                  <a16:creationId xmlns:a16="http://schemas.microsoft.com/office/drawing/2014/main" id="{9A15A913-5EFA-E441-9418-3068DDE2171E}"/>
                </a:ext>
              </a:extLst>
            </p:cNvPr>
            <p:cNvSpPr/>
            <p:nvPr/>
          </p:nvSpPr>
          <p:spPr>
            <a:xfrm>
              <a:off x="10261535"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9" name="Shape52_20220124_152358">
              <a:extLst>
                <a:ext uri="{FF2B5EF4-FFF2-40B4-BE49-F238E27FC236}">
                  <a16:creationId xmlns:a16="http://schemas.microsoft.com/office/drawing/2014/main" id="{762EA65F-CCF4-8346-BA8D-A6D26CF62851}"/>
                </a:ext>
              </a:extLst>
            </p:cNvPr>
            <p:cNvSpPr/>
            <p:nvPr/>
          </p:nvSpPr>
          <p:spPr>
            <a:xfrm>
              <a:off x="1047644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0" name="Shape53_20220124_152358">
              <a:extLst>
                <a:ext uri="{FF2B5EF4-FFF2-40B4-BE49-F238E27FC236}">
                  <a16:creationId xmlns:a16="http://schemas.microsoft.com/office/drawing/2014/main" id="{EDA22385-0890-0544-851B-21FD39F17927}"/>
                </a:ext>
              </a:extLst>
            </p:cNvPr>
            <p:cNvSpPr/>
            <p:nvPr/>
          </p:nvSpPr>
          <p:spPr>
            <a:xfrm>
              <a:off x="8897213"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1" name="Shape54_20220124_152358">
              <a:extLst>
                <a:ext uri="{FF2B5EF4-FFF2-40B4-BE49-F238E27FC236}">
                  <a16:creationId xmlns:a16="http://schemas.microsoft.com/office/drawing/2014/main" id="{C4A5890C-A795-C44A-B212-798F051BB219}"/>
                </a:ext>
              </a:extLst>
            </p:cNvPr>
            <p:cNvSpPr/>
            <p:nvPr/>
          </p:nvSpPr>
          <p:spPr>
            <a:xfrm>
              <a:off x="8912314"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2" name="Shape55_20220124_152358">
              <a:extLst>
                <a:ext uri="{FF2B5EF4-FFF2-40B4-BE49-F238E27FC236}">
                  <a16:creationId xmlns:a16="http://schemas.microsoft.com/office/drawing/2014/main" id="{1B598FC8-886D-D44A-9C19-227779408600}"/>
                </a:ext>
              </a:extLst>
            </p:cNvPr>
            <p:cNvSpPr/>
            <p:nvPr/>
          </p:nvSpPr>
          <p:spPr>
            <a:xfrm>
              <a:off x="8930643"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3" name="Shape56_20220124_152358">
              <a:extLst>
                <a:ext uri="{FF2B5EF4-FFF2-40B4-BE49-F238E27FC236}">
                  <a16:creationId xmlns:a16="http://schemas.microsoft.com/office/drawing/2014/main" id="{FB2011C9-DB8F-C648-9F31-BFDC17C19116}"/>
                </a:ext>
              </a:extLst>
            </p:cNvPr>
            <p:cNvSpPr/>
            <p:nvPr/>
          </p:nvSpPr>
          <p:spPr>
            <a:xfrm>
              <a:off x="8992857"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4" name="Shape57_20220124_152358">
              <a:extLst>
                <a:ext uri="{FF2B5EF4-FFF2-40B4-BE49-F238E27FC236}">
                  <a16:creationId xmlns:a16="http://schemas.microsoft.com/office/drawing/2014/main" id="{E9C899B0-6C1C-B741-AAA8-7743592788EB}"/>
                </a:ext>
              </a:extLst>
            </p:cNvPr>
            <p:cNvSpPr/>
            <p:nvPr/>
          </p:nvSpPr>
          <p:spPr>
            <a:xfrm>
              <a:off x="90080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5" name="Shape58_20220124_152358">
              <a:extLst>
                <a:ext uri="{FF2B5EF4-FFF2-40B4-BE49-F238E27FC236}">
                  <a16:creationId xmlns:a16="http://schemas.microsoft.com/office/drawing/2014/main" id="{1A0A59FC-8AB0-8347-8D65-C69DF4281A69}"/>
                </a:ext>
              </a:extLst>
            </p:cNvPr>
            <p:cNvSpPr/>
            <p:nvPr/>
          </p:nvSpPr>
          <p:spPr>
            <a:xfrm>
              <a:off x="90262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grpSp>
        <p:nvGrpSpPr>
          <p:cNvPr id="256" name="Group 255">
            <a:extLst>
              <a:ext uri="{FF2B5EF4-FFF2-40B4-BE49-F238E27FC236}">
                <a16:creationId xmlns:a16="http://schemas.microsoft.com/office/drawing/2014/main" id="{C733EE90-4313-5A4F-9AEC-A7A3CC4D0A34}"/>
              </a:ext>
            </a:extLst>
          </p:cNvPr>
          <p:cNvGrpSpPr/>
          <p:nvPr/>
        </p:nvGrpSpPr>
        <p:grpSpPr>
          <a:xfrm>
            <a:off x="1508318" y="1558383"/>
            <a:ext cx="9138506" cy="2340515"/>
            <a:chOff x="1526130" y="1906369"/>
            <a:chExt cx="9138506" cy="2340515"/>
          </a:xfrm>
        </p:grpSpPr>
        <p:sp>
          <p:nvSpPr>
            <p:cNvPr id="257" name="Shape0_20220124_152343">
              <a:extLst>
                <a:ext uri="{FF2B5EF4-FFF2-40B4-BE49-F238E27FC236}">
                  <a16:creationId xmlns:a16="http://schemas.microsoft.com/office/drawing/2014/main" id="{4B708963-11B7-D244-AB99-E1FF168E5909}"/>
                </a:ext>
              </a:extLst>
            </p:cNvPr>
            <p:cNvSpPr/>
            <p:nvPr/>
          </p:nvSpPr>
          <p:spPr>
            <a:xfrm>
              <a:off x="1526130" y="1906369"/>
              <a:ext cx="9138506" cy="2310441"/>
            </a:xfrm>
            <a:custGeom>
              <a:avLst/>
              <a:gdLst>
                <a:gd name="connsiteX0" fmla="*/ 9681 w 9138505"/>
                <a:gd name="connsiteY0" fmla="*/ 9681 h 2310441"/>
                <a:gd name="connsiteX1" fmla="*/ 59116 w 9138505"/>
                <a:gd name="connsiteY1" fmla="*/ 9681 h 2310441"/>
                <a:gd name="connsiteX2" fmla="*/ 59116 w 9138505"/>
                <a:gd name="connsiteY2" fmla="*/ 33172 h 2310441"/>
                <a:gd name="connsiteX3" fmla="*/ 121589 w 9138505"/>
                <a:gd name="connsiteY3" fmla="*/ 33172 h 2310441"/>
                <a:gd name="connsiteX4" fmla="*/ 121589 w 9138505"/>
                <a:gd name="connsiteY4" fmla="*/ 64667 h 2310441"/>
                <a:gd name="connsiteX5" fmla="*/ 181350 w 9138505"/>
                <a:gd name="connsiteY5" fmla="*/ 64667 h 2310441"/>
                <a:gd name="connsiteX6" fmla="*/ 181350 w 9138505"/>
                <a:gd name="connsiteY6" fmla="*/ 82866 h 2310441"/>
                <a:gd name="connsiteX7" fmla="*/ 215168 w 9138505"/>
                <a:gd name="connsiteY7" fmla="*/ 82866 h 2310441"/>
                <a:gd name="connsiteX8" fmla="*/ 215168 w 9138505"/>
                <a:gd name="connsiteY8" fmla="*/ 93192 h 2310441"/>
                <a:gd name="connsiteX9" fmla="*/ 253890 w 9138505"/>
                <a:gd name="connsiteY9" fmla="*/ 93192 h 2310441"/>
                <a:gd name="connsiteX10" fmla="*/ 253890 w 9138505"/>
                <a:gd name="connsiteY10" fmla="*/ 127139 h 2310441"/>
                <a:gd name="connsiteX11" fmla="*/ 290290 w 9138505"/>
                <a:gd name="connsiteY11" fmla="*/ 127139 h 2310441"/>
                <a:gd name="connsiteX12" fmla="*/ 290290 w 9138505"/>
                <a:gd name="connsiteY12" fmla="*/ 152954 h 2310441"/>
                <a:gd name="connsiteX13" fmla="*/ 326689 w 9138505"/>
                <a:gd name="connsiteY13" fmla="*/ 152954 h 2310441"/>
                <a:gd name="connsiteX14" fmla="*/ 326689 w 9138505"/>
                <a:gd name="connsiteY14" fmla="*/ 176446 h 2310441"/>
                <a:gd name="connsiteX15" fmla="*/ 347470 w 9138505"/>
                <a:gd name="connsiteY15" fmla="*/ 176446 h 2310441"/>
                <a:gd name="connsiteX16" fmla="*/ 347470 w 9138505"/>
                <a:gd name="connsiteY16" fmla="*/ 189353 h 2310441"/>
                <a:gd name="connsiteX17" fmla="*/ 365669 w 9138505"/>
                <a:gd name="connsiteY17" fmla="*/ 189353 h 2310441"/>
                <a:gd name="connsiteX18" fmla="*/ 365669 w 9138505"/>
                <a:gd name="connsiteY18" fmla="*/ 199808 h 2310441"/>
                <a:gd name="connsiteX19" fmla="*/ 417299 w 9138505"/>
                <a:gd name="connsiteY19" fmla="*/ 199808 h 2310441"/>
                <a:gd name="connsiteX20" fmla="*/ 417299 w 9138505"/>
                <a:gd name="connsiteY20" fmla="*/ 228463 h 2310441"/>
                <a:gd name="connsiteX21" fmla="*/ 451117 w 9138505"/>
                <a:gd name="connsiteY21" fmla="*/ 228463 h 2310441"/>
                <a:gd name="connsiteX22" fmla="*/ 451117 w 9138505"/>
                <a:gd name="connsiteY22" fmla="*/ 251825 h 2310441"/>
                <a:gd name="connsiteX23" fmla="*/ 482353 w 9138505"/>
                <a:gd name="connsiteY23" fmla="*/ 251825 h 2310441"/>
                <a:gd name="connsiteX24" fmla="*/ 482353 w 9138505"/>
                <a:gd name="connsiteY24" fmla="*/ 264733 h 2310441"/>
                <a:gd name="connsiteX25" fmla="*/ 523915 w 9138505"/>
                <a:gd name="connsiteY25" fmla="*/ 264733 h 2310441"/>
                <a:gd name="connsiteX26" fmla="*/ 523915 w 9138505"/>
                <a:gd name="connsiteY26" fmla="*/ 275188 h 2310441"/>
                <a:gd name="connsiteX27" fmla="*/ 592712 w 9138505"/>
                <a:gd name="connsiteY27" fmla="*/ 275188 h 2310441"/>
                <a:gd name="connsiteX28" fmla="*/ 592712 w 9138505"/>
                <a:gd name="connsiteY28" fmla="*/ 290677 h 2310441"/>
                <a:gd name="connsiteX29" fmla="*/ 629240 w 9138505"/>
                <a:gd name="connsiteY29" fmla="*/ 290677 h 2310441"/>
                <a:gd name="connsiteX30" fmla="*/ 629240 w 9138505"/>
                <a:gd name="connsiteY30" fmla="*/ 324623 h 2310441"/>
                <a:gd name="connsiteX31" fmla="*/ 683065 w 9138505"/>
                <a:gd name="connsiteY31" fmla="*/ 324623 h 2310441"/>
                <a:gd name="connsiteX32" fmla="*/ 683065 w 9138505"/>
                <a:gd name="connsiteY32" fmla="*/ 350438 h 2310441"/>
                <a:gd name="connsiteX33" fmla="*/ 708880 w 9138505"/>
                <a:gd name="connsiteY33" fmla="*/ 350438 h 2310441"/>
                <a:gd name="connsiteX34" fmla="*/ 708880 w 9138505"/>
                <a:gd name="connsiteY34" fmla="*/ 376253 h 2310441"/>
                <a:gd name="connsiteX35" fmla="*/ 732242 w 9138505"/>
                <a:gd name="connsiteY35" fmla="*/ 376253 h 2310441"/>
                <a:gd name="connsiteX36" fmla="*/ 732242 w 9138505"/>
                <a:gd name="connsiteY36" fmla="*/ 414976 h 2310441"/>
                <a:gd name="connsiteX37" fmla="*/ 786841 w 9138505"/>
                <a:gd name="connsiteY37" fmla="*/ 414976 h 2310441"/>
                <a:gd name="connsiteX38" fmla="*/ 786841 w 9138505"/>
                <a:gd name="connsiteY38" fmla="*/ 437564 h 2310441"/>
                <a:gd name="connsiteX39" fmla="*/ 799232 w 9138505"/>
                <a:gd name="connsiteY39" fmla="*/ 437564 h 2310441"/>
                <a:gd name="connsiteX40" fmla="*/ 799232 w 9138505"/>
                <a:gd name="connsiteY40" fmla="*/ 464928 h 2310441"/>
                <a:gd name="connsiteX41" fmla="*/ 852282 w 9138505"/>
                <a:gd name="connsiteY41" fmla="*/ 464928 h 2310441"/>
                <a:gd name="connsiteX42" fmla="*/ 852282 w 9138505"/>
                <a:gd name="connsiteY42" fmla="*/ 507135 h 2310441"/>
                <a:gd name="connsiteX43" fmla="*/ 934761 w 9138505"/>
                <a:gd name="connsiteY43" fmla="*/ 507135 h 2310441"/>
                <a:gd name="connsiteX44" fmla="*/ 934761 w 9138505"/>
                <a:gd name="connsiteY44" fmla="*/ 532950 h 2310441"/>
                <a:gd name="connsiteX45" fmla="*/ 956962 w 9138505"/>
                <a:gd name="connsiteY45" fmla="*/ 532950 h 2310441"/>
                <a:gd name="connsiteX46" fmla="*/ 956962 w 9138505"/>
                <a:gd name="connsiteY46" fmla="*/ 556829 h 2310441"/>
                <a:gd name="connsiteX47" fmla="*/ 996846 w 9138505"/>
                <a:gd name="connsiteY47" fmla="*/ 556829 h 2310441"/>
                <a:gd name="connsiteX48" fmla="*/ 996846 w 9138505"/>
                <a:gd name="connsiteY48" fmla="*/ 584193 h 2310441"/>
                <a:gd name="connsiteX49" fmla="*/ 1018659 w 9138505"/>
                <a:gd name="connsiteY49" fmla="*/ 584193 h 2310441"/>
                <a:gd name="connsiteX50" fmla="*/ 1018659 w 9138505"/>
                <a:gd name="connsiteY50" fmla="*/ 600069 h 2310441"/>
                <a:gd name="connsiteX51" fmla="*/ 1051186 w 9138505"/>
                <a:gd name="connsiteY51" fmla="*/ 600069 h 2310441"/>
                <a:gd name="connsiteX52" fmla="*/ 1051186 w 9138505"/>
                <a:gd name="connsiteY52" fmla="*/ 610912 h 2310441"/>
                <a:gd name="connsiteX53" fmla="*/ 1073387 w 9138505"/>
                <a:gd name="connsiteY53" fmla="*/ 610912 h 2310441"/>
                <a:gd name="connsiteX54" fmla="*/ 1073387 w 9138505"/>
                <a:gd name="connsiteY54" fmla="*/ 638792 h 2310441"/>
                <a:gd name="connsiteX55" fmla="*/ 1108625 w 9138505"/>
                <a:gd name="connsiteY55" fmla="*/ 638792 h 2310441"/>
                <a:gd name="connsiteX56" fmla="*/ 1108625 w 9138505"/>
                <a:gd name="connsiteY56" fmla="*/ 659315 h 2310441"/>
                <a:gd name="connsiteX57" fmla="*/ 1134440 w 9138505"/>
                <a:gd name="connsiteY57" fmla="*/ 659315 h 2310441"/>
                <a:gd name="connsiteX58" fmla="*/ 1134440 w 9138505"/>
                <a:gd name="connsiteY58" fmla="*/ 671319 h 2310441"/>
                <a:gd name="connsiteX59" fmla="*/ 1158319 w 9138505"/>
                <a:gd name="connsiteY59" fmla="*/ 671319 h 2310441"/>
                <a:gd name="connsiteX60" fmla="*/ 1158319 w 9138505"/>
                <a:gd name="connsiteY60" fmla="*/ 694036 h 2310441"/>
                <a:gd name="connsiteX61" fmla="*/ 1216402 w 9138505"/>
                <a:gd name="connsiteY61" fmla="*/ 694036 h 2310441"/>
                <a:gd name="connsiteX62" fmla="*/ 1216402 w 9138505"/>
                <a:gd name="connsiteY62" fmla="*/ 710041 h 2310441"/>
                <a:gd name="connsiteX63" fmla="*/ 1272808 w 9138505"/>
                <a:gd name="connsiteY63" fmla="*/ 710041 h 2310441"/>
                <a:gd name="connsiteX64" fmla="*/ 1272808 w 9138505"/>
                <a:gd name="connsiteY64" fmla="*/ 719076 h 2310441"/>
                <a:gd name="connsiteX65" fmla="*/ 1295009 w 9138505"/>
                <a:gd name="connsiteY65" fmla="*/ 719076 h 2310441"/>
                <a:gd name="connsiteX66" fmla="*/ 1295009 w 9138505"/>
                <a:gd name="connsiteY66" fmla="*/ 731081 h 2310441"/>
                <a:gd name="connsiteX67" fmla="*/ 1320824 w 9138505"/>
                <a:gd name="connsiteY67" fmla="*/ 731081 h 2310441"/>
                <a:gd name="connsiteX68" fmla="*/ 1320824 w 9138505"/>
                <a:gd name="connsiteY68" fmla="*/ 766963 h 2310441"/>
                <a:gd name="connsiteX69" fmla="*/ 1356190 w 9138505"/>
                <a:gd name="connsiteY69" fmla="*/ 766963 h 2310441"/>
                <a:gd name="connsiteX70" fmla="*/ 1356190 w 9138505"/>
                <a:gd name="connsiteY70" fmla="*/ 786841 h 2310441"/>
                <a:gd name="connsiteX71" fmla="*/ 1399947 w 9138505"/>
                <a:gd name="connsiteY71" fmla="*/ 786841 h 2310441"/>
                <a:gd name="connsiteX72" fmla="*/ 1399947 w 9138505"/>
                <a:gd name="connsiteY72" fmla="*/ 812010 h 2310441"/>
                <a:gd name="connsiteX73" fmla="*/ 1430796 w 9138505"/>
                <a:gd name="connsiteY73" fmla="*/ 812010 h 2310441"/>
                <a:gd name="connsiteX74" fmla="*/ 1430796 w 9138505"/>
                <a:gd name="connsiteY74" fmla="*/ 822724 h 2310441"/>
                <a:gd name="connsiteX75" fmla="*/ 1452997 w 9138505"/>
                <a:gd name="connsiteY75" fmla="*/ 822724 h 2310441"/>
                <a:gd name="connsiteX76" fmla="*/ 1452997 w 9138505"/>
                <a:gd name="connsiteY76" fmla="*/ 850088 h 2310441"/>
                <a:gd name="connsiteX77" fmla="*/ 1501916 w 9138505"/>
                <a:gd name="connsiteY77" fmla="*/ 850088 h 2310441"/>
                <a:gd name="connsiteX78" fmla="*/ 1501916 w 9138505"/>
                <a:gd name="connsiteY78" fmla="*/ 864286 h 2310441"/>
                <a:gd name="connsiteX79" fmla="*/ 1530441 w 9138505"/>
                <a:gd name="connsiteY79" fmla="*/ 864286 h 2310441"/>
                <a:gd name="connsiteX80" fmla="*/ 1530441 w 9138505"/>
                <a:gd name="connsiteY80" fmla="*/ 882614 h 2310441"/>
                <a:gd name="connsiteX81" fmla="*/ 1563356 w 9138505"/>
                <a:gd name="connsiteY81" fmla="*/ 882614 h 2310441"/>
                <a:gd name="connsiteX82" fmla="*/ 1563356 w 9138505"/>
                <a:gd name="connsiteY82" fmla="*/ 899652 h 2310441"/>
                <a:gd name="connsiteX83" fmla="*/ 1602724 w 9138505"/>
                <a:gd name="connsiteY83" fmla="*/ 899652 h 2310441"/>
                <a:gd name="connsiteX84" fmla="*/ 1602724 w 9138505"/>
                <a:gd name="connsiteY84" fmla="*/ 911011 h 2310441"/>
                <a:gd name="connsiteX85" fmla="*/ 1663131 w 9138505"/>
                <a:gd name="connsiteY85" fmla="*/ 911011 h 2310441"/>
                <a:gd name="connsiteX86" fmla="*/ 1663131 w 9138505"/>
                <a:gd name="connsiteY86" fmla="*/ 923919 h 2310441"/>
                <a:gd name="connsiteX87" fmla="*/ 1699530 w 9138505"/>
                <a:gd name="connsiteY87" fmla="*/ 923919 h 2310441"/>
                <a:gd name="connsiteX88" fmla="*/ 1699530 w 9138505"/>
                <a:gd name="connsiteY88" fmla="*/ 942376 h 2310441"/>
                <a:gd name="connsiteX89" fmla="*/ 1730250 w 9138505"/>
                <a:gd name="connsiteY89" fmla="*/ 942376 h 2310441"/>
                <a:gd name="connsiteX90" fmla="*/ 1730250 w 9138505"/>
                <a:gd name="connsiteY90" fmla="*/ 958252 h 2310441"/>
                <a:gd name="connsiteX91" fmla="*/ 1793109 w 9138505"/>
                <a:gd name="connsiteY91" fmla="*/ 958252 h 2310441"/>
                <a:gd name="connsiteX92" fmla="*/ 1793109 w 9138505"/>
                <a:gd name="connsiteY92" fmla="*/ 968191 h 2310441"/>
                <a:gd name="connsiteX93" fmla="*/ 1848870 w 9138505"/>
                <a:gd name="connsiteY93" fmla="*/ 968191 h 2310441"/>
                <a:gd name="connsiteX94" fmla="*/ 1848870 w 9138505"/>
                <a:gd name="connsiteY94" fmla="*/ 980195 h 2310441"/>
                <a:gd name="connsiteX95" fmla="*/ 1887592 w 9138505"/>
                <a:gd name="connsiteY95" fmla="*/ 980195 h 2310441"/>
                <a:gd name="connsiteX96" fmla="*/ 1887592 w 9138505"/>
                <a:gd name="connsiteY96" fmla="*/ 996717 h 2310441"/>
                <a:gd name="connsiteX97" fmla="*/ 1917795 w 9138505"/>
                <a:gd name="connsiteY97" fmla="*/ 996717 h 2310441"/>
                <a:gd name="connsiteX98" fmla="*/ 1917795 w 9138505"/>
                <a:gd name="connsiteY98" fmla="*/ 1016594 h 2310441"/>
                <a:gd name="connsiteX99" fmla="*/ 1969425 w 9138505"/>
                <a:gd name="connsiteY99" fmla="*/ 1016594 h 2310441"/>
                <a:gd name="connsiteX100" fmla="*/ 1969425 w 9138505"/>
                <a:gd name="connsiteY100" fmla="*/ 1038279 h 2310441"/>
                <a:gd name="connsiteX101" fmla="*/ 2001952 w 9138505"/>
                <a:gd name="connsiteY101" fmla="*/ 1038279 h 2310441"/>
                <a:gd name="connsiteX102" fmla="*/ 2001952 w 9138505"/>
                <a:gd name="connsiteY102" fmla="*/ 1051186 h 2310441"/>
                <a:gd name="connsiteX103" fmla="*/ 2017829 w 9138505"/>
                <a:gd name="connsiteY103" fmla="*/ 1051186 h 2310441"/>
                <a:gd name="connsiteX104" fmla="*/ 2017829 w 9138505"/>
                <a:gd name="connsiteY104" fmla="*/ 1066546 h 2310441"/>
                <a:gd name="connsiteX105" fmla="*/ 2049710 w 9138505"/>
                <a:gd name="connsiteY105" fmla="*/ 1066546 h 2310441"/>
                <a:gd name="connsiteX106" fmla="*/ 2049710 w 9138505"/>
                <a:gd name="connsiteY106" fmla="*/ 1081906 h 2310441"/>
                <a:gd name="connsiteX107" fmla="*/ 2098113 w 9138505"/>
                <a:gd name="connsiteY107" fmla="*/ 1081906 h 2310441"/>
                <a:gd name="connsiteX108" fmla="*/ 2098113 w 9138505"/>
                <a:gd name="connsiteY108" fmla="*/ 1097266 h 2310441"/>
                <a:gd name="connsiteX109" fmla="*/ 2132834 w 9138505"/>
                <a:gd name="connsiteY109" fmla="*/ 1097266 h 2310441"/>
                <a:gd name="connsiteX110" fmla="*/ 2132834 w 9138505"/>
                <a:gd name="connsiteY110" fmla="*/ 1114433 h 2310441"/>
                <a:gd name="connsiteX111" fmla="*/ 2156842 w 9138505"/>
                <a:gd name="connsiteY111" fmla="*/ 1114433 h 2310441"/>
                <a:gd name="connsiteX112" fmla="*/ 2156842 w 9138505"/>
                <a:gd name="connsiteY112" fmla="*/ 1124630 h 2310441"/>
                <a:gd name="connsiteX113" fmla="*/ 2216604 w 9138505"/>
                <a:gd name="connsiteY113" fmla="*/ 1124630 h 2310441"/>
                <a:gd name="connsiteX114" fmla="*/ 2216604 w 9138505"/>
                <a:gd name="connsiteY114" fmla="*/ 1134827 h 2310441"/>
                <a:gd name="connsiteX115" fmla="*/ 2266169 w 9138505"/>
                <a:gd name="connsiteY115" fmla="*/ 1134827 h 2310441"/>
                <a:gd name="connsiteX116" fmla="*/ 2266169 w 9138505"/>
                <a:gd name="connsiteY116" fmla="*/ 1145153 h 2310441"/>
                <a:gd name="connsiteX117" fmla="*/ 2294049 w 9138505"/>
                <a:gd name="connsiteY117" fmla="*/ 1145153 h 2310441"/>
                <a:gd name="connsiteX118" fmla="*/ 2294049 w 9138505"/>
                <a:gd name="connsiteY118" fmla="*/ 1159351 h 2310441"/>
                <a:gd name="connsiteX119" fmla="*/ 2328770 w 9138505"/>
                <a:gd name="connsiteY119" fmla="*/ 1159351 h 2310441"/>
                <a:gd name="connsiteX120" fmla="*/ 2328770 w 9138505"/>
                <a:gd name="connsiteY120" fmla="*/ 1170193 h 2310441"/>
                <a:gd name="connsiteX121" fmla="*/ 2361039 w 9138505"/>
                <a:gd name="connsiteY121" fmla="*/ 1170193 h 2310441"/>
                <a:gd name="connsiteX122" fmla="*/ 2361039 w 9138505"/>
                <a:gd name="connsiteY122" fmla="*/ 1180390 h 2310441"/>
                <a:gd name="connsiteX123" fmla="*/ 2436289 w 9138505"/>
                <a:gd name="connsiteY123" fmla="*/ 1180390 h 2310441"/>
                <a:gd name="connsiteX124" fmla="*/ 2436289 w 9138505"/>
                <a:gd name="connsiteY124" fmla="*/ 1202591 h 2310441"/>
                <a:gd name="connsiteX125" fmla="*/ 2479014 w 9138505"/>
                <a:gd name="connsiteY125" fmla="*/ 1202591 h 2310441"/>
                <a:gd name="connsiteX126" fmla="*/ 2479014 w 9138505"/>
                <a:gd name="connsiteY126" fmla="*/ 1210594 h 2310441"/>
                <a:gd name="connsiteX127" fmla="*/ 2538775 w 9138505"/>
                <a:gd name="connsiteY127" fmla="*/ 1210594 h 2310441"/>
                <a:gd name="connsiteX128" fmla="*/ 2538775 w 9138505"/>
                <a:gd name="connsiteY128" fmla="*/ 1240797 h 2310441"/>
                <a:gd name="connsiteX129" fmla="*/ 2562654 w 9138505"/>
                <a:gd name="connsiteY129" fmla="*/ 1240797 h 2310441"/>
                <a:gd name="connsiteX130" fmla="*/ 2562654 w 9138505"/>
                <a:gd name="connsiteY130" fmla="*/ 1261320 h 2310441"/>
                <a:gd name="connsiteX131" fmla="*/ 2621899 w 9138505"/>
                <a:gd name="connsiteY131" fmla="*/ 1261320 h 2310441"/>
                <a:gd name="connsiteX132" fmla="*/ 2621899 w 9138505"/>
                <a:gd name="connsiteY132" fmla="*/ 1279004 h 2310441"/>
                <a:gd name="connsiteX133" fmla="*/ 2652103 w 9138505"/>
                <a:gd name="connsiteY133" fmla="*/ 1279004 h 2310441"/>
                <a:gd name="connsiteX134" fmla="*/ 2652103 w 9138505"/>
                <a:gd name="connsiteY134" fmla="*/ 1288684 h 2310441"/>
                <a:gd name="connsiteX135" fmla="*/ 2689148 w 9138505"/>
                <a:gd name="connsiteY135" fmla="*/ 1288684 h 2310441"/>
                <a:gd name="connsiteX136" fmla="*/ 2689148 w 9138505"/>
                <a:gd name="connsiteY136" fmla="*/ 1310240 h 2310441"/>
                <a:gd name="connsiteX137" fmla="*/ 2769948 w 9138505"/>
                <a:gd name="connsiteY137" fmla="*/ 1310240 h 2310441"/>
                <a:gd name="connsiteX138" fmla="*/ 2769948 w 9138505"/>
                <a:gd name="connsiteY138" fmla="*/ 1328439 h 2310441"/>
                <a:gd name="connsiteX139" fmla="*/ 2790987 w 9138505"/>
                <a:gd name="connsiteY139" fmla="*/ 1328439 h 2310441"/>
                <a:gd name="connsiteX140" fmla="*/ 2790987 w 9138505"/>
                <a:gd name="connsiteY140" fmla="*/ 1357481 h 2310441"/>
                <a:gd name="connsiteX141" fmla="*/ 2818868 w 9138505"/>
                <a:gd name="connsiteY141" fmla="*/ 1357481 h 2310441"/>
                <a:gd name="connsiteX142" fmla="*/ 2818868 w 9138505"/>
                <a:gd name="connsiteY142" fmla="*/ 1366129 h 2310441"/>
                <a:gd name="connsiteX143" fmla="*/ 2854234 w 9138505"/>
                <a:gd name="connsiteY143" fmla="*/ 1366129 h 2310441"/>
                <a:gd name="connsiteX144" fmla="*/ 2854234 w 9138505"/>
                <a:gd name="connsiteY144" fmla="*/ 1384845 h 2310441"/>
                <a:gd name="connsiteX145" fmla="*/ 2875273 w 9138505"/>
                <a:gd name="connsiteY145" fmla="*/ 1384845 h 2310441"/>
                <a:gd name="connsiteX146" fmla="*/ 2875273 w 9138505"/>
                <a:gd name="connsiteY146" fmla="*/ 1402528 h 2310441"/>
                <a:gd name="connsiteX147" fmla="*/ 2931679 w 9138505"/>
                <a:gd name="connsiteY147" fmla="*/ 1402528 h 2310441"/>
                <a:gd name="connsiteX148" fmla="*/ 2931679 w 9138505"/>
                <a:gd name="connsiteY148" fmla="*/ 1427569 h 2310441"/>
                <a:gd name="connsiteX149" fmla="*/ 3021128 w 9138505"/>
                <a:gd name="connsiteY149" fmla="*/ 1427569 h 2310441"/>
                <a:gd name="connsiteX150" fmla="*/ 3021128 w 9138505"/>
                <a:gd name="connsiteY150" fmla="*/ 1445768 h 2310441"/>
                <a:gd name="connsiteX151" fmla="*/ 3070047 w 9138505"/>
                <a:gd name="connsiteY151" fmla="*/ 1445768 h 2310441"/>
                <a:gd name="connsiteX152" fmla="*/ 3070047 w 9138505"/>
                <a:gd name="connsiteY152" fmla="*/ 1464613 h 2310441"/>
                <a:gd name="connsiteX153" fmla="*/ 3251656 w 9138505"/>
                <a:gd name="connsiteY153" fmla="*/ 1464613 h 2310441"/>
                <a:gd name="connsiteX154" fmla="*/ 3251656 w 9138505"/>
                <a:gd name="connsiteY154" fmla="*/ 1473132 h 2310441"/>
                <a:gd name="connsiteX155" fmla="*/ 3271017 w 9138505"/>
                <a:gd name="connsiteY155" fmla="*/ 1473132 h 2310441"/>
                <a:gd name="connsiteX156" fmla="*/ 3271017 w 9138505"/>
                <a:gd name="connsiteY156" fmla="*/ 1490816 h 2310441"/>
                <a:gd name="connsiteX157" fmla="*/ 3338781 w 9138505"/>
                <a:gd name="connsiteY157" fmla="*/ 1490816 h 2310441"/>
                <a:gd name="connsiteX158" fmla="*/ 3338781 w 9138505"/>
                <a:gd name="connsiteY158" fmla="*/ 1510306 h 2310441"/>
                <a:gd name="connsiteX159" fmla="*/ 3360337 w 9138505"/>
                <a:gd name="connsiteY159" fmla="*/ 1510306 h 2310441"/>
                <a:gd name="connsiteX160" fmla="*/ 3360337 w 9138505"/>
                <a:gd name="connsiteY160" fmla="*/ 1528505 h 2310441"/>
                <a:gd name="connsiteX161" fmla="*/ 3393638 w 9138505"/>
                <a:gd name="connsiteY161" fmla="*/ 1528505 h 2310441"/>
                <a:gd name="connsiteX162" fmla="*/ 3393638 w 9138505"/>
                <a:gd name="connsiteY162" fmla="*/ 1543349 h 2310441"/>
                <a:gd name="connsiteX163" fmla="*/ 3463210 w 9138505"/>
                <a:gd name="connsiteY163" fmla="*/ 1543349 h 2310441"/>
                <a:gd name="connsiteX164" fmla="*/ 3463210 w 9138505"/>
                <a:gd name="connsiteY164" fmla="*/ 1559871 h 2310441"/>
                <a:gd name="connsiteX165" fmla="*/ 3494446 w 9138505"/>
                <a:gd name="connsiteY165" fmla="*/ 1559871 h 2310441"/>
                <a:gd name="connsiteX166" fmla="*/ 3494446 w 9138505"/>
                <a:gd name="connsiteY166" fmla="*/ 1571229 h 2310441"/>
                <a:gd name="connsiteX167" fmla="*/ 3522713 w 9138505"/>
                <a:gd name="connsiteY167" fmla="*/ 1571229 h 2310441"/>
                <a:gd name="connsiteX168" fmla="*/ 3522713 w 9138505"/>
                <a:gd name="connsiteY168" fmla="*/ 1583233 h 2310441"/>
                <a:gd name="connsiteX169" fmla="*/ 3541558 w 9138505"/>
                <a:gd name="connsiteY169" fmla="*/ 1583233 h 2310441"/>
                <a:gd name="connsiteX170" fmla="*/ 3541558 w 9138505"/>
                <a:gd name="connsiteY170" fmla="*/ 1591752 h 2310441"/>
                <a:gd name="connsiteX171" fmla="*/ 3643527 w 9138505"/>
                <a:gd name="connsiteY171" fmla="*/ 1591752 h 2310441"/>
                <a:gd name="connsiteX172" fmla="*/ 3643527 w 9138505"/>
                <a:gd name="connsiteY172" fmla="*/ 1609306 h 2310441"/>
                <a:gd name="connsiteX173" fmla="*/ 3696448 w 9138505"/>
                <a:gd name="connsiteY173" fmla="*/ 1609306 h 2310441"/>
                <a:gd name="connsiteX174" fmla="*/ 3696448 w 9138505"/>
                <a:gd name="connsiteY174" fmla="*/ 1627635 h 2310441"/>
                <a:gd name="connsiteX175" fmla="*/ 3872377 w 9138505"/>
                <a:gd name="connsiteY175" fmla="*/ 1627635 h 2310441"/>
                <a:gd name="connsiteX176" fmla="*/ 3872377 w 9138505"/>
                <a:gd name="connsiteY176" fmla="*/ 1640542 h 2310441"/>
                <a:gd name="connsiteX177" fmla="*/ 3920780 w 9138505"/>
                <a:gd name="connsiteY177" fmla="*/ 1640542 h 2310441"/>
                <a:gd name="connsiteX178" fmla="*/ 3920780 w 9138505"/>
                <a:gd name="connsiteY178" fmla="*/ 1660549 h 2310441"/>
                <a:gd name="connsiteX179" fmla="*/ 3952145 w 9138505"/>
                <a:gd name="connsiteY179" fmla="*/ 1660549 h 2310441"/>
                <a:gd name="connsiteX180" fmla="*/ 3952145 w 9138505"/>
                <a:gd name="connsiteY180" fmla="*/ 1676425 h 2310441"/>
                <a:gd name="connsiteX181" fmla="*/ 3976670 w 9138505"/>
                <a:gd name="connsiteY181" fmla="*/ 1676425 h 2310441"/>
                <a:gd name="connsiteX182" fmla="*/ 3976670 w 9138505"/>
                <a:gd name="connsiteY182" fmla="*/ 1700950 h 2310441"/>
                <a:gd name="connsiteX183" fmla="*/ 4124719 w 9138505"/>
                <a:gd name="connsiteY183" fmla="*/ 1700950 h 2310441"/>
                <a:gd name="connsiteX184" fmla="*/ 4124719 w 9138505"/>
                <a:gd name="connsiteY184" fmla="*/ 1711792 h 2310441"/>
                <a:gd name="connsiteX185" fmla="*/ 4273284 w 9138505"/>
                <a:gd name="connsiteY185" fmla="*/ 1711792 h 2310441"/>
                <a:gd name="connsiteX186" fmla="*/ 4273284 w 9138505"/>
                <a:gd name="connsiteY186" fmla="*/ 1731153 h 2310441"/>
                <a:gd name="connsiteX187" fmla="*/ 4371768 w 9138505"/>
                <a:gd name="connsiteY187" fmla="*/ 1731153 h 2310441"/>
                <a:gd name="connsiteX188" fmla="*/ 4371768 w 9138505"/>
                <a:gd name="connsiteY188" fmla="*/ 1744061 h 2310441"/>
                <a:gd name="connsiteX189" fmla="*/ 4395131 w 9138505"/>
                <a:gd name="connsiteY189" fmla="*/ 1744061 h 2310441"/>
                <a:gd name="connsiteX190" fmla="*/ 4395131 w 9138505"/>
                <a:gd name="connsiteY190" fmla="*/ 1756064 h 2310441"/>
                <a:gd name="connsiteX191" fmla="*/ 4482256 w 9138505"/>
                <a:gd name="connsiteY191" fmla="*/ 1756064 h 2310441"/>
                <a:gd name="connsiteX192" fmla="*/ 4482256 w 9138505"/>
                <a:gd name="connsiteY192" fmla="*/ 1772586 h 2310441"/>
                <a:gd name="connsiteX193" fmla="*/ 4532338 w 9138505"/>
                <a:gd name="connsiteY193" fmla="*/ 1772586 h 2310441"/>
                <a:gd name="connsiteX194" fmla="*/ 4532338 w 9138505"/>
                <a:gd name="connsiteY194" fmla="*/ 1794787 h 2310441"/>
                <a:gd name="connsiteX195" fmla="*/ 4657669 w 9138505"/>
                <a:gd name="connsiteY195" fmla="*/ 1794787 h 2310441"/>
                <a:gd name="connsiteX196" fmla="*/ 4657669 w 9138505"/>
                <a:gd name="connsiteY196" fmla="*/ 1807178 h 2310441"/>
                <a:gd name="connsiteX197" fmla="*/ 4749958 w 9138505"/>
                <a:gd name="connsiteY197" fmla="*/ 1807178 h 2310441"/>
                <a:gd name="connsiteX198" fmla="*/ 4749958 w 9138505"/>
                <a:gd name="connsiteY198" fmla="*/ 1823184 h 2310441"/>
                <a:gd name="connsiteX199" fmla="*/ 4792036 w 9138505"/>
                <a:gd name="connsiteY199" fmla="*/ 1823184 h 2310441"/>
                <a:gd name="connsiteX200" fmla="*/ 4792036 w 9138505"/>
                <a:gd name="connsiteY200" fmla="*/ 1840867 h 2310441"/>
                <a:gd name="connsiteX201" fmla="*/ 4936729 w 9138505"/>
                <a:gd name="connsiteY201" fmla="*/ 1840867 h 2310441"/>
                <a:gd name="connsiteX202" fmla="*/ 4936729 w 9138505"/>
                <a:gd name="connsiteY202" fmla="*/ 1870425 h 2310441"/>
                <a:gd name="connsiteX203" fmla="*/ 5050573 w 9138505"/>
                <a:gd name="connsiteY203" fmla="*/ 1870425 h 2310441"/>
                <a:gd name="connsiteX204" fmla="*/ 5050573 w 9138505"/>
                <a:gd name="connsiteY204" fmla="*/ 1889270 h 2310441"/>
                <a:gd name="connsiteX205" fmla="*/ 5130858 w 9138505"/>
                <a:gd name="connsiteY205" fmla="*/ 1889270 h 2310441"/>
                <a:gd name="connsiteX206" fmla="*/ 5130858 w 9138505"/>
                <a:gd name="connsiteY206" fmla="*/ 1899983 h 2310441"/>
                <a:gd name="connsiteX207" fmla="*/ 5174873 w 9138505"/>
                <a:gd name="connsiteY207" fmla="*/ 1899983 h 2310441"/>
                <a:gd name="connsiteX208" fmla="*/ 5174873 w 9138505"/>
                <a:gd name="connsiteY208" fmla="*/ 1925153 h 2310441"/>
                <a:gd name="connsiteX209" fmla="*/ 5244444 w 9138505"/>
                <a:gd name="connsiteY209" fmla="*/ 1925153 h 2310441"/>
                <a:gd name="connsiteX210" fmla="*/ 5244444 w 9138505"/>
                <a:gd name="connsiteY210" fmla="*/ 1940513 h 2310441"/>
                <a:gd name="connsiteX211" fmla="*/ 5323567 w 9138505"/>
                <a:gd name="connsiteY211" fmla="*/ 1940513 h 2310441"/>
                <a:gd name="connsiteX212" fmla="*/ 5323567 w 9138505"/>
                <a:gd name="connsiteY212" fmla="*/ 1950193 h 2310441"/>
                <a:gd name="connsiteX213" fmla="*/ 5433022 w 9138505"/>
                <a:gd name="connsiteY213" fmla="*/ 1950193 h 2310441"/>
                <a:gd name="connsiteX214" fmla="*/ 5433022 w 9138505"/>
                <a:gd name="connsiteY214" fmla="*/ 1967231 h 2310441"/>
                <a:gd name="connsiteX215" fmla="*/ 5518986 w 9138505"/>
                <a:gd name="connsiteY215" fmla="*/ 1967231 h 2310441"/>
                <a:gd name="connsiteX216" fmla="*/ 5518986 w 9138505"/>
                <a:gd name="connsiteY216" fmla="*/ 1980139 h 2310441"/>
                <a:gd name="connsiteX217" fmla="*/ 5575005 w 9138505"/>
                <a:gd name="connsiteY217" fmla="*/ 1980139 h 2310441"/>
                <a:gd name="connsiteX218" fmla="*/ 5575005 w 9138505"/>
                <a:gd name="connsiteY218" fmla="*/ 2012020 h 2310441"/>
                <a:gd name="connsiteX219" fmla="*/ 5759582 w 9138505"/>
                <a:gd name="connsiteY219" fmla="*/ 2012020 h 2310441"/>
                <a:gd name="connsiteX220" fmla="*/ 5759582 w 9138505"/>
                <a:gd name="connsiteY220" fmla="*/ 2037835 h 2310441"/>
                <a:gd name="connsiteX221" fmla="*/ 5897692 w 9138505"/>
                <a:gd name="connsiteY221" fmla="*/ 2037835 h 2310441"/>
                <a:gd name="connsiteX222" fmla="*/ 5897692 w 9138505"/>
                <a:gd name="connsiteY222" fmla="*/ 2047516 h 2310441"/>
                <a:gd name="connsiteX223" fmla="*/ 5935253 w 9138505"/>
                <a:gd name="connsiteY223" fmla="*/ 2047516 h 2310441"/>
                <a:gd name="connsiteX224" fmla="*/ 5935253 w 9138505"/>
                <a:gd name="connsiteY224" fmla="*/ 2061714 h 2310441"/>
                <a:gd name="connsiteX225" fmla="*/ 6209150 w 9138505"/>
                <a:gd name="connsiteY225" fmla="*/ 2061714 h 2310441"/>
                <a:gd name="connsiteX226" fmla="*/ 6209150 w 9138505"/>
                <a:gd name="connsiteY226" fmla="*/ 2086238 h 2310441"/>
                <a:gd name="connsiteX227" fmla="*/ 6311636 w 9138505"/>
                <a:gd name="connsiteY227" fmla="*/ 2086238 h 2310441"/>
                <a:gd name="connsiteX228" fmla="*/ 6311636 w 9138505"/>
                <a:gd name="connsiteY228" fmla="*/ 2099146 h 2310441"/>
                <a:gd name="connsiteX229" fmla="*/ 6442646 w 9138505"/>
                <a:gd name="connsiteY229" fmla="*/ 2099146 h 2310441"/>
                <a:gd name="connsiteX230" fmla="*/ 6442646 w 9138505"/>
                <a:gd name="connsiteY230" fmla="*/ 2113860 h 2310441"/>
                <a:gd name="connsiteX231" fmla="*/ 6488210 w 9138505"/>
                <a:gd name="connsiteY231" fmla="*/ 2113860 h 2310441"/>
                <a:gd name="connsiteX232" fmla="*/ 6488210 w 9138505"/>
                <a:gd name="connsiteY232" fmla="*/ 2135029 h 2310441"/>
                <a:gd name="connsiteX233" fmla="*/ 6552748 w 9138505"/>
                <a:gd name="connsiteY233" fmla="*/ 2135029 h 2310441"/>
                <a:gd name="connsiteX234" fmla="*/ 6552748 w 9138505"/>
                <a:gd name="connsiteY234" fmla="*/ 2155681 h 2310441"/>
                <a:gd name="connsiteX235" fmla="*/ 6722997 w 9138505"/>
                <a:gd name="connsiteY235" fmla="*/ 2155681 h 2310441"/>
                <a:gd name="connsiteX236" fmla="*/ 6722997 w 9138505"/>
                <a:gd name="connsiteY236" fmla="*/ 2172847 h 2310441"/>
                <a:gd name="connsiteX237" fmla="*/ 7128551 w 9138505"/>
                <a:gd name="connsiteY237" fmla="*/ 2172847 h 2310441"/>
                <a:gd name="connsiteX238" fmla="*/ 7128551 w 9138505"/>
                <a:gd name="connsiteY238" fmla="*/ 2191563 h 2310441"/>
                <a:gd name="connsiteX239" fmla="*/ 7451755 w 9138505"/>
                <a:gd name="connsiteY239" fmla="*/ 2191563 h 2310441"/>
                <a:gd name="connsiteX240" fmla="*/ 7451755 w 9138505"/>
                <a:gd name="connsiteY240" fmla="*/ 2216604 h 2310441"/>
                <a:gd name="connsiteX241" fmla="*/ 7830331 w 9138505"/>
                <a:gd name="connsiteY241" fmla="*/ 2216604 h 2310441"/>
                <a:gd name="connsiteX242" fmla="*/ 7830331 w 9138505"/>
                <a:gd name="connsiteY242" fmla="*/ 2233126 h 2310441"/>
                <a:gd name="connsiteX243" fmla="*/ 7871377 w 9138505"/>
                <a:gd name="connsiteY243" fmla="*/ 2233126 h 2310441"/>
                <a:gd name="connsiteX244" fmla="*/ 7871377 w 9138505"/>
                <a:gd name="connsiteY244" fmla="*/ 2265524 h 2310441"/>
                <a:gd name="connsiteX245" fmla="*/ 7885446 w 9138505"/>
                <a:gd name="connsiteY245" fmla="*/ 2265524 h 2310441"/>
                <a:gd name="connsiteX246" fmla="*/ 7885446 w 9138505"/>
                <a:gd name="connsiteY246" fmla="*/ 2303213 h 2310441"/>
                <a:gd name="connsiteX247" fmla="*/ 9131923 w 9138505"/>
                <a:gd name="connsiteY247" fmla="*/ 2303213 h 23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38505" h="2310441">
                  <a:moveTo>
                    <a:pt x="9681" y="9681"/>
                  </a:moveTo>
                  <a:lnTo>
                    <a:pt x="59116" y="9681"/>
                  </a:lnTo>
                  <a:cubicBezTo>
                    <a:pt x="59116" y="9681"/>
                    <a:pt x="51372" y="33172"/>
                    <a:pt x="59116" y="33172"/>
                  </a:cubicBezTo>
                  <a:lnTo>
                    <a:pt x="121589" y="33172"/>
                  </a:lnTo>
                  <a:lnTo>
                    <a:pt x="121589" y="64667"/>
                  </a:lnTo>
                  <a:lnTo>
                    <a:pt x="181350" y="64667"/>
                  </a:lnTo>
                  <a:lnTo>
                    <a:pt x="181350" y="82866"/>
                  </a:lnTo>
                  <a:lnTo>
                    <a:pt x="215168" y="82866"/>
                  </a:lnTo>
                  <a:lnTo>
                    <a:pt x="215168" y="93192"/>
                  </a:lnTo>
                  <a:lnTo>
                    <a:pt x="253890" y="93192"/>
                  </a:lnTo>
                  <a:lnTo>
                    <a:pt x="253890" y="127139"/>
                  </a:lnTo>
                  <a:lnTo>
                    <a:pt x="290290" y="127139"/>
                  </a:lnTo>
                  <a:lnTo>
                    <a:pt x="290290" y="152954"/>
                  </a:lnTo>
                  <a:lnTo>
                    <a:pt x="326689" y="152954"/>
                  </a:lnTo>
                  <a:lnTo>
                    <a:pt x="326689" y="176446"/>
                  </a:lnTo>
                  <a:lnTo>
                    <a:pt x="347470" y="176446"/>
                  </a:lnTo>
                  <a:lnTo>
                    <a:pt x="347470" y="189353"/>
                  </a:lnTo>
                  <a:lnTo>
                    <a:pt x="365669" y="189353"/>
                  </a:lnTo>
                  <a:lnTo>
                    <a:pt x="365669" y="199808"/>
                  </a:lnTo>
                  <a:lnTo>
                    <a:pt x="417299" y="199808"/>
                  </a:lnTo>
                  <a:lnTo>
                    <a:pt x="417299" y="228463"/>
                  </a:lnTo>
                  <a:lnTo>
                    <a:pt x="451117" y="228463"/>
                  </a:lnTo>
                  <a:lnTo>
                    <a:pt x="451117" y="251825"/>
                  </a:lnTo>
                  <a:lnTo>
                    <a:pt x="482353" y="251825"/>
                  </a:lnTo>
                  <a:lnTo>
                    <a:pt x="482353" y="264733"/>
                  </a:lnTo>
                  <a:lnTo>
                    <a:pt x="523915" y="264733"/>
                  </a:lnTo>
                  <a:lnTo>
                    <a:pt x="523915" y="275188"/>
                  </a:lnTo>
                  <a:lnTo>
                    <a:pt x="592712" y="275188"/>
                  </a:lnTo>
                  <a:lnTo>
                    <a:pt x="592712" y="290677"/>
                  </a:lnTo>
                  <a:lnTo>
                    <a:pt x="629240" y="290677"/>
                  </a:lnTo>
                  <a:lnTo>
                    <a:pt x="629240" y="324623"/>
                  </a:lnTo>
                  <a:lnTo>
                    <a:pt x="683065" y="324623"/>
                  </a:lnTo>
                  <a:lnTo>
                    <a:pt x="683065" y="350438"/>
                  </a:lnTo>
                  <a:lnTo>
                    <a:pt x="708880" y="350438"/>
                  </a:lnTo>
                  <a:lnTo>
                    <a:pt x="708880" y="376253"/>
                  </a:lnTo>
                  <a:lnTo>
                    <a:pt x="732242" y="376253"/>
                  </a:lnTo>
                  <a:lnTo>
                    <a:pt x="732242" y="414976"/>
                  </a:lnTo>
                  <a:lnTo>
                    <a:pt x="786841" y="414976"/>
                  </a:lnTo>
                  <a:lnTo>
                    <a:pt x="786841" y="437564"/>
                  </a:lnTo>
                  <a:lnTo>
                    <a:pt x="799232" y="437564"/>
                  </a:lnTo>
                  <a:lnTo>
                    <a:pt x="799232" y="464928"/>
                  </a:lnTo>
                  <a:lnTo>
                    <a:pt x="852282" y="464928"/>
                  </a:lnTo>
                  <a:lnTo>
                    <a:pt x="852282" y="507135"/>
                  </a:lnTo>
                  <a:lnTo>
                    <a:pt x="934761" y="507135"/>
                  </a:lnTo>
                  <a:lnTo>
                    <a:pt x="934761" y="532950"/>
                  </a:lnTo>
                  <a:lnTo>
                    <a:pt x="956962" y="532950"/>
                  </a:lnTo>
                  <a:lnTo>
                    <a:pt x="956962" y="556829"/>
                  </a:lnTo>
                  <a:lnTo>
                    <a:pt x="996846" y="556829"/>
                  </a:lnTo>
                  <a:lnTo>
                    <a:pt x="996846" y="584193"/>
                  </a:lnTo>
                  <a:lnTo>
                    <a:pt x="1018659" y="584193"/>
                  </a:lnTo>
                  <a:lnTo>
                    <a:pt x="1018659" y="600069"/>
                  </a:lnTo>
                  <a:lnTo>
                    <a:pt x="1051186" y="600069"/>
                  </a:lnTo>
                  <a:lnTo>
                    <a:pt x="1051186" y="610912"/>
                  </a:lnTo>
                  <a:lnTo>
                    <a:pt x="1073387" y="610912"/>
                  </a:lnTo>
                  <a:lnTo>
                    <a:pt x="1073387" y="638792"/>
                  </a:lnTo>
                  <a:lnTo>
                    <a:pt x="1108625" y="638792"/>
                  </a:lnTo>
                  <a:lnTo>
                    <a:pt x="1108625" y="659315"/>
                  </a:lnTo>
                  <a:lnTo>
                    <a:pt x="1134440" y="659315"/>
                  </a:lnTo>
                  <a:lnTo>
                    <a:pt x="1134440" y="671319"/>
                  </a:lnTo>
                  <a:lnTo>
                    <a:pt x="1158319" y="671319"/>
                  </a:lnTo>
                  <a:lnTo>
                    <a:pt x="1158319" y="694036"/>
                  </a:lnTo>
                  <a:lnTo>
                    <a:pt x="1216402" y="694036"/>
                  </a:lnTo>
                  <a:lnTo>
                    <a:pt x="1216402" y="710041"/>
                  </a:lnTo>
                  <a:lnTo>
                    <a:pt x="1272808" y="710041"/>
                  </a:lnTo>
                  <a:lnTo>
                    <a:pt x="1272808" y="719076"/>
                  </a:lnTo>
                  <a:lnTo>
                    <a:pt x="1295009" y="719076"/>
                  </a:lnTo>
                  <a:lnTo>
                    <a:pt x="1295009" y="731081"/>
                  </a:lnTo>
                  <a:lnTo>
                    <a:pt x="1320824" y="731081"/>
                  </a:lnTo>
                  <a:lnTo>
                    <a:pt x="1320824" y="766963"/>
                  </a:lnTo>
                  <a:lnTo>
                    <a:pt x="1356190" y="766963"/>
                  </a:lnTo>
                  <a:lnTo>
                    <a:pt x="1356190" y="786841"/>
                  </a:lnTo>
                  <a:lnTo>
                    <a:pt x="1399947" y="786841"/>
                  </a:lnTo>
                  <a:lnTo>
                    <a:pt x="1399947" y="812010"/>
                  </a:lnTo>
                  <a:lnTo>
                    <a:pt x="1430796" y="812010"/>
                  </a:lnTo>
                  <a:lnTo>
                    <a:pt x="1430796" y="822724"/>
                  </a:lnTo>
                  <a:lnTo>
                    <a:pt x="1452997" y="822724"/>
                  </a:lnTo>
                  <a:lnTo>
                    <a:pt x="1452997" y="850088"/>
                  </a:lnTo>
                  <a:lnTo>
                    <a:pt x="1501916" y="850088"/>
                  </a:lnTo>
                  <a:lnTo>
                    <a:pt x="1501916" y="864286"/>
                  </a:lnTo>
                  <a:lnTo>
                    <a:pt x="1530441" y="864286"/>
                  </a:lnTo>
                  <a:lnTo>
                    <a:pt x="1530441" y="882614"/>
                  </a:lnTo>
                  <a:lnTo>
                    <a:pt x="1563356" y="882614"/>
                  </a:lnTo>
                  <a:lnTo>
                    <a:pt x="1563356" y="899652"/>
                  </a:lnTo>
                  <a:lnTo>
                    <a:pt x="1602724" y="899652"/>
                  </a:lnTo>
                  <a:lnTo>
                    <a:pt x="1602724" y="911011"/>
                  </a:lnTo>
                  <a:lnTo>
                    <a:pt x="1663131" y="911011"/>
                  </a:lnTo>
                  <a:lnTo>
                    <a:pt x="1663131" y="923919"/>
                  </a:lnTo>
                  <a:lnTo>
                    <a:pt x="1699530" y="923919"/>
                  </a:lnTo>
                  <a:lnTo>
                    <a:pt x="1699530" y="942376"/>
                  </a:lnTo>
                  <a:lnTo>
                    <a:pt x="1730250" y="942376"/>
                  </a:lnTo>
                  <a:lnTo>
                    <a:pt x="1730250" y="958252"/>
                  </a:lnTo>
                  <a:lnTo>
                    <a:pt x="1793109" y="958252"/>
                  </a:lnTo>
                  <a:lnTo>
                    <a:pt x="1793109" y="968191"/>
                  </a:lnTo>
                  <a:lnTo>
                    <a:pt x="1848870" y="968191"/>
                  </a:lnTo>
                  <a:lnTo>
                    <a:pt x="1848870" y="980195"/>
                  </a:lnTo>
                  <a:lnTo>
                    <a:pt x="1887592" y="980195"/>
                  </a:lnTo>
                  <a:lnTo>
                    <a:pt x="1887592" y="996717"/>
                  </a:lnTo>
                  <a:lnTo>
                    <a:pt x="1917795" y="996717"/>
                  </a:lnTo>
                  <a:lnTo>
                    <a:pt x="1917795" y="1016594"/>
                  </a:lnTo>
                  <a:lnTo>
                    <a:pt x="1969425" y="1016594"/>
                  </a:lnTo>
                  <a:lnTo>
                    <a:pt x="1969425" y="1038279"/>
                  </a:lnTo>
                  <a:lnTo>
                    <a:pt x="2001952" y="1038279"/>
                  </a:lnTo>
                  <a:lnTo>
                    <a:pt x="2001952" y="1051186"/>
                  </a:lnTo>
                  <a:lnTo>
                    <a:pt x="2017829" y="1051186"/>
                  </a:lnTo>
                  <a:lnTo>
                    <a:pt x="2017829" y="1066546"/>
                  </a:lnTo>
                  <a:lnTo>
                    <a:pt x="2049710" y="1066546"/>
                  </a:lnTo>
                  <a:lnTo>
                    <a:pt x="2049710" y="1081906"/>
                  </a:lnTo>
                  <a:lnTo>
                    <a:pt x="2098113" y="1081906"/>
                  </a:lnTo>
                  <a:lnTo>
                    <a:pt x="2098113" y="1097266"/>
                  </a:lnTo>
                  <a:lnTo>
                    <a:pt x="2132834" y="1097266"/>
                  </a:lnTo>
                  <a:lnTo>
                    <a:pt x="2132834" y="1114433"/>
                  </a:lnTo>
                  <a:lnTo>
                    <a:pt x="2156842" y="1114433"/>
                  </a:lnTo>
                  <a:lnTo>
                    <a:pt x="2156842" y="1124630"/>
                  </a:lnTo>
                  <a:lnTo>
                    <a:pt x="2216604" y="1124630"/>
                  </a:lnTo>
                  <a:lnTo>
                    <a:pt x="2216604" y="1134827"/>
                  </a:lnTo>
                  <a:lnTo>
                    <a:pt x="2266169" y="1134827"/>
                  </a:lnTo>
                  <a:lnTo>
                    <a:pt x="2266169" y="1145153"/>
                  </a:lnTo>
                  <a:lnTo>
                    <a:pt x="2294049" y="1145153"/>
                  </a:lnTo>
                  <a:lnTo>
                    <a:pt x="2294049" y="1159351"/>
                  </a:lnTo>
                  <a:lnTo>
                    <a:pt x="2328770" y="1159351"/>
                  </a:lnTo>
                  <a:lnTo>
                    <a:pt x="2328770" y="1170193"/>
                  </a:lnTo>
                  <a:lnTo>
                    <a:pt x="2361039" y="1170193"/>
                  </a:lnTo>
                  <a:lnTo>
                    <a:pt x="2361039" y="1180390"/>
                  </a:lnTo>
                  <a:lnTo>
                    <a:pt x="2436289" y="1180390"/>
                  </a:lnTo>
                  <a:lnTo>
                    <a:pt x="2436289" y="1202591"/>
                  </a:lnTo>
                  <a:lnTo>
                    <a:pt x="2479014" y="1202591"/>
                  </a:lnTo>
                  <a:lnTo>
                    <a:pt x="2479014" y="1210594"/>
                  </a:lnTo>
                  <a:lnTo>
                    <a:pt x="2538775" y="1210594"/>
                  </a:lnTo>
                  <a:lnTo>
                    <a:pt x="2538775" y="1240797"/>
                  </a:lnTo>
                  <a:lnTo>
                    <a:pt x="2562654" y="1240797"/>
                  </a:lnTo>
                  <a:lnTo>
                    <a:pt x="2562654" y="1261320"/>
                  </a:lnTo>
                  <a:lnTo>
                    <a:pt x="2621899" y="1261320"/>
                  </a:lnTo>
                  <a:lnTo>
                    <a:pt x="2621899" y="1279004"/>
                  </a:lnTo>
                  <a:lnTo>
                    <a:pt x="2652103" y="1279004"/>
                  </a:lnTo>
                  <a:lnTo>
                    <a:pt x="2652103" y="1288684"/>
                  </a:lnTo>
                  <a:lnTo>
                    <a:pt x="2689148" y="1288684"/>
                  </a:lnTo>
                  <a:lnTo>
                    <a:pt x="2689148" y="1310240"/>
                  </a:lnTo>
                  <a:lnTo>
                    <a:pt x="2769948" y="1310240"/>
                  </a:lnTo>
                  <a:lnTo>
                    <a:pt x="2769948" y="1328439"/>
                  </a:lnTo>
                  <a:lnTo>
                    <a:pt x="2790987" y="1328439"/>
                  </a:lnTo>
                  <a:lnTo>
                    <a:pt x="2790987" y="1357481"/>
                  </a:lnTo>
                  <a:lnTo>
                    <a:pt x="2818868" y="1357481"/>
                  </a:lnTo>
                  <a:lnTo>
                    <a:pt x="2818868" y="1366129"/>
                  </a:lnTo>
                  <a:lnTo>
                    <a:pt x="2854234" y="1366129"/>
                  </a:lnTo>
                  <a:lnTo>
                    <a:pt x="2854234" y="1384845"/>
                  </a:lnTo>
                  <a:lnTo>
                    <a:pt x="2875273" y="1384845"/>
                  </a:lnTo>
                  <a:lnTo>
                    <a:pt x="2875273" y="1402528"/>
                  </a:lnTo>
                  <a:lnTo>
                    <a:pt x="2931679" y="1402528"/>
                  </a:lnTo>
                  <a:lnTo>
                    <a:pt x="2931679" y="1427569"/>
                  </a:lnTo>
                  <a:lnTo>
                    <a:pt x="3021128" y="1427569"/>
                  </a:lnTo>
                  <a:lnTo>
                    <a:pt x="3021128" y="1445768"/>
                  </a:lnTo>
                  <a:lnTo>
                    <a:pt x="3070047" y="1445768"/>
                  </a:lnTo>
                  <a:lnTo>
                    <a:pt x="3070047" y="1464613"/>
                  </a:lnTo>
                  <a:lnTo>
                    <a:pt x="3251656" y="1464613"/>
                  </a:lnTo>
                  <a:lnTo>
                    <a:pt x="3251656" y="1473132"/>
                  </a:lnTo>
                  <a:lnTo>
                    <a:pt x="3271017" y="1473132"/>
                  </a:lnTo>
                  <a:lnTo>
                    <a:pt x="3271017" y="1490816"/>
                  </a:lnTo>
                  <a:lnTo>
                    <a:pt x="3338781" y="1490816"/>
                  </a:lnTo>
                  <a:lnTo>
                    <a:pt x="3338781" y="1510306"/>
                  </a:lnTo>
                  <a:lnTo>
                    <a:pt x="3360337" y="1510306"/>
                  </a:lnTo>
                  <a:lnTo>
                    <a:pt x="3360337" y="1528505"/>
                  </a:lnTo>
                  <a:lnTo>
                    <a:pt x="3393638" y="1528505"/>
                  </a:lnTo>
                  <a:lnTo>
                    <a:pt x="3393638" y="1543349"/>
                  </a:lnTo>
                  <a:lnTo>
                    <a:pt x="3463210" y="1543349"/>
                  </a:lnTo>
                  <a:lnTo>
                    <a:pt x="3463210" y="1559871"/>
                  </a:lnTo>
                  <a:lnTo>
                    <a:pt x="3494446" y="1559871"/>
                  </a:lnTo>
                  <a:lnTo>
                    <a:pt x="3494446" y="1571229"/>
                  </a:lnTo>
                  <a:lnTo>
                    <a:pt x="3522713" y="1571229"/>
                  </a:lnTo>
                  <a:lnTo>
                    <a:pt x="3522713" y="1583233"/>
                  </a:lnTo>
                  <a:lnTo>
                    <a:pt x="3541558" y="1583233"/>
                  </a:lnTo>
                  <a:lnTo>
                    <a:pt x="3541558" y="1591752"/>
                  </a:lnTo>
                  <a:lnTo>
                    <a:pt x="3643527" y="1591752"/>
                  </a:lnTo>
                  <a:lnTo>
                    <a:pt x="3643527" y="1609306"/>
                  </a:lnTo>
                  <a:lnTo>
                    <a:pt x="3696448" y="1609306"/>
                  </a:lnTo>
                  <a:lnTo>
                    <a:pt x="3696448" y="1627635"/>
                  </a:lnTo>
                  <a:lnTo>
                    <a:pt x="3872377" y="1627635"/>
                  </a:lnTo>
                  <a:lnTo>
                    <a:pt x="3872377" y="1640542"/>
                  </a:lnTo>
                  <a:lnTo>
                    <a:pt x="3920780" y="1640542"/>
                  </a:lnTo>
                  <a:lnTo>
                    <a:pt x="3920780" y="1660549"/>
                  </a:lnTo>
                  <a:lnTo>
                    <a:pt x="3952145" y="1660549"/>
                  </a:lnTo>
                  <a:lnTo>
                    <a:pt x="3952145" y="1676425"/>
                  </a:lnTo>
                  <a:lnTo>
                    <a:pt x="3976670" y="1676425"/>
                  </a:lnTo>
                  <a:lnTo>
                    <a:pt x="3976670" y="1700950"/>
                  </a:lnTo>
                  <a:lnTo>
                    <a:pt x="4124719" y="1700950"/>
                  </a:lnTo>
                  <a:lnTo>
                    <a:pt x="4124719" y="1711792"/>
                  </a:lnTo>
                  <a:lnTo>
                    <a:pt x="4273284" y="1711792"/>
                  </a:lnTo>
                  <a:lnTo>
                    <a:pt x="4273284" y="1731153"/>
                  </a:lnTo>
                  <a:lnTo>
                    <a:pt x="4371768" y="1731153"/>
                  </a:lnTo>
                  <a:lnTo>
                    <a:pt x="4371768" y="1744061"/>
                  </a:lnTo>
                  <a:lnTo>
                    <a:pt x="4395131" y="1744061"/>
                  </a:lnTo>
                  <a:lnTo>
                    <a:pt x="4395131" y="1756064"/>
                  </a:lnTo>
                  <a:lnTo>
                    <a:pt x="4482256" y="1756064"/>
                  </a:lnTo>
                  <a:lnTo>
                    <a:pt x="4482256" y="1772586"/>
                  </a:lnTo>
                  <a:lnTo>
                    <a:pt x="4532338" y="1772586"/>
                  </a:lnTo>
                  <a:lnTo>
                    <a:pt x="4532338" y="1794787"/>
                  </a:lnTo>
                  <a:lnTo>
                    <a:pt x="4657669" y="1794787"/>
                  </a:lnTo>
                  <a:lnTo>
                    <a:pt x="4657669" y="1807178"/>
                  </a:lnTo>
                  <a:lnTo>
                    <a:pt x="4749958" y="1807178"/>
                  </a:lnTo>
                  <a:lnTo>
                    <a:pt x="4749958" y="1823184"/>
                  </a:lnTo>
                  <a:lnTo>
                    <a:pt x="4792036" y="1823184"/>
                  </a:lnTo>
                  <a:lnTo>
                    <a:pt x="4792036" y="1840867"/>
                  </a:lnTo>
                  <a:lnTo>
                    <a:pt x="4936729" y="1840867"/>
                  </a:lnTo>
                  <a:lnTo>
                    <a:pt x="4936729" y="1870425"/>
                  </a:lnTo>
                  <a:lnTo>
                    <a:pt x="5050573" y="1870425"/>
                  </a:lnTo>
                  <a:lnTo>
                    <a:pt x="5050573" y="1889270"/>
                  </a:lnTo>
                  <a:lnTo>
                    <a:pt x="5130858" y="1889270"/>
                  </a:lnTo>
                  <a:lnTo>
                    <a:pt x="5130858" y="1899983"/>
                  </a:lnTo>
                  <a:lnTo>
                    <a:pt x="5174873" y="1899983"/>
                  </a:lnTo>
                  <a:lnTo>
                    <a:pt x="5174873" y="1925153"/>
                  </a:lnTo>
                  <a:lnTo>
                    <a:pt x="5244444" y="1925153"/>
                  </a:lnTo>
                  <a:lnTo>
                    <a:pt x="5244444" y="1940513"/>
                  </a:lnTo>
                  <a:lnTo>
                    <a:pt x="5323567" y="1940513"/>
                  </a:lnTo>
                  <a:lnTo>
                    <a:pt x="5323567" y="1950193"/>
                  </a:lnTo>
                  <a:lnTo>
                    <a:pt x="5433022" y="1950193"/>
                  </a:lnTo>
                  <a:lnTo>
                    <a:pt x="5433022" y="1967231"/>
                  </a:lnTo>
                  <a:lnTo>
                    <a:pt x="5518986" y="1967231"/>
                  </a:lnTo>
                  <a:lnTo>
                    <a:pt x="5518986" y="1980139"/>
                  </a:lnTo>
                  <a:lnTo>
                    <a:pt x="5575005" y="1980139"/>
                  </a:lnTo>
                  <a:lnTo>
                    <a:pt x="5575005" y="2012020"/>
                  </a:lnTo>
                  <a:lnTo>
                    <a:pt x="5759582" y="2012020"/>
                  </a:lnTo>
                  <a:lnTo>
                    <a:pt x="5759582" y="2037835"/>
                  </a:lnTo>
                  <a:lnTo>
                    <a:pt x="5897692" y="2037835"/>
                  </a:lnTo>
                  <a:lnTo>
                    <a:pt x="5897692" y="2047516"/>
                  </a:lnTo>
                  <a:lnTo>
                    <a:pt x="5935253" y="2047516"/>
                  </a:lnTo>
                  <a:lnTo>
                    <a:pt x="5935253" y="2061714"/>
                  </a:lnTo>
                  <a:lnTo>
                    <a:pt x="6209150" y="2061714"/>
                  </a:lnTo>
                  <a:lnTo>
                    <a:pt x="6209150" y="2086238"/>
                  </a:lnTo>
                  <a:lnTo>
                    <a:pt x="6311636" y="2086238"/>
                  </a:lnTo>
                  <a:lnTo>
                    <a:pt x="6311636" y="2099146"/>
                  </a:lnTo>
                  <a:lnTo>
                    <a:pt x="6442646" y="2099146"/>
                  </a:lnTo>
                  <a:lnTo>
                    <a:pt x="6442646" y="2113860"/>
                  </a:lnTo>
                  <a:lnTo>
                    <a:pt x="6488210" y="2113860"/>
                  </a:lnTo>
                  <a:lnTo>
                    <a:pt x="6488210" y="2135029"/>
                  </a:lnTo>
                  <a:lnTo>
                    <a:pt x="6552748" y="2135029"/>
                  </a:lnTo>
                  <a:lnTo>
                    <a:pt x="6552748" y="2155681"/>
                  </a:lnTo>
                  <a:lnTo>
                    <a:pt x="6722997" y="2155681"/>
                  </a:lnTo>
                  <a:lnTo>
                    <a:pt x="6722997" y="2172847"/>
                  </a:lnTo>
                  <a:lnTo>
                    <a:pt x="7128551" y="2172847"/>
                  </a:lnTo>
                  <a:lnTo>
                    <a:pt x="7128551" y="2191563"/>
                  </a:lnTo>
                  <a:lnTo>
                    <a:pt x="7451755" y="2191563"/>
                  </a:lnTo>
                  <a:lnTo>
                    <a:pt x="7451755" y="2216604"/>
                  </a:lnTo>
                  <a:lnTo>
                    <a:pt x="7830331" y="2216604"/>
                  </a:lnTo>
                  <a:lnTo>
                    <a:pt x="7830331" y="2233126"/>
                  </a:lnTo>
                  <a:lnTo>
                    <a:pt x="7871377" y="2233126"/>
                  </a:lnTo>
                  <a:lnTo>
                    <a:pt x="7871377" y="2265524"/>
                  </a:lnTo>
                  <a:lnTo>
                    <a:pt x="7885446" y="2265524"/>
                  </a:lnTo>
                  <a:lnTo>
                    <a:pt x="7885446" y="2303213"/>
                  </a:lnTo>
                  <a:lnTo>
                    <a:pt x="9131923" y="2303213"/>
                  </a:lnTo>
                </a:path>
              </a:pathLst>
            </a:custGeom>
            <a:noFill/>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8" name="Shape1_20220124_152343">
              <a:extLst>
                <a:ext uri="{FF2B5EF4-FFF2-40B4-BE49-F238E27FC236}">
                  <a16:creationId xmlns:a16="http://schemas.microsoft.com/office/drawing/2014/main" id="{AC40FA90-6394-3D47-A756-C48F81C622F0}"/>
                </a:ext>
              </a:extLst>
            </p:cNvPr>
            <p:cNvSpPr/>
            <p:nvPr/>
          </p:nvSpPr>
          <p:spPr>
            <a:xfrm>
              <a:off x="1631584" y="193089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9" name="Shape2_20220124_152343">
              <a:extLst>
                <a:ext uri="{FF2B5EF4-FFF2-40B4-BE49-F238E27FC236}">
                  <a16:creationId xmlns:a16="http://schemas.microsoft.com/office/drawing/2014/main" id="{A092B5F1-3E7D-F946-92BC-31CF93EF1CD9}"/>
                </a:ext>
              </a:extLst>
            </p:cNvPr>
            <p:cNvSpPr/>
            <p:nvPr/>
          </p:nvSpPr>
          <p:spPr>
            <a:xfrm>
              <a:off x="1930651" y="209946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0" name="Shape3_20220124_152343">
              <a:extLst>
                <a:ext uri="{FF2B5EF4-FFF2-40B4-BE49-F238E27FC236}">
                  <a16:creationId xmlns:a16="http://schemas.microsoft.com/office/drawing/2014/main" id="{F4946590-331D-BF47-B0D6-B06CC383CCD5}"/>
                </a:ext>
              </a:extLst>
            </p:cNvPr>
            <p:cNvSpPr/>
            <p:nvPr/>
          </p:nvSpPr>
          <p:spPr>
            <a:xfrm>
              <a:off x="2370151" y="236058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1" name="Shape4_20220124_152343">
              <a:extLst>
                <a:ext uri="{FF2B5EF4-FFF2-40B4-BE49-F238E27FC236}">
                  <a16:creationId xmlns:a16="http://schemas.microsoft.com/office/drawing/2014/main" id="{61F9A04E-4BFA-2148-99A6-45F9A612F69B}"/>
                </a:ext>
              </a:extLst>
            </p:cNvPr>
            <p:cNvSpPr/>
            <p:nvPr/>
          </p:nvSpPr>
          <p:spPr>
            <a:xfrm>
              <a:off x="3401331" y="28479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2" name="Shape5_20220124_152343">
              <a:extLst>
                <a:ext uri="{FF2B5EF4-FFF2-40B4-BE49-F238E27FC236}">
                  <a16:creationId xmlns:a16="http://schemas.microsoft.com/office/drawing/2014/main" id="{4A03F0CB-BFCF-2541-B008-AE35B3A59793}"/>
                </a:ext>
              </a:extLst>
            </p:cNvPr>
            <p:cNvSpPr/>
            <p:nvPr/>
          </p:nvSpPr>
          <p:spPr>
            <a:xfrm>
              <a:off x="3716919" y="298182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3" name="Shape6_20220124_152343">
              <a:extLst>
                <a:ext uri="{FF2B5EF4-FFF2-40B4-BE49-F238E27FC236}">
                  <a16:creationId xmlns:a16="http://schemas.microsoft.com/office/drawing/2014/main" id="{EB580367-5B2F-7241-9509-92B5B29A88C1}"/>
                </a:ext>
              </a:extLst>
            </p:cNvPr>
            <p:cNvSpPr/>
            <p:nvPr/>
          </p:nvSpPr>
          <p:spPr>
            <a:xfrm>
              <a:off x="3900335" y="304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4" name="Shape7_20220124_152343">
              <a:extLst>
                <a:ext uri="{FF2B5EF4-FFF2-40B4-BE49-F238E27FC236}">
                  <a16:creationId xmlns:a16="http://schemas.microsoft.com/office/drawing/2014/main" id="{2D6E04E0-E87C-E84B-BE54-7462867E6D53}"/>
                </a:ext>
              </a:extLst>
            </p:cNvPr>
            <p:cNvSpPr/>
            <p:nvPr/>
          </p:nvSpPr>
          <p:spPr>
            <a:xfrm>
              <a:off x="4455486" y="328256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5" name="Shape8_20220124_152343">
              <a:extLst>
                <a:ext uri="{FF2B5EF4-FFF2-40B4-BE49-F238E27FC236}">
                  <a16:creationId xmlns:a16="http://schemas.microsoft.com/office/drawing/2014/main" id="{284DAFB8-834F-5B4A-AC0A-6C581B6372C6}"/>
                </a:ext>
              </a:extLst>
            </p:cNvPr>
            <p:cNvSpPr/>
            <p:nvPr/>
          </p:nvSpPr>
          <p:spPr>
            <a:xfrm>
              <a:off x="5671630" y="35684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6" name="Shape9_20220124_152343">
              <a:extLst>
                <a:ext uri="{FF2B5EF4-FFF2-40B4-BE49-F238E27FC236}">
                  <a16:creationId xmlns:a16="http://schemas.microsoft.com/office/drawing/2014/main" id="{E5FA4DEE-B174-7D45-9E5B-361100FD9519}"/>
                </a:ext>
              </a:extLst>
            </p:cNvPr>
            <p:cNvSpPr/>
            <p:nvPr/>
          </p:nvSpPr>
          <p:spPr>
            <a:xfrm>
              <a:off x="6922495" y="38097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7" name="Shape10_20220124_152343">
              <a:extLst>
                <a:ext uri="{FF2B5EF4-FFF2-40B4-BE49-F238E27FC236}">
                  <a16:creationId xmlns:a16="http://schemas.microsoft.com/office/drawing/2014/main" id="{D82625AE-E8E8-E443-AACE-356A2EFB8B38}"/>
                </a:ext>
              </a:extLst>
            </p:cNvPr>
            <p:cNvSpPr/>
            <p:nvPr/>
          </p:nvSpPr>
          <p:spPr>
            <a:xfrm>
              <a:off x="7001876" y="382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8" name="Shape11_20220124_152343">
              <a:extLst>
                <a:ext uri="{FF2B5EF4-FFF2-40B4-BE49-F238E27FC236}">
                  <a16:creationId xmlns:a16="http://schemas.microsoft.com/office/drawing/2014/main" id="{ACBD1144-A616-094C-8BB5-CDC3D6A76468}"/>
                </a:ext>
              </a:extLst>
            </p:cNvPr>
            <p:cNvSpPr/>
            <p:nvPr/>
          </p:nvSpPr>
          <p:spPr>
            <a:xfrm>
              <a:off x="7155605" y="38658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9" name="Shape12_20220124_152343">
              <a:extLst>
                <a:ext uri="{FF2B5EF4-FFF2-40B4-BE49-F238E27FC236}">
                  <a16:creationId xmlns:a16="http://schemas.microsoft.com/office/drawing/2014/main" id="{C04CCA01-7E99-0744-82F5-44D296ECEF96}"/>
                </a:ext>
              </a:extLst>
            </p:cNvPr>
            <p:cNvSpPr/>
            <p:nvPr/>
          </p:nvSpPr>
          <p:spPr>
            <a:xfrm>
              <a:off x="7269578" y="388237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0" name="Shape13_20220124_152343">
              <a:extLst>
                <a:ext uri="{FF2B5EF4-FFF2-40B4-BE49-F238E27FC236}">
                  <a16:creationId xmlns:a16="http://schemas.microsoft.com/office/drawing/2014/main" id="{06D45C3F-4F43-6D46-9816-A0BCA3D4EC2A}"/>
                </a:ext>
              </a:extLst>
            </p:cNvPr>
            <p:cNvSpPr/>
            <p:nvPr/>
          </p:nvSpPr>
          <p:spPr>
            <a:xfrm>
              <a:off x="7406655" y="3897350"/>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1" name="Shape14_20220124_152343">
              <a:extLst>
                <a:ext uri="{FF2B5EF4-FFF2-40B4-BE49-F238E27FC236}">
                  <a16:creationId xmlns:a16="http://schemas.microsoft.com/office/drawing/2014/main" id="{35FD6366-4464-8642-A9AC-7778C991CF52}"/>
                </a:ext>
              </a:extLst>
            </p:cNvPr>
            <p:cNvSpPr/>
            <p:nvPr/>
          </p:nvSpPr>
          <p:spPr>
            <a:xfrm>
              <a:off x="7484358" y="391051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2" name="Shape15_20220124_152343">
              <a:extLst>
                <a:ext uri="{FF2B5EF4-FFF2-40B4-BE49-F238E27FC236}">
                  <a16:creationId xmlns:a16="http://schemas.microsoft.com/office/drawing/2014/main" id="{9DB4FDED-0E7A-2542-B0C9-495C3D6C8EE1}"/>
                </a:ext>
              </a:extLst>
            </p:cNvPr>
            <p:cNvSpPr/>
            <p:nvPr/>
          </p:nvSpPr>
          <p:spPr>
            <a:xfrm>
              <a:off x="7600010" y="391219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3" name="Shape16_20220124_152343">
              <a:extLst>
                <a:ext uri="{FF2B5EF4-FFF2-40B4-BE49-F238E27FC236}">
                  <a16:creationId xmlns:a16="http://schemas.microsoft.com/office/drawing/2014/main" id="{C967C7E5-BD36-3748-92CE-404C225B1451}"/>
                </a:ext>
              </a:extLst>
            </p:cNvPr>
            <p:cNvSpPr/>
            <p:nvPr/>
          </p:nvSpPr>
          <p:spPr>
            <a:xfrm>
              <a:off x="7725599" y="39352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4" name="Shape17_20220124_152343">
              <a:extLst>
                <a:ext uri="{FF2B5EF4-FFF2-40B4-BE49-F238E27FC236}">
                  <a16:creationId xmlns:a16="http://schemas.microsoft.com/office/drawing/2014/main" id="{3E31F73A-2CB5-264A-A23A-E46214F1E42E}"/>
                </a:ext>
              </a:extLst>
            </p:cNvPr>
            <p:cNvSpPr/>
            <p:nvPr/>
          </p:nvSpPr>
          <p:spPr>
            <a:xfrm>
              <a:off x="7793364" y="393697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5" name="Shape18_20220124_152343">
              <a:extLst>
                <a:ext uri="{FF2B5EF4-FFF2-40B4-BE49-F238E27FC236}">
                  <a16:creationId xmlns:a16="http://schemas.microsoft.com/office/drawing/2014/main" id="{7F53B458-D8D6-5F41-BCE4-8C6784F1F813}"/>
                </a:ext>
              </a:extLst>
            </p:cNvPr>
            <p:cNvSpPr/>
            <p:nvPr/>
          </p:nvSpPr>
          <p:spPr>
            <a:xfrm>
              <a:off x="7862806" y="39584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6" name="Shape19_20220124_152343">
              <a:extLst>
                <a:ext uri="{FF2B5EF4-FFF2-40B4-BE49-F238E27FC236}">
                  <a16:creationId xmlns:a16="http://schemas.microsoft.com/office/drawing/2014/main" id="{E4F2F104-6BC8-984E-8F39-428D60B5C5A3}"/>
                </a:ext>
              </a:extLst>
            </p:cNvPr>
            <p:cNvSpPr/>
            <p:nvPr/>
          </p:nvSpPr>
          <p:spPr>
            <a:xfrm>
              <a:off x="7947092" y="3970019"/>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7" name="Shape20_20220124_152343">
              <a:extLst>
                <a:ext uri="{FF2B5EF4-FFF2-40B4-BE49-F238E27FC236}">
                  <a16:creationId xmlns:a16="http://schemas.microsoft.com/office/drawing/2014/main" id="{596854F9-C6CC-3D41-AAA8-97D10EF5D85F}"/>
                </a:ext>
              </a:extLst>
            </p:cNvPr>
            <p:cNvSpPr/>
            <p:nvPr/>
          </p:nvSpPr>
          <p:spPr>
            <a:xfrm>
              <a:off x="8062743" y="4004740"/>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8" name="Shape21_20220124_152343">
              <a:extLst>
                <a:ext uri="{FF2B5EF4-FFF2-40B4-BE49-F238E27FC236}">
                  <a16:creationId xmlns:a16="http://schemas.microsoft.com/office/drawing/2014/main" id="{59F48FA9-D88A-074A-A784-A1E8E8E9F2A9}"/>
                </a:ext>
              </a:extLst>
            </p:cNvPr>
            <p:cNvSpPr/>
            <p:nvPr/>
          </p:nvSpPr>
          <p:spPr>
            <a:xfrm>
              <a:off x="8122247" y="400641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9" name="Shape22_20220124_152343">
              <a:extLst>
                <a:ext uri="{FF2B5EF4-FFF2-40B4-BE49-F238E27FC236}">
                  <a16:creationId xmlns:a16="http://schemas.microsoft.com/office/drawing/2014/main" id="{87426833-61DD-0144-8DBB-1FD7560983AF}"/>
                </a:ext>
              </a:extLst>
            </p:cNvPr>
            <p:cNvSpPr/>
            <p:nvPr/>
          </p:nvSpPr>
          <p:spPr>
            <a:xfrm>
              <a:off x="8280880" y="40261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0" name="Shape23_20220124_152343">
              <a:extLst>
                <a:ext uri="{FF2B5EF4-FFF2-40B4-BE49-F238E27FC236}">
                  <a16:creationId xmlns:a16="http://schemas.microsoft.com/office/drawing/2014/main" id="{9E474152-D5DC-914F-937C-969E8CA71873}"/>
                </a:ext>
              </a:extLst>
            </p:cNvPr>
            <p:cNvSpPr/>
            <p:nvPr/>
          </p:nvSpPr>
          <p:spPr>
            <a:xfrm>
              <a:off x="8380009" y="402448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1" name="Shape24_20220124_152343">
              <a:extLst>
                <a:ext uri="{FF2B5EF4-FFF2-40B4-BE49-F238E27FC236}">
                  <a16:creationId xmlns:a16="http://schemas.microsoft.com/office/drawing/2014/main" id="{526301D8-E719-894F-9D25-FCCA2E0A1275}"/>
                </a:ext>
              </a:extLst>
            </p:cNvPr>
            <p:cNvSpPr/>
            <p:nvPr/>
          </p:nvSpPr>
          <p:spPr>
            <a:xfrm>
              <a:off x="8543547" y="402784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2" name="Shape25_20220124_152343">
              <a:extLst>
                <a:ext uri="{FF2B5EF4-FFF2-40B4-BE49-F238E27FC236}">
                  <a16:creationId xmlns:a16="http://schemas.microsoft.com/office/drawing/2014/main" id="{F7BDE13C-B560-0E48-BA21-622E04D3DF7D}"/>
                </a:ext>
              </a:extLst>
            </p:cNvPr>
            <p:cNvSpPr/>
            <p:nvPr/>
          </p:nvSpPr>
          <p:spPr>
            <a:xfrm>
              <a:off x="8702955" y="4027845"/>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3" name="Shape26_20220124_152343">
              <a:extLst>
                <a:ext uri="{FF2B5EF4-FFF2-40B4-BE49-F238E27FC236}">
                  <a16:creationId xmlns:a16="http://schemas.microsoft.com/office/drawing/2014/main" id="{60FE2CE6-E846-1F40-BCF1-6CDD828421D8}"/>
                </a:ext>
              </a:extLst>
            </p:cNvPr>
            <p:cNvSpPr/>
            <p:nvPr/>
          </p:nvSpPr>
          <p:spPr>
            <a:xfrm>
              <a:off x="8752003"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4" name="Shape27_20220124_152343">
              <a:extLst>
                <a:ext uri="{FF2B5EF4-FFF2-40B4-BE49-F238E27FC236}">
                  <a16:creationId xmlns:a16="http://schemas.microsoft.com/office/drawing/2014/main" id="{7EBE2547-D1E3-5A4A-B714-894F7DC4D31F}"/>
                </a:ext>
              </a:extLst>
            </p:cNvPr>
            <p:cNvSpPr/>
            <p:nvPr/>
          </p:nvSpPr>
          <p:spPr>
            <a:xfrm>
              <a:off x="8859652" y="403752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5" name="Shape28_20220124_152343">
              <a:extLst>
                <a:ext uri="{FF2B5EF4-FFF2-40B4-BE49-F238E27FC236}">
                  <a16:creationId xmlns:a16="http://schemas.microsoft.com/office/drawing/2014/main" id="{1CA9BCBC-6A4D-E249-AFB7-60A2D8940778}"/>
                </a:ext>
              </a:extLst>
            </p:cNvPr>
            <p:cNvSpPr/>
            <p:nvPr/>
          </p:nvSpPr>
          <p:spPr>
            <a:xfrm>
              <a:off x="8935935"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6" name="Shape29_20220124_152343">
              <a:extLst>
                <a:ext uri="{FF2B5EF4-FFF2-40B4-BE49-F238E27FC236}">
                  <a16:creationId xmlns:a16="http://schemas.microsoft.com/office/drawing/2014/main" id="{EAC3795B-8AE7-5F4B-8038-BFE8B4404DE9}"/>
                </a:ext>
              </a:extLst>
            </p:cNvPr>
            <p:cNvSpPr/>
            <p:nvPr/>
          </p:nvSpPr>
          <p:spPr>
            <a:xfrm>
              <a:off x="9196150" y="406140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7" name="Shape30_20220124_152343">
              <a:extLst>
                <a:ext uri="{FF2B5EF4-FFF2-40B4-BE49-F238E27FC236}">
                  <a16:creationId xmlns:a16="http://schemas.microsoft.com/office/drawing/2014/main" id="{AB94775D-BAD2-1C45-8327-B93551604CB6}"/>
                </a:ext>
              </a:extLst>
            </p:cNvPr>
            <p:cNvSpPr/>
            <p:nvPr/>
          </p:nvSpPr>
          <p:spPr>
            <a:xfrm>
              <a:off x="9284954" y="406088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8" name="Shape31_20220124_152343">
              <a:extLst>
                <a:ext uri="{FF2B5EF4-FFF2-40B4-BE49-F238E27FC236}">
                  <a16:creationId xmlns:a16="http://schemas.microsoft.com/office/drawing/2014/main" id="{E0A301FD-F86C-814F-8E5E-4F279E7F8BD2}"/>
                </a:ext>
              </a:extLst>
            </p:cNvPr>
            <p:cNvSpPr/>
            <p:nvPr/>
          </p:nvSpPr>
          <p:spPr>
            <a:xfrm>
              <a:off x="9460883" y="415653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89" name="Shape32_20220124_152343">
              <a:extLst>
                <a:ext uri="{FF2B5EF4-FFF2-40B4-BE49-F238E27FC236}">
                  <a16:creationId xmlns:a16="http://schemas.microsoft.com/office/drawing/2014/main" id="{A13F211A-E1E2-7A48-8672-6AA72D458084}"/>
                </a:ext>
              </a:extLst>
            </p:cNvPr>
            <p:cNvSpPr/>
            <p:nvPr/>
          </p:nvSpPr>
          <p:spPr>
            <a:xfrm>
              <a:off x="9500767"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0" name="Shape33_20220124_152343">
              <a:extLst>
                <a:ext uri="{FF2B5EF4-FFF2-40B4-BE49-F238E27FC236}">
                  <a16:creationId xmlns:a16="http://schemas.microsoft.com/office/drawing/2014/main" id="{C45EA400-CABF-1D4E-B224-365C38A660B8}"/>
                </a:ext>
              </a:extLst>
            </p:cNvPr>
            <p:cNvSpPr/>
            <p:nvPr/>
          </p:nvSpPr>
          <p:spPr>
            <a:xfrm>
              <a:off x="9603253"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1" name="Shape34_20220124_152343">
              <a:extLst>
                <a:ext uri="{FF2B5EF4-FFF2-40B4-BE49-F238E27FC236}">
                  <a16:creationId xmlns:a16="http://schemas.microsoft.com/office/drawing/2014/main" id="{EDF610F6-DE9E-3048-BC06-A240EE7A69B2}"/>
                </a:ext>
              </a:extLst>
            </p:cNvPr>
            <p:cNvSpPr/>
            <p:nvPr/>
          </p:nvSpPr>
          <p:spPr>
            <a:xfrm>
              <a:off x="973090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2" name="Shape35_20220124_152343">
              <a:extLst>
                <a:ext uri="{FF2B5EF4-FFF2-40B4-BE49-F238E27FC236}">
                  <a16:creationId xmlns:a16="http://schemas.microsoft.com/office/drawing/2014/main" id="{85DBC062-04A0-E845-8DAE-1E532C552DD7}"/>
                </a:ext>
              </a:extLst>
            </p:cNvPr>
            <p:cNvSpPr/>
            <p:nvPr/>
          </p:nvSpPr>
          <p:spPr>
            <a:xfrm>
              <a:off x="9866436"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3" name="Shape36_20220124_152343">
              <a:extLst>
                <a:ext uri="{FF2B5EF4-FFF2-40B4-BE49-F238E27FC236}">
                  <a16:creationId xmlns:a16="http://schemas.microsoft.com/office/drawing/2014/main" id="{64F8052E-42D2-394B-8C4C-836C0A2CB5FA}"/>
                </a:ext>
              </a:extLst>
            </p:cNvPr>
            <p:cNvSpPr/>
            <p:nvPr/>
          </p:nvSpPr>
          <p:spPr>
            <a:xfrm>
              <a:off x="992335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4" name="Shape37_20220124_152343">
              <a:extLst>
                <a:ext uri="{FF2B5EF4-FFF2-40B4-BE49-F238E27FC236}">
                  <a16:creationId xmlns:a16="http://schemas.microsoft.com/office/drawing/2014/main" id="{14BA4ABC-AD96-B244-96AD-17F18C1FEFD1}"/>
                </a:ext>
              </a:extLst>
            </p:cNvPr>
            <p:cNvSpPr/>
            <p:nvPr/>
          </p:nvSpPr>
          <p:spPr>
            <a:xfrm>
              <a:off x="10048561"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5" name="Shape38_20220124_152343">
              <a:extLst>
                <a:ext uri="{FF2B5EF4-FFF2-40B4-BE49-F238E27FC236}">
                  <a16:creationId xmlns:a16="http://schemas.microsoft.com/office/drawing/2014/main" id="{FE6B929D-5621-A048-81C8-6C599A1EE16D}"/>
                </a:ext>
              </a:extLst>
            </p:cNvPr>
            <p:cNvSpPr/>
            <p:nvPr/>
          </p:nvSpPr>
          <p:spPr>
            <a:xfrm>
              <a:off x="10107161"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96" name="Shape39_20220124_152343">
              <a:extLst>
                <a:ext uri="{FF2B5EF4-FFF2-40B4-BE49-F238E27FC236}">
                  <a16:creationId xmlns:a16="http://schemas.microsoft.com/office/drawing/2014/main" id="{4B75BD96-145C-0D4A-A95E-4F7160AFD41F}"/>
                </a:ext>
              </a:extLst>
            </p:cNvPr>
            <p:cNvSpPr/>
            <p:nvPr/>
          </p:nvSpPr>
          <p:spPr>
            <a:xfrm>
              <a:off x="10628753"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sp>
        <p:nvSpPr>
          <p:cNvPr id="297" name="TextBox 296">
            <a:extLst>
              <a:ext uri="{FF2B5EF4-FFF2-40B4-BE49-F238E27FC236}">
                <a16:creationId xmlns:a16="http://schemas.microsoft.com/office/drawing/2014/main" id="{1752A169-87A0-A545-AC4E-EDDB12E46502}"/>
              </a:ext>
            </a:extLst>
          </p:cNvPr>
          <p:cNvSpPr txBox="1"/>
          <p:nvPr/>
        </p:nvSpPr>
        <p:spPr>
          <a:xfrm>
            <a:off x="1097431" y="1463423"/>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1.0</a:t>
            </a:r>
          </a:p>
        </p:txBody>
      </p:sp>
      <p:sp>
        <p:nvSpPr>
          <p:cNvPr id="298" name="TextBox 297">
            <a:extLst>
              <a:ext uri="{FF2B5EF4-FFF2-40B4-BE49-F238E27FC236}">
                <a16:creationId xmlns:a16="http://schemas.microsoft.com/office/drawing/2014/main" id="{C50B8F0F-5D20-CE4B-8E01-F77B764C877C}"/>
              </a:ext>
            </a:extLst>
          </p:cNvPr>
          <p:cNvSpPr txBox="1"/>
          <p:nvPr/>
        </p:nvSpPr>
        <p:spPr>
          <a:xfrm>
            <a:off x="1097431" y="1737740"/>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0.9</a:t>
            </a:r>
          </a:p>
        </p:txBody>
      </p:sp>
      <p:sp>
        <p:nvSpPr>
          <p:cNvPr id="299" name="TextBox 298">
            <a:extLst>
              <a:ext uri="{FF2B5EF4-FFF2-40B4-BE49-F238E27FC236}">
                <a16:creationId xmlns:a16="http://schemas.microsoft.com/office/drawing/2014/main" id="{6E537C2A-B9E2-D842-927D-A5B2B88E22A4}"/>
              </a:ext>
            </a:extLst>
          </p:cNvPr>
          <p:cNvSpPr txBox="1"/>
          <p:nvPr/>
        </p:nvSpPr>
        <p:spPr>
          <a:xfrm>
            <a:off x="1097431" y="2012057"/>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0.8</a:t>
            </a:r>
          </a:p>
        </p:txBody>
      </p:sp>
      <p:sp>
        <p:nvSpPr>
          <p:cNvPr id="300" name="TextBox 299">
            <a:extLst>
              <a:ext uri="{FF2B5EF4-FFF2-40B4-BE49-F238E27FC236}">
                <a16:creationId xmlns:a16="http://schemas.microsoft.com/office/drawing/2014/main" id="{D554ADB8-9E3D-2B49-97F5-61212B846646}"/>
              </a:ext>
            </a:extLst>
          </p:cNvPr>
          <p:cNvSpPr txBox="1"/>
          <p:nvPr/>
        </p:nvSpPr>
        <p:spPr>
          <a:xfrm>
            <a:off x="1097431" y="2286374"/>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0.7</a:t>
            </a:r>
          </a:p>
        </p:txBody>
      </p:sp>
      <p:sp>
        <p:nvSpPr>
          <p:cNvPr id="301" name="TextBox 300">
            <a:extLst>
              <a:ext uri="{FF2B5EF4-FFF2-40B4-BE49-F238E27FC236}">
                <a16:creationId xmlns:a16="http://schemas.microsoft.com/office/drawing/2014/main" id="{434793D0-5CBA-244E-9159-A16E7F039DD2}"/>
              </a:ext>
            </a:extLst>
          </p:cNvPr>
          <p:cNvSpPr txBox="1"/>
          <p:nvPr/>
        </p:nvSpPr>
        <p:spPr>
          <a:xfrm>
            <a:off x="1097431" y="2560691"/>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0.6</a:t>
            </a:r>
          </a:p>
        </p:txBody>
      </p:sp>
      <p:sp>
        <p:nvSpPr>
          <p:cNvPr id="302" name="TextBox 301">
            <a:extLst>
              <a:ext uri="{FF2B5EF4-FFF2-40B4-BE49-F238E27FC236}">
                <a16:creationId xmlns:a16="http://schemas.microsoft.com/office/drawing/2014/main" id="{D04715EB-9E1D-6B46-880C-149CFBD4B182}"/>
              </a:ext>
            </a:extLst>
          </p:cNvPr>
          <p:cNvSpPr txBox="1"/>
          <p:nvPr/>
        </p:nvSpPr>
        <p:spPr>
          <a:xfrm>
            <a:off x="1097431" y="2835008"/>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0.5</a:t>
            </a:r>
          </a:p>
        </p:txBody>
      </p:sp>
      <p:sp>
        <p:nvSpPr>
          <p:cNvPr id="303" name="TextBox 302">
            <a:extLst>
              <a:ext uri="{FF2B5EF4-FFF2-40B4-BE49-F238E27FC236}">
                <a16:creationId xmlns:a16="http://schemas.microsoft.com/office/drawing/2014/main" id="{C0EA0574-2271-4344-A5F1-F2750B2BA649}"/>
              </a:ext>
            </a:extLst>
          </p:cNvPr>
          <p:cNvSpPr txBox="1"/>
          <p:nvPr/>
        </p:nvSpPr>
        <p:spPr>
          <a:xfrm>
            <a:off x="1097431" y="3109325"/>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0.4</a:t>
            </a:r>
          </a:p>
        </p:txBody>
      </p:sp>
      <p:sp>
        <p:nvSpPr>
          <p:cNvPr id="304" name="TextBox 303">
            <a:extLst>
              <a:ext uri="{FF2B5EF4-FFF2-40B4-BE49-F238E27FC236}">
                <a16:creationId xmlns:a16="http://schemas.microsoft.com/office/drawing/2014/main" id="{6AEC94E8-34AB-C643-B85D-CEC6CC9BEE2B}"/>
              </a:ext>
            </a:extLst>
          </p:cNvPr>
          <p:cNvSpPr txBox="1"/>
          <p:nvPr/>
        </p:nvSpPr>
        <p:spPr>
          <a:xfrm>
            <a:off x="1097431" y="3383642"/>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0.3</a:t>
            </a:r>
          </a:p>
        </p:txBody>
      </p:sp>
      <p:sp>
        <p:nvSpPr>
          <p:cNvPr id="305" name="TextBox 304">
            <a:extLst>
              <a:ext uri="{FF2B5EF4-FFF2-40B4-BE49-F238E27FC236}">
                <a16:creationId xmlns:a16="http://schemas.microsoft.com/office/drawing/2014/main" id="{3CB91112-EB88-4444-BCB5-CCAF81B754AC}"/>
              </a:ext>
            </a:extLst>
          </p:cNvPr>
          <p:cNvSpPr txBox="1"/>
          <p:nvPr/>
        </p:nvSpPr>
        <p:spPr>
          <a:xfrm>
            <a:off x="1097431" y="3657959"/>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0.2</a:t>
            </a:r>
          </a:p>
        </p:txBody>
      </p:sp>
      <p:sp>
        <p:nvSpPr>
          <p:cNvPr id="306" name="TextBox 305">
            <a:extLst>
              <a:ext uri="{FF2B5EF4-FFF2-40B4-BE49-F238E27FC236}">
                <a16:creationId xmlns:a16="http://schemas.microsoft.com/office/drawing/2014/main" id="{685B5169-A23A-D641-B720-49F0B8EDAE37}"/>
              </a:ext>
            </a:extLst>
          </p:cNvPr>
          <p:cNvSpPr txBox="1"/>
          <p:nvPr/>
        </p:nvSpPr>
        <p:spPr>
          <a:xfrm>
            <a:off x="1097431" y="3932276"/>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0.1</a:t>
            </a:r>
          </a:p>
        </p:txBody>
      </p:sp>
      <p:sp>
        <p:nvSpPr>
          <p:cNvPr id="307" name="TextBox 306">
            <a:extLst>
              <a:ext uri="{FF2B5EF4-FFF2-40B4-BE49-F238E27FC236}">
                <a16:creationId xmlns:a16="http://schemas.microsoft.com/office/drawing/2014/main" id="{2AE2635A-E8AE-AF49-925F-695610925CD1}"/>
              </a:ext>
            </a:extLst>
          </p:cNvPr>
          <p:cNvSpPr txBox="1"/>
          <p:nvPr/>
        </p:nvSpPr>
        <p:spPr>
          <a:xfrm>
            <a:off x="1224068" y="4206590"/>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a:t>
            </a:r>
          </a:p>
        </p:txBody>
      </p:sp>
      <p:sp>
        <p:nvSpPr>
          <p:cNvPr id="308" name="TextBox 307">
            <a:extLst>
              <a:ext uri="{FF2B5EF4-FFF2-40B4-BE49-F238E27FC236}">
                <a16:creationId xmlns:a16="http://schemas.microsoft.com/office/drawing/2014/main" id="{D752E794-7BAD-B848-9A68-D80E6837668C}"/>
              </a:ext>
            </a:extLst>
          </p:cNvPr>
          <p:cNvSpPr txBox="1"/>
          <p:nvPr/>
        </p:nvSpPr>
        <p:spPr>
          <a:xfrm>
            <a:off x="1449548" y="4535856"/>
            <a:ext cx="86562"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309" name="TextBox 308">
            <a:extLst>
              <a:ext uri="{FF2B5EF4-FFF2-40B4-BE49-F238E27FC236}">
                <a16:creationId xmlns:a16="http://schemas.microsoft.com/office/drawing/2014/main" id="{E1CC412A-08FB-8246-B3B2-CAF97DA9485E}"/>
              </a:ext>
            </a:extLst>
          </p:cNvPr>
          <p:cNvSpPr txBox="1"/>
          <p:nvPr/>
        </p:nvSpPr>
        <p:spPr>
          <a:xfrm>
            <a:off x="2697947" y="4535856"/>
            <a:ext cx="86562"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6</a:t>
            </a:r>
          </a:p>
        </p:txBody>
      </p:sp>
      <p:sp>
        <p:nvSpPr>
          <p:cNvPr id="310" name="TextBox 309">
            <a:extLst>
              <a:ext uri="{FF2B5EF4-FFF2-40B4-BE49-F238E27FC236}">
                <a16:creationId xmlns:a16="http://schemas.microsoft.com/office/drawing/2014/main" id="{736EB9C6-4B10-924B-94B2-FF54021CA88B}"/>
              </a:ext>
            </a:extLst>
          </p:cNvPr>
          <p:cNvSpPr txBox="1"/>
          <p:nvPr/>
        </p:nvSpPr>
        <p:spPr>
          <a:xfrm>
            <a:off x="3909385"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12</a:t>
            </a:r>
          </a:p>
        </p:txBody>
      </p:sp>
      <p:sp>
        <p:nvSpPr>
          <p:cNvPr id="311" name="TextBox 310">
            <a:extLst>
              <a:ext uri="{FF2B5EF4-FFF2-40B4-BE49-F238E27FC236}">
                <a16:creationId xmlns:a16="http://schemas.microsoft.com/office/drawing/2014/main" id="{8BAA0024-D1F6-7F42-AA4C-9150DE7D8A62}"/>
              </a:ext>
            </a:extLst>
          </p:cNvPr>
          <p:cNvSpPr txBox="1"/>
          <p:nvPr/>
        </p:nvSpPr>
        <p:spPr>
          <a:xfrm>
            <a:off x="5157784"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18</a:t>
            </a:r>
          </a:p>
        </p:txBody>
      </p:sp>
      <p:sp>
        <p:nvSpPr>
          <p:cNvPr id="312" name="TextBox 311">
            <a:extLst>
              <a:ext uri="{FF2B5EF4-FFF2-40B4-BE49-F238E27FC236}">
                <a16:creationId xmlns:a16="http://schemas.microsoft.com/office/drawing/2014/main" id="{619860C6-37C3-6C41-B5D2-7CAB9AC7DFF4}"/>
              </a:ext>
            </a:extLst>
          </p:cNvPr>
          <p:cNvSpPr txBox="1"/>
          <p:nvPr/>
        </p:nvSpPr>
        <p:spPr>
          <a:xfrm>
            <a:off x="6437091"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24</a:t>
            </a:r>
          </a:p>
        </p:txBody>
      </p:sp>
      <p:sp>
        <p:nvSpPr>
          <p:cNvPr id="313" name="TextBox 312">
            <a:extLst>
              <a:ext uri="{FF2B5EF4-FFF2-40B4-BE49-F238E27FC236}">
                <a16:creationId xmlns:a16="http://schemas.microsoft.com/office/drawing/2014/main" id="{2B3AB89F-05C8-7548-913F-2316F89CA306}"/>
              </a:ext>
            </a:extLst>
          </p:cNvPr>
          <p:cNvSpPr txBox="1"/>
          <p:nvPr/>
        </p:nvSpPr>
        <p:spPr>
          <a:xfrm>
            <a:off x="7685490"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30</a:t>
            </a:r>
          </a:p>
        </p:txBody>
      </p:sp>
      <p:sp>
        <p:nvSpPr>
          <p:cNvPr id="314" name="TextBox 313">
            <a:extLst>
              <a:ext uri="{FF2B5EF4-FFF2-40B4-BE49-F238E27FC236}">
                <a16:creationId xmlns:a16="http://schemas.microsoft.com/office/drawing/2014/main" id="{DD51C9B7-4C8F-194C-928D-7E6060A74760}"/>
              </a:ext>
            </a:extLst>
          </p:cNvPr>
          <p:cNvSpPr txBox="1"/>
          <p:nvPr/>
        </p:nvSpPr>
        <p:spPr>
          <a:xfrm>
            <a:off x="8940209"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36</a:t>
            </a:r>
          </a:p>
        </p:txBody>
      </p:sp>
      <p:sp>
        <p:nvSpPr>
          <p:cNvPr id="315" name="TextBox 314">
            <a:extLst>
              <a:ext uri="{FF2B5EF4-FFF2-40B4-BE49-F238E27FC236}">
                <a16:creationId xmlns:a16="http://schemas.microsoft.com/office/drawing/2014/main" id="{50783230-AF74-4C41-BCD4-ACEF1DC83648}"/>
              </a:ext>
            </a:extLst>
          </p:cNvPr>
          <p:cNvSpPr txBox="1"/>
          <p:nvPr/>
        </p:nvSpPr>
        <p:spPr>
          <a:xfrm>
            <a:off x="10188608"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42</a:t>
            </a:r>
          </a:p>
        </p:txBody>
      </p:sp>
      <p:sp>
        <p:nvSpPr>
          <p:cNvPr id="316" name="TextBox 315">
            <a:extLst>
              <a:ext uri="{FF2B5EF4-FFF2-40B4-BE49-F238E27FC236}">
                <a16:creationId xmlns:a16="http://schemas.microsoft.com/office/drawing/2014/main" id="{EB4577C3-3C5A-2448-8BFD-7E824FB7259D}"/>
              </a:ext>
            </a:extLst>
          </p:cNvPr>
          <p:cNvSpPr txBox="1"/>
          <p:nvPr/>
        </p:nvSpPr>
        <p:spPr>
          <a:xfrm>
            <a:off x="11451748"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48</a:t>
            </a:r>
          </a:p>
        </p:txBody>
      </p:sp>
      <p:grpSp>
        <p:nvGrpSpPr>
          <p:cNvPr id="318" name="Group 317">
            <a:extLst>
              <a:ext uri="{FF2B5EF4-FFF2-40B4-BE49-F238E27FC236}">
                <a16:creationId xmlns:a16="http://schemas.microsoft.com/office/drawing/2014/main" id="{B0E037B7-F05E-0646-8FC1-0BBCD353862F}"/>
              </a:ext>
            </a:extLst>
          </p:cNvPr>
          <p:cNvGrpSpPr/>
          <p:nvPr/>
        </p:nvGrpSpPr>
        <p:grpSpPr>
          <a:xfrm>
            <a:off x="1632841" y="3824121"/>
            <a:ext cx="1187702" cy="468975"/>
            <a:chOff x="1650653" y="4172107"/>
            <a:chExt cx="1187702" cy="468975"/>
          </a:xfrm>
        </p:grpSpPr>
        <p:sp>
          <p:nvSpPr>
            <p:cNvPr id="319" name="TextBox 318">
              <a:extLst>
                <a:ext uri="{FF2B5EF4-FFF2-40B4-BE49-F238E27FC236}">
                  <a16:creationId xmlns:a16="http://schemas.microsoft.com/office/drawing/2014/main" id="{46968F09-F333-3A4D-A60B-BCCB788C8119}"/>
                </a:ext>
              </a:extLst>
            </p:cNvPr>
            <p:cNvSpPr txBox="1"/>
            <p:nvPr/>
          </p:nvSpPr>
          <p:spPr>
            <a:xfrm>
              <a:off x="1943558" y="4172107"/>
              <a:ext cx="734496"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T300+D</a:t>
              </a:r>
              <a:endParaRPr lang="en-GB" sz="1200" dirty="0">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285B6591-72C9-8143-95DA-C1ECD05E78F7}"/>
                </a:ext>
              </a:extLst>
            </p:cNvPr>
            <p:cNvSpPr txBox="1"/>
            <p:nvPr/>
          </p:nvSpPr>
          <p:spPr>
            <a:xfrm>
              <a:off x="1943558" y="4364083"/>
              <a:ext cx="894797"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Sorafenib</a:t>
              </a:r>
              <a:endParaRPr lang="en-GB" sz="1200" dirty="0">
                <a:latin typeface="Arial" panose="020B0604020202020204" pitchFamily="34" charset="0"/>
                <a:cs typeface="Arial" panose="020B0604020202020204" pitchFamily="34" charset="0"/>
              </a:endParaRPr>
            </a:p>
          </p:txBody>
        </p:sp>
        <p:cxnSp>
          <p:nvCxnSpPr>
            <p:cNvPr id="321" name="Straight Connector 320">
              <a:extLst>
                <a:ext uri="{FF2B5EF4-FFF2-40B4-BE49-F238E27FC236}">
                  <a16:creationId xmlns:a16="http://schemas.microsoft.com/office/drawing/2014/main" id="{4E7289DB-BC03-6A4A-90B6-B36504EBE0AE}"/>
                </a:ext>
              </a:extLst>
            </p:cNvPr>
            <p:cNvCxnSpPr>
              <a:stCxn id="319" idx="1"/>
            </p:cNvCxnSpPr>
            <p:nvPr/>
          </p:nvCxnSpPr>
          <p:spPr>
            <a:xfrm flipH="1" flipV="1">
              <a:off x="1650654" y="4305227"/>
              <a:ext cx="292904" cy="538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11B382C5-3E19-E945-919A-F59CE83AB1B5}"/>
                </a:ext>
              </a:extLst>
            </p:cNvPr>
            <p:cNvCxnSpPr/>
            <p:nvPr/>
          </p:nvCxnSpPr>
          <p:spPr>
            <a:xfrm flipH="1" flipV="1">
              <a:off x="1650653" y="4502582"/>
              <a:ext cx="292905"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grpSp>
      <p:sp>
        <p:nvSpPr>
          <p:cNvPr id="323" name="TextBox 322">
            <a:extLst>
              <a:ext uri="{FF2B5EF4-FFF2-40B4-BE49-F238E27FC236}">
                <a16:creationId xmlns:a16="http://schemas.microsoft.com/office/drawing/2014/main" id="{CB4B9394-0CE6-6A4D-8CAE-1C097A62A69C}"/>
              </a:ext>
            </a:extLst>
          </p:cNvPr>
          <p:cNvSpPr txBox="1"/>
          <p:nvPr/>
        </p:nvSpPr>
        <p:spPr>
          <a:xfrm>
            <a:off x="4711304" y="4717137"/>
            <a:ext cx="2724272" cy="276999"/>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Time from randomisation (months)</a:t>
            </a:r>
            <a:endParaRPr lang="en-GB" sz="1200" dirty="0">
              <a:latin typeface="Arial" panose="020B0604020202020204" pitchFamily="34" charset="0"/>
              <a:cs typeface="Arial" panose="020B0604020202020204" pitchFamily="34" charset="0"/>
            </a:endParaRPr>
          </a:p>
        </p:txBody>
      </p:sp>
      <p:sp>
        <p:nvSpPr>
          <p:cNvPr id="324" name="TextBox 323">
            <a:extLst>
              <a:ext uri="{FF2B5EF4-FFF2-40B4-BE49-F238E27FC236}">
                <a16:creationId xmlns:a16="http://schemas.microsoft.com/office/drawing/2014/main" id="{8292FF5A-6522-FD4B-89B5-93E81B44DCC2}"/>
              </a:ext>
            </a:extLst>
          </p:cNvPr>
          <p:cNvSpPr txBox="1"/>
          <p:nvPr/>
        </p:nvSpPr>
        <p:spPr>
          <a:xfrm rot="16200000">
            <a:off x="145629" y="2744404"/>
            <a:ext cx="1436612" cy="276999"/>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Probability of OS</a:t>
            </a:r>
            <a:endParaRPr lang="en-GB" sz="1200" dirty="0">
              <a:latin typeface="Arial" panose="020B0604020202020204" pitchFamily="34" charset="0"/>
              <a:cs typeface="Arial" panose="020B0604020202020204" pitchFamily="34" charset="0"/>
            </a:endParaRPr>
          </a:p>
        </p:txBody>
      </p:sp>
      <p:cxnSp>
        <p:nvCxnSpPr>
          <p:cNvPr id="325" name="Straight Connector 324">
            <a:extLst>
              <a:ext uri="{FF2B5EF4-FFF2-40B4-BE49-F238E27FC236}">
                <a16:creationId xmlns:a16="http://schemas.microsoft.com/office/drawing/2014/main" id="{4B0FFA57-AA3C-6542-B766-A8383D054447}"/>
              </a:ext>
            </a:extLst>
          </p:cNvPr>
          <p:cNvCxnSpPr>
            <a:endCxn id="197" idx="90"/>
          </p:cNvCxnSpPr>
          <p:nvPr/>
        </p:nvCxnSpPr>
        <p:spPr>
          <a:xfrm flipH="1" flipV="1">
            <a:off x="3357704" y="2411956"/>
            <a:ext cx="0" cy="196922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0C26FBDB-1B8E-3B40-A56B-322DE334DBD9}"/>
              </a:ext>
            </a:extLst>
          </p:cNvPr>
          <p:cNvCxnSpPr>
            <a:cxnSpLocks/>
          </p:cNvCxnSpPr>
          <p:nvPr/>
        </p:nvCxnSpPr>
        <p:spPr>
          <a:xfrm flipV="1">
            <a:off x="5258423" y="2989780"/>
            <a:ext cx="0" cy="1391396"/>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9C613FF6-CBAC-2240-BE50-0345C2B49F99}"/>
              </a:ext>
            </a:extLst>
          </p:cNvPr>
          <p:cNvCxnSpPr>
            <a:cxnSpLocks/>
            <a:endCxn id="197" idx="196"/>
          </p:cNvCxnSpPr>
          <p:nvPr/>
        </p:nvCxnSpPr>
        <p:spPr>
          <a:xfrm flipV="1">
            <a:off x="6511870" y="3208349"/>
            <a:ext cx="554" cy="1172828"/>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D906BDF4-1EBB-6B47-AFA3-1A0A81562F12}"/>
              </a:ext>
            </a:extLst>
          </p:cNvPr>
          <p:cNvCxnSpPr>
            <a:cxnSpLocks/>
          </p:cNvCxnSpPr>
          <p:nvPr/>
        </p:nvCxnSpPr>
        <p:spPr>
          <a:xfrm flipV="1">
            <a:off x="9018764" y="3482975"/>
            <a:ext cx="0" cy="898202"/>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7" name="Rectangle: Rounded Corners 6">
            <a:extLst>
              <a:ext uri="{FF2B5EF4-FFF2-40B4-BE49-F238E27FC236}">
                <a16:creationId xmlns:a16="http://schemas.microsoft.com/office/drawing/2014/main" id="{BC441783-8390-F4BB-5330-D397D12FDCB0}"/>
              </a:ext>
            </a:extLst>
          </p:cNvPr>
          <p:cNvSpPr/>
          <p:nvPr/>
        </p:nvSpPr>
        <p:spPr>
          <a:xfrm>
            <a:off x="4470574" y="1609123"/>
            <a:ext cx="5940056" cy="307980"/>
          </a:xfrm>
          <a:prstGeom prst="roundRect">
            <a:avLst/>
          </a:prstGeom>
          <a:solidFill>
            <a:srgbClr val="5D8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Landmark analysis</a:t>
            </a:r>
          </a:p>
        </p:txBody>
      </p:sp>
      <p:cxnSp>
        <p:nvCxnSpPr>
          <p:cNvPr id="9" name="Straight Arrow Connector 8">
            <a:extLst>
              <a:ext uri="{FF2B5EF4-FFF2-40B4-BE49-F238E27FC236}">
                <a16:creationId xmlns:a16="http://schemas.microsoft.com/office/drawing/2014/main" id="{3C7FD28E-93B8-4D0E-5777-23076955E92F}"/>
              </a:ext>
            </a:extLst>
          </p:cNvPr>
          <p:cNvCxnSpPr>
            <a:cxnSpLocks/>
          </p:cNvCxnSpPr>
          <p:nvPr/>
        </p:nvCxnSpPr>
        <p:spPr>
          <a:xfrm>
            <a:off x="9043076" y="1901256"/>
            <a:ext cx="0" cy="879672"/>
          </a:xfrm>
          <a:prstGeom prst="straightConnector1">
            <a:avLst/>
          </a:prstGeom>
          <a:ln w="38100">
            <a:solidFill>
              <a:srgbClr val="5D8298"/>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C80CDE8-F3ED-205F-C1B2-3733D84C09AA}"/>
              </a:ext>
            </a:extLst>
          </p:cNvPr>
          <p:cNvCxnSpPr>
            <a:cxnSpLocks/>
          </p:cNvCxnSpPr>
          <p:nvPr/>
        </p:nvCxnSpPr>
        <p:spPr>
          <a:xfrm>
            <a:off x="5237487" y="1844824"/>
            <a:ext cx="0" cy="526788"/>
          </a:xfrm>
          <a:prstGeom prst="straightConnector1">
            <a:avLst/>
          </a:prstGeom>
          <a:ln w="38100">
            <a:solidFill>
              <a:srgbClr val="5D8298"/>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42EEF84-6710-948C-C999-6085EDE828D4}"/>
              </a:ext>
            </a:extLst>
          </p:cNvPr>
          <p:cNvCxnSpPr>
            <a:cxnSpLocks/>
          </p:cNvCxnSpPr>
          <p:nvPr/>
        </p:nvCxnSpPr>
        <p:spPr>
          <a:xfrm flipH="1">
            <a:off x="6511870" y="1901256"/>
            <a:ext cx="5913" cy="650435"/>
          </a:xfrm>
          <a:prstGeom prst="straightConnector1">
            <a:avLst/>
          </a:prstGeom>
          <a:ln w="38100">
            <a:solidFill>
              <a:srgbClr val="5D8298"/>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4794C17-C8CD-90B8-DA47-FD7A7C6EB900}"/>
              </a:ext>
            </a:extLst>
          </p:cNvPr>
          <p:cNvSpPr>
            <a:spLocks noGrp="1"/>
          </p:cNvSpPr>
          <p:nvPr>
            <p:ph sz="quarter" idx="15"/>
          </p:nvPr>
        </p:nvSpPr>
        <p:spPr>
          <a:xfrm>
            <a:off x="620183" y="6196213"/>
            <a:ext cx="10732401" cy="365125"/>
          </a:xfrm>
        </p:spPr>
        <p:txBody>
          <a:bodyPr/>
          <a:lstStyle/>
          <a:p>
            <a:r>
              <a:rPr lang="en-GB" dirty="0"/>
              <a:t>Data cut-off date: 27 August 2021; Median follow-up: 33.18 (95% CI, 31.74-34.53) months for T300+D and 32.23 (95% CI, 30.42-33.71) months for sorafenib; </a:t>
            </a:r>
            <a:r>
              <a:rPr lang="en-GB" baseline="30000" dirty="0"/>
              <a:t>a </a:t>
            </a:r>
            <a:r>
              <a:rPr lang="en-GB" dirty="0"/>
              <a:t>Or: STRIDE</a:t>
            </a:r>
            <a:br>
              <a:rPr lang="en-GB" dirty="0"/>
            </a:br>
            <a:r>
              <a:rPr lang="en-GB" dirty="0"/>
              <a:t>CI, confidence interval; OS, overall survival; STRIDE, Single Tremelimumab Regular Interval Durvalumab; </a:t>
            </a:r>
            <a:r>
              <a:rPr lang="en-GB" dirty="0">
                <a:solidFill>
                  <a:schemeClr val="tx2"/>
                </a:solidFill>
              </a:rPr>
              <a:t>T300+D, tremelimumab 300 mg × 1 dose + durvalumab 1,500 mg every 4 weeks	</a:t>
            </a:r>
            <a:endParaRPr lang="en-GB" dirty="0"/>
          </a:p>
          <a:p>
            <a:r>
              <a:rPr lang="en-GB" dirty="0"/>
              <a:t>Abou-Alfa GK, et al. NEJM Evid. 2022;1:10.1056/EVIDoa2100070</a:t>
            </a:r>
          </a:p>
          <a:p>
            <a:endParaRPr lang="en-GB" dirty="0"/>
          </a:p>
        </p:txBody>
      </p:sp>
    </p:spTree>
    <p:extLst>
      <p:ext uri="{BB962C8B-B14F-4D97-AF65-F5344CB8AC3E}">
        <p14:creationId xmlns:p14="http://schemas.microsoft.com/office/powerpoint/2010/main" val="17420829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dirty="0"/>
              <a:t>Tremelimumab + Durvalumab</a:t>
            </a:r>
            <a:r>
              <a:rPr lang="en-GB" baseline="30000" dirty="0"/>
              <a:t> </a:t>
            </a:r>
            <a:r>
              <a:rPr lang="en-GB" dirty="0"/>
              <a:t>(HIMALAYA)</a:t>
            </a:r>
            <a:br>
              <a:rPr lang="en-GB" dirty="0"/>
            </a:br>
            <a:r>
              <a:rPr lang="en-GB" sz="2000" dirty="0">
                <a:solidFill>
                  <a:schemeClr val="accent1"/>
                </a:solidFill>
              </a:rPr>
              <a:t>Secondary endpoint: no significant difference in median PFS versus sorafenib</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463" name="Content Placeholder 462">
            <a:extLst>
              <a:ext uri="{FF2B5EF4-FFF2-40B4-BE49-F238E27FC236}">
                <a16:creationId xmlns:a16="http://schemas.microsoft.com/office/drawing/2014/main" id="{0800AE05-0A09-0E48-AFE3-DCB79C4573BB}"/>
              </a:ext>
            </a:extLst>
          </p:cNvPr>
          <p:cNvSpPr>
            <a:spLocks noGrp="1"/>
          </p:cNvSpPr>
          <p:nvPr>
            <p:ph sz="quarter" idx="15"/>
          </p:nvPr>
        </p:nvSpPr>
        <p:spPr>
          <a:xfrm>
            <a:off x="620183" y="6177499"/>
            <a:ext cx="10962217" cy="365125"/>
          </a:xfrm>
        </p:spPr>
        <p:txBody>
          <a:bodyPr/>
          <a:lstStyle/>
          <a:p>
            <a:r>
              <a:rPr lang="en-GB" baseline="30000" dirty="0"/>
              <a:t>a</a:t>
            </a:r>
            <a:r>
              <a:rPr lang="en-GB" dirty="0"/>
              <a:t> Versus sorafenib; </a:t>
            </a:r>
            <a:r>
              <a:rPr lang="en-GB" baseline="30000" dirty="0"/>
              <a:t>b</a:t>
            </a:r>
            <a:r>
              <a:rPr lang="en-GB" dirty="0"/>
              <a:t> Percent calculated from total patients in the safety analysis set: T300+D (N=388), durvalumab (N=388), sorafenib (N=374); </a:t>
            </a:r>
            <a:r>
              <a:rPr lang="en-GB" baseline="30000" dirty="0"/>
              <a:t>c</a:t>
            </a:r>
            <a:r>
              <a:rPr lang="en-GB" dirty="0"/>
              <a:t> Or: STRIDE</a:t>
            </a:r>
            <a:br>
              <a:rPr lang="en-GB" dirty="0"/>
            </a:br>
            <a:r>
              <a:rPr lang="en-GB" dirty="0"/>
              <a:t>CI, confidence interval; HR, hazard ratio; PFS, progression-free survival; </a:t>
            </a:r>
            <a:r>
              <a:rPr lang="en-GB" dirty="0">
                <a:solidFill>
                  <a:schemeClr val="tx2"/>
                </a:solidFill>
              </a:rPr>
              <a:t>T300+D, tremelimumab 300 mg × 1 dose + durvalumab 1,500 mg every 4 weeks</a:t>
            </a:r>
            <a:r>
              <a:rPr lang="en-GB" dirty="0"/>
              <a:t>; TTP, time to progression</a:t>
            </a:r>
          </a:p>
          <a:p>
            <a:r>
              <a:rPr lang="en-GB" dirty="0"/>
              <a:t>Abou-Alfa GK, et al. NEJM Evid. 2022;1:10.1056/EVIDoa2100070</a:t>
            </a:r>
          </a:p>
        </p:txBody>
      </p:sp>
      <p:grpSp>
        <p:nvGrpSpPr>
          <p:cNvPr id="2" name="Group 1">
            <a:extLst>
              <a:ext uri="{FF2B5EF4-FFF2-40B4-BE49-F238E27FC236}">
                <a16:creationId xmlns:a16="http://schemas.microsoft.com/office/drawing/2014/main" id="{D6FC13FB-8249-4F93-5684-CFD7A2F4C9CE}"/>
              </a:ext>
            </a:extLst>
          </p:cNvPr>
          <p:cNvGrpSpPr/>
          <p:nvPr/>
        </p:nvGrpSpPr>
        <p:grpSpPr>
          <a:xfrm>
            <a:off x="1503086" y="1541908"/>
            <a:ext cx="8675436" cy="2550462"/>
            <a:chOff x="1523634" y="1893171"/>
            <a:chExt cx="8675436" cy="2550462"/>
          </a:xfrm>
        </p:grpSpPr>
        <p:sp>
          <p:nvSpPr>
            <p:cNvPr id="5" name="Shape0_20220124_180209">
              <a:extLst>
                <a:ext uri="{FF2B5EF4-FFF2-40B4-BE49-F238E27FC236}">
                  <a16:creationId xmlns:a16="http://schemas.microsoft.com/office/drawing/2014/main" id="{DF26210B-9473-59D3-7EE7-6BF6D18185A8}"/>
                </a:ext>
              </a:extLst>
            </p:cNvPr>
            <p:cNvSpPr/>
            <p:nvPr/>
          </p:nvSpPr>
          <p:spPr>
            <a:xfrm>
              <a:off x="1523634" y="1893171"/>
              <a:ext cx="8675436" cy="2513543"/>
            </a:xfrm>
            <a:custGeom>
              <a:avLst/>
              <a:gdLst>
                <a:gd name="connsiteX0" fmla="*/ 16514 w 8675436"/>
                <a:gd name="connsiteY0" fmla="*/ 9819 h 2513543"/>
                <a:gd name="connsiteX1" fmla="*/ 91598 w 8675436"/>
                <a:gd name="connsiteY1" fmla="*/ 9819 h 2513543"/>
                <a:gd name="connsiteX2" fmla="*/ 91598 w 8675436"/>
                <a:gd name="connsiteY2" fmla="*/ 28277 h 2513543"/>
                <a:gd name="connsiteX3" fmla="*/ 130572 w 8675436"/>
                <a:gd name="connsiteY3" fmla="*/ 28277 h 2513543"/>
                <a:gd name="connsiteX4" fmla="*/ 130572 w 8675436"/>
                <a:gd name="connsiteY4" fmla="*/ 46736 h 2513543"/>
                <a:gd name="connsiteX5" fmla="*/ 221290 w 8675436"/>
                <a:gd name="connsiteY5" fmla="*/ 46736 h 2513543"/>
                <a:gd name="connsiteX6" fmla="*/ 221290 w 8675436"/>
                <a:gd name="connsiteY6" fmla="*/ 79072 h 2513543"/>
                <a:gd name="connsiteX7" fmla="*/ 252336 w 8675436"/>
                <a:gd name="connsiteY7" fmla="*/ 79072 h 2513543"/>
                <a:gd name="connsiteX8" fmla="*/ 252336 w 8675436"/>
                <a:gd name="connsiteY8" fmla="*/ 133008 h 2513543"/>
                <a:gd name="connsiteX9" fmla="*/ 291530 w 8675436"/>
                <a:gd name="connsiteY9" fmla="*/ 133008 h 2513543"/>
                <a:gd name="connsiteX10" fmla="*/ 291530 w 8675436"/>
                <a:gd name="connsiteY10" fmla="*/ 214699 h 2513543"/>
                <a:gd name="connsiteX11" fmla="*/ 335568 w 8675436"/>
                <a:gd name="connsiteY11" fmla="*/ 214699 h 2513543"/>
                <a:gd name="connsiteX12" fmla="*/ 335568 w 8675436"/>
                <a:gd name="connsiteY12" fmla="*/ 367082 h 2513543"/>
                <a:gd name="connsiteX13" fmla="*/ 366394 w 8675436"/>
                <a:gd name="connsiteY13" fmla="*/ 367082 h 2513543"/>
                <a:gd name="connsiteX14" fmla="*/ 366394 w 8675436"/>
                <a:gd name="connsiteY14" fmla="*/ 639775 h 2513543"/>
                <a:gd name="connsiteX15" fmla="*/ 394798 w 8675436"/>
                <a:gd name="connsiteY15" fmla="*/ 639775 h 2513543"/>
                <a:gd name="connsiteX16" fmla="*/ 394798 w 8675436"/>
                <a:gd name="connsiteY16" fmla="*/ 935509 h 2513543"/>
                <a:gd name="connsiteX17" fmla="*/ 431129 w 8675436"/>
                <a:gd name="connsiteY17" fmla="*/ 935509 h 2513543"/>
                <a:gd name="connsiteX18" fmla="*/ 431129 w 8675436"/>
                <a:gd name="connsiteY18" fmla="*/ 1006334 h 2513543"/>
                <a:gd name="connsiteX19" fmla="*/ 495865 w 8675436"/>
                <a:gd name="connsiteY19" fmla="*/ 1006334 h 2513543"/>
                <a:gd name="connsiteX20" fmla="*/ 495865 w 8675436"/>
                <a:gd name="connsiteY20" fmla="*/ 1038670 h 2513543"/>
                <a:gd name="connsiteX21" fmla="*/ 614987 w 8675436"/>
                <a:gd name="connsiteY21" fmla="*/ 1038670 h 2513543"/>
                <a:gd name="connsiteX22" fmla="*/ 614987 w 8675436"/>
                <a:gd name="connsiteY22" fmla="*/ 1074016 h 2513543"/>
                <a:gd name="connsiteX23" fmla="*/ 709888 w 8675436"/>
                <a:gd name="connsiteY23" fmla="*/ 1074016 h 2513543"/>
                <a:gd name="connsiteX24" fmla="*/ 709888 w 8675436"/>
                <a:gd name="connsiteY24" fmla="*/ 1163430 h 2513543"/>
                <a:gd name="connsiteX25" fmla="*/ 743577 w 8675436"/>
                <a:gd name="connsiteY25" fmla="*/ 1163430 h 2513543"/>
                <a:gd name="connsiteX26" fmla="*/ 743577 w 8675436"/>
                <a:gd name="connsiteY26" fmla="*/ 1382056 h 2513543"/>
                <a:gd name="connsiteX27" fmla="*/ 797964 w 8675436"/>
                <a:gd name="connsiteY27" fmla="*/ 1382056 h 2513543"/>
                <a:gd name="connsiteX28" fmla="*/ 797964 w 8675436"/>
                <a:gd name="connsiteY28" fmla="*/ 1468328 h 2513543"/>
                <a:gd name="connsiteX29" fmla="*/ 908058 w 8675436"/>
                <a:gd name="connsiteY29" fmla="*/ 1468328 h 2513543"/>
                <a:gd name="connsiteX30" fmla="*/ 908058 w 8675436"/>
                <a:gd name="connsiteY30" fmla="*/ 1492940 h 2513543"/>
                <a:gd name="connsiteX31" fmla="*/ 1094558 w 8675436"/>
                <a:gd name="connsiteY31" fmla="*/ 1492940 h 2513543"/>
                <a:gd name="connsiteX32" fmla="*/ 1094558 w 8675436"/>
                <a:gd name="connsiteY32" fmla="*/ 1531429 h 2513543"/>
                <a:gd name="connsiteX33" fmla="*/ 1133532 w 8675436"/>
                <a:gd name="connsiteY33" fmla="*/ 1531429 h 2513543"/>
                <a:gd name="connsiteX34" fmla="*/ 1133532 w 8675436"/>
                <a:gd name="connsiteY34" fmla="*/ 1590078 h 2513543"/>
                <a:gd name="connsiteX35" fmla="*/ 1143881 w 8675436"/>
                <a:gd name="connsiteY35" fmla="*/ 1590078 h 2513543"/>
                <a:gd name="connsiteX36" fmla="*/ 1143881 w 8675436"/>
                <a:gd name="connsiteY36" fmla="*/ 1663913 h 2513543"/>
                <a:gd name="connsiteX37" fmla="*/ 1177569 w 8675436"/>
                <a:gd name="connsiteY37" fmla="*/ 1663913 h 2513543"/>
                <a:gd name="connsiteX38" fmla="*/ 1177569 w 8675436"/>
                <a:gd name="connsiteY38" fmla="*/ 1740891 h 2513543"/>
                <a:gd name="connsiteX39" fmla="*/ 1265645 w 8675436"/>
                <a:gd name="connsiteY39" fmla="*/ 1740891 h 2513543"/>
                <a:gd name="connsiteX40" fmla="*/ 1265645 w 8675436"/>
                <a:gd name="connsiteY40" fmla="*/ 1762491 h 2513543"/>
                <a:gd name="connsiteX41" fmla="*/ 1366712 w 8675436"/>
                <a:gd name="connsiteY41" fmla="*/ 1762491 h 2513543"/>
                <a:gd name="connsiteX42" fmla="*/ 1366712 w 8675436"/>
                <a:gd name="connsiteY42" fmla="*/ 1774797 h 2513543"/>
                <a:gd name="connsiteX43" fmla="*/ 1493540 w 8675436"/>
                <a:gd name="connsiteY43" fmla="*/ 1774797 h 2513543"/>
                <a:gd name="connsiteX44" fmla="*/ 1493540 w 8675436"/>
                <a:gd name="connsiteY44" fmla="*/ 1814857 h 2513543"/>
                <a:gd name="connsiteX45" fmla="*/ 1516880 w 8675436"/>
                <a:gd name="connsiteY45" fmla="*/ 1814857 h 2513543"/>
                <a:gd name="connsiteX46" fmla="*/ 1516880 w 8675436"/>
                <a:gd name="connsiteY46" fmla="*/ 1916577 h 2513543"/>
                <a:gd name="connsiteX47" fmla="*/ 1558276 w 8675436"/>
                <a:gd name="connsiteY47" fmla="*/ 1916577 h 2513543"/>
                <a:gd name="connsiteX48" fmla="*/ 1558276 w 8675436"/>
                <a:gd name="connsiteY48" fmla="*/ 1970383 h 2513543"/>
                <a:gd name="connsiteX49" fmla="*/ 1602313 w 8675436"/>
                <a:gd name="connsiteY49" fmla="*/ 1970383 h 2513543"/>
                <a:gd name="connsiteX50" fmla="*/ 1602313 w 8675436"/>
                <a:gd name="connsiteY50" fmla="*/ 2001278 h 2513543"/>
                <a:gd name="connsiteX51" fmla="*/ 1884816 w 8675436"/>
                <a:gd name="connsiteY51" fmla="*/ 2001278 h 2513543"/>
                <a:gd name="connsiteX52" fmla="*/ 1884816 w 8675436"/>
                <a:gd name="connsiteY52" fmla="*/ 2028901 h 2513543"/>
                <a:gd name="connsiteX53" fmla="*/ 1915862 w 8675436"/>
                <a:gd name="connsiteY53" fmla="*/ 2028901 h 2513543"/>
                <a:gd name="connsiteX54" fmla="*/ 1915862 w 8675436"/>
                <a:gd name="connsiteY54" fmla="*/ 2070531 h 2513543"/>
                <a:gd name="connsiteX55" fmla="*/ 1985662 w 8675436"/>
                <a:gd name="connsiteY55" fmla="*/ 2070531 h 2513543"/>
                <a:gd name="connsiteX56" fmla="*/ 1985662 w 8675436"/>
                <a:gd name="connsiteY56" fmla="*/ 2087550 h 2513543"/>
                <a:gd name="connsiteX57" fmla="*/ 2278513 w 8675436"/>
                <a:gd name="connsiteY57" fmla="*/ 2087550 h 2513543"/>
                <a:gd name="connsiteX58" fmla="*/ 2278513 w 8675436"/>
                <a:gd name="connsiteY58" fmla="*/ 2106009 h 2513543"/>
                <a:gd name="connsiteX59" fmla="*/ 2350955 w 8675436"/>
                <a:gd name="connsiteY59" fmla="*/ 2106009 h 2513543"/>
                <a:gd name="connsiteX60" fmla="*/ 2350955 w 8675436"/>
                <a:gd name="connsiteY60" fmla="*/ 2126039 h 2513543"/>
                <a:gd name="connsiteX61" fmla="*/ 2379580 w 8675436"/>
                <a:gd name="connsiteY61" fmla="*/ 2126039 h 2513543"/>
                <a:gd name="connsiteX62" fmla="*/ 2379580 w 8675436"/>
                <a:gd name="connsiteY62" fmla="*/ 2144498 h 2513543"/>
                <a:gd name="connsiteX63" fmla="*/ 2641164 w 8675436"/>
                <a:gd name="connsiteY63" fmla="*/ 2144498 h 2513543"/>
                <a:gd name="connsiteX64" fmla="*/ 2641164 w 8675436"/>
                <a:gd name="connsiteY64" fmla="*/ 2175262 h 2513543"/>
                <a:gd name="connsiteX65" fmla="*/ 2682559 w 8675436"/>
                <a:gd name="connsiteY65" fmla="*/ 2175262 h 2513543"/>
                <a:gd name="connsiteX66" fmla="*/ 2682559 w 8675436"/>
                <a:gd name="connsiteY66" fmla="*/ 2192282 h 2513543"/>
                <a:gd name="connsiteX67" fmla="*/ 2876986 w 8675436"/>
                <a:gd name="connsiteY67" fmla="*/ 2192282 h 2513543"/>
                <a:gd name="connsiteX68" fmla="*/ 2876986 w 8675436"/>
                <a:gd name="connsiteY68" fmla="*/ 2218464 h 2513543"/>
                <a:gd name="connsiteX69" fmla="*/ 2954493 w 8675436"/>
                <a:gd name="connsiteY69" fmla="*/ 2218464 h 2513543"/>
                <a:gd name="connsiteX70" fmla="*/ 2954493 w 8675436"/>
                <a:gd name="connsiteY70" fmla="*/ 2241505 h 2513543"/>
                <a:gd name="connsiteX71" fmla="*/ 3112588 w 8675436"/>
                <a:gd name="connsiteY71" fmla="*/ 2241505 h 2513543"/>
                <a:gd name="connsiteX72" fmla="*/ 3124258 w 8675436"/>
                <a:gd name="connsiteY72" fmla="*/ 2248443 h 2513543"/>
                <a:gd name="connsiteX73" fmla="*/ 3236995 w 8675436"/>
                <a:gd name="connsiteY73" fmla="*/ 2248443 h 2513543"/>
                <a:gd name="connsiteX74" fmla="*/ 3236995 w 8675436"/>
                <a:gd name="connsiteY74" fmla="*/ 2283135 h 2513543"/>
                <a:gd name="connsiteX75" fmla="*/ 3400154 w 8675436"/>
                <a:gd name="connsiteY75" fmla="*/ 2283135 h 2513543"/>
                <a:gd name="connsiteX76" fmla="*/ 3400154 w 8675436"/>
                <a:gd name="connsiteY76" fmla="*/ 2292299 h 2513543"/>
                <a:gd name="connsiteX77" fmla="*/ 3457184 w 8675436"/>
                <a:gd name="connsiteY77" fmla="*/ 2292299 h 2513543"/>
                <a:gd name="connsiteX78" fmla="*/ 3457184 w 8675436"/>
                <a:gd name="connsiteY78" fmla="*/ 2324635 h 2513543"/>
                <a:gd name="connsiteX79" fmla="*/ 3897561 w 8675436"/>
                <a:gd name="connsiteY79" fmla="*/ 2324635 h 2513543"/>
                <a:gd name="connsiteX80" fmla="*/ 3897561 w 8675436"/>
                <a:gd name="connsiteY80" fmla="*/ 2344665 h 2513543"/>
                <a:gd name="connsiteX81" fmla="*/ 4027032 w 8675436"/>
                <a:gd name="connsiteY81" fmla="*/ 2344665 h 2513543"/>
                <a:gd name="connsiteX82" fmla="*/ 4027032 w 8675436"/>
                <a:gd name="connsiteY82" fmla="*/ 2367836 h 2513543"/>
                <a:gd name="connsiteX83" fmla="*/ 4306892 w 8675436"/>
                <a:gd name="connsiteY83" fmla="*/ 2367836 h 2513543"/>
                <a:gd name="connsiteX84" fmla="*/ 4306892 w 8675436"/>
                <a:gd name="connsiteY84" fmla="*/ 2392448 h 2513543"/>
                <a:gd name="connsiteX85" fmla="*/ 4617578 w 8675436"/>
                <a:gd name="connsiteY85" fmla="*/ 2392448 h 2513543"/>
                <a:gd name="connsiteX86" fmla="*/ 4617578 w 8675436"/>
                <a:gd name="connsiteY86" fmla="*/ 2415489 h 2513543"/>
                <a:gd name="connsiteX87" fmla="*/ 5166509 w 8675436"/>
                <a:gd name="connsiteY87" fmla="*/ 2415489 h 2513543"/>
                <a:gd name="connsiteX88" fmla="*/ 5166509 w 8675436"/>
                <a:gd name="connsiteY88" fmla="*/ 2430937 h 2513543"/>
                <a:gd name="connsiteX89" fmla="*/ 5780395 w 8675436"/>
                <a:gd name="connsiteY89" fmla="*/ 2430937 h 2513543"/>
                <a:gd name="connsiteX90" fmla="*/ 5780395 w 8675436"/>
                <a:gd name="connsiteY90" fmla="*/ 2463273 h 2513543"/>
                <a:gd name="connsiteX91" fmla="*/ 6363235 w 8675436"/>
                <a:gd name="connsiteY91" fmla="*/ 2463273 h 2513543"/>
                <a:gd name="connsiteX92" fmla="*/ 6363235 w 8675436"/>
                <a:gd name="connsiteY92" fmla="*/ 2486445 h 2513543"/>
                <a:gd name="connsiteX93" fmla="*/ 7515923 w 8675436"/>
                <a:gd name="connsiteY93" fmla="*/ 2486445 h 2513543"/>
                <a:gd name="connsiteX94" fmla="*/ 7515923 w 8675436"/>
                <a:gd name="connsiteY94" fmla="*/ 2504903 h 2513543"/>
                <a:gd name="connsiteX95" fmla="*/ 8671253 w 8675436"/>
                <a:gd name="connsiteY95" fmla="*/ 2504903 h 25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675436" h="2513543">
                  <a:moveTo>
                    <a:pt x="16514" y="9819"/>
                  </a:moveTo>
                  <a:lnTo>
                    <a:pt x="91598" y="9819"/>
                  </a:lnTo>
                  <a:lnTo>
                    <a:pt x="91598" y="28277"/>
                  </a:lnTo>
                  <a:lnTo>
                    <a:pt x="130572" y="28277"/>
                  </a:lnTo>
                  <a:lnTo>
                    <a:pt x="130572" y="46736"/>
                  </a:lnTo>
                  <a:lnTo>
                    <a:pt x="221290" y="46736"/>
                  </a:lnTo>
                  <a:lnTo>
                    <a:pt x="221290" y="79072"/>
                  </a:lnTo>
                  <a:lnTo>
                    <a:pt x="252336" y="79072"/>
                  </a:lnTo>
                  <a:lnTo>
                    <a:pt x="252336" y="133008"/>
                  </a:lnTo>
                  <a:lnTo>
                    <a:pt x="291530" y="133008"/>
                  </a:lnTo>
                  <a:lnTo>
                    <a:pt x="291530" y="214699"/>
                  </a:lnTo>
                  <a:lnTo>
                    <a:pt x="335568" y="214699"/>
                  </a:lnTo>
                  <a:lnTo>
                    <a:pt x="335568" y="367082"/>
                  </a:lnTo>
                  <a:lnTo>
                    <a:pt x="366394" y="367082"/>
                  </a:lnTo>
                  <a:lnTo>
                    <a:pt x="366394" y="639775"/>
                  </a:lnTo>
                  <a:lnTo>
                    <a:pt x="394798" y="639775"/>
                  </a:lnTo>
                  <a:lnTo>
                    <a:pt x="394798" y="935509"/>
                  </a:lnTo>
                  <a:lnTo>
                    <a:pt x="431129" y="935509"/>
                  </a:lnTo>
                  <a:lnTo>
                    <a:pt x="431129" y="1006334"/>
                  </a:lnTo>
                  <a:lnTo>
                    <a:pt x="495865" y="1006334"/>
                  </a:lnTo>
                  <a:lnTo>
                    <a:pt x="495865" y="1038670"/>
                  </a:lnTo>
                  <a:lnTo>
                    <a:pt x="614987" y="1038670"/>
                  </a:lnTo>
                  <a:lnTo>
                    <a:pt x="614987" y="1074016"/>
                  </a:lnTo>
                  <a:lnTo>
                    <a:pt x="709888" y="1074016"/>
                  </a:lnTo>
                  <a:lnTo>
                    <a:pt x="709888" y="1163430"/>
                  </a:lnTo>
                  <a:lnTo>
                    <a:pt x="743577" y="1163430"/>
                  </a:lnTo>
                  <a:lnTo>
                    <a:pt x="743577" y="1382056"/>
                  </a:lnTo>
                  <a:lnTo>
                    <a:pt x="797964" y="1382056"/>
                  </a:lnTo>
                  <a:lnTo>
                    <a:pt x="797964" y="1468328"/>
                  </a:lnTo>
                  <a:lnTo>
                    <a:pt x="908058" y="1468328"/>
                  </a:lnTo>
                  <a:lnTo>
                    <a:pt x="908058" y="1492940"/>
                  </a:lnTo>
                  <a:lnTo>
                    <a:pt x="1094558" y="1492940"/>
                  </a:lnTo>
                  <a:lnTo>
                    <a:pt x="1094558" y="1531429"/>
                  </a:lnTo>
                  <a:lnTo>
                    <a:pt x="1133532" y="1531429"/>
                  </a:lnTo>
                  <a:lnTo>
                    <a:pt x="1133532" y="1590078"/>
                  </a:lnTo>
                  <a:lnTo>
                    <a:pt x="1143881" y="1590078"/>
                  </a:lnTo>
                  <a:lnTo>
                    <a:pt x="1143881" y="1663913"/>
                  </a:lnTo>
                  <a:lnTo>
                    <a:pt x="1177569" y="1663913"/>
                  </a:lnTo>
                  <a:lnTo>
                    <a:pt x="1177569" y="1740891"/>
                  </a:lnTo>
                  <a:lnTo>
                    <a:pt x="1265645" y="1740891"/>
                  </a:lnTo>
                  <a:lnTo>
                    <a:pt x="1265645" y="1762491"/>
                  </a:lnTo>
                  <a:lnTo>
                    <a:pt x="1366712" y="1762491"/>
                  </a:lnTo>
                  <a:lnTo>
                    <a:pt x="1366712" y="1774797"/>
                  </a:lnTo>
                  <a:lnTo>
                    <a:pt x="1493540" y="1774797"/>
                  </a:lnTo>
                  <a:lnTo>
                    <a:pt x="1493540" y="1814857"/>
                  </a:lnTo>
                  <a:lnTo>
                    <a:pt x="1516880" y="1814857"/>
                  </a:lnTo>
                  <a:lnTo>
                    <a:pt x="1516880" y="1916577"/>
                  </a:lnTo>
                  <a:lnTo>
                    <a:pt x="1558276" y="1916577"/>
                  </a:lnTo>
                  <a:lnTo>
                    <a:pt x="1558276" y="1970383"/>
                  </a:lnTo>
                  <a:lnTo>
                    <a:pt x="1602313" y="1970383"/>
                  </a:lnTo>
                  <a:lnTo>
                    <a:pt x="1602313" y="2001278"/>
                  </a:lnTo>
                  <a:lnTo>
                    <a:pt x="1884816" y="2001278"/>
                  </a:lnTo>
                  <a:cubicBezTo>
                    <a:pt x="1884816" y="2001278"/>
                    <a:pt x="1876889" y="2028901"/>
                    <a:pt x="1884816" y="2028901"/>
                  </a:cubicBezTo>
                  <a:lnTo>
                    <a:pt x="1915862" y="2028901"/>
                  </a:lnTo>
                  <a:lnTo>
                    <a:pt x="1915862" y="2070531"/>
                  </a:lnTo>
                  <a:lnTo>
                    <a:pt x="1985662" y="2070531"/>
                  </a:lnTo>
                  <a:lnTo>
                    <a:pt x="1985662" y="2087550"/>
                  </a:lnTo>
                  <a:lnTo>
                    <a:pt x="2278513" y="2087550"/>
                  </a:lnTo>
                  <a:lnTo>
                    <a:pt x="2278513" y="2106009"/>
                  </a:lnTo>
                  <a:lnTo>
                    <a:pt x="2350955" y="2106009"/>
                  </a:lnTo>
                  <a:lnTo>
                    <a:pt x="2350955" y="2126039"/>
                  </a:lnTo>
                  <a:lnTo>
                    <a:pt x="2379580" y="2126039"/>
                  </a:lnTo>
                  <a:lnTo>
                    <a:pt x="2379580" y="2144498"/>
                  </a:lnTo>
                  <a:lnTo>
                    <a:pt x="2641164" y="2144498"/>
                  </a:lnTo>
                  <a:lnTo>
                    <a:pt x="2641164" y="2175262"/>
                  </a:lnTo>
                  <a:lnTo>
                    <a:pt x="2682559" y="2175262"/>
                  </a:lnTo>
                  <a:lnTo>
                    <a:pt x="2682559" y="2192282"/>
                  </a:lnTo>
                  <a:lnTo>
                    <a:pt x="2876986" y="2192282"/>
                  </a:lnTo>
                  <a:lnTo>
                    <a:pt x="2876986" y="2218464"/>
                  </a:lnTo>
                  <a:lnTo>
                    <a:pt x="2954493" y="2218464"/>
                  </a:lnTo>
                  <a:lnTo>
                    <a:pt x="2954493" y="2241505"/>
                  </a:lnTo>
                  <a:lnTo>
                    <a:pt x="3112588" y="2241505"/>
                  </a:lnTo>
                  <a:lnTo>
                    <a:pt x="3124258" y="2248443"/>
                  </a:lnTo>
                  <a:lnTo>
                    <a:pt x="3236995" y="2248443"/>
                  </a:lnTo>
                  <a:lnTo>
                    <a:pt x="3236995" y="2283135"/>
                  </a:lnTo>
                  <a:lnTo>
                    <a:pt x="3400154" y="2283135"/>
                  </a:lnTo>
                  <a:lnTo>
                    <a:pt x="3400154" y="2292299"/>
                  </a:lnTo>
                  <a:lnTo>
                    <a:pt x="3457184" y="2292299"/>
                  </a:lnTo>
                  <a:lnTo>
                    <a:pt x="3457184" y="2324635"/>
                  </a:lnTo>
                  <a:lnTo>
                    <a:pt x="3897561" y="2324635"/>
                  </a:lnTo>
                  <a:lnTo>
                    <a:pt x="3897561" y="2344665"/>
                  </a:lnTo>
                  <a:lnTo>
                    <a:pt x="4027032" y="2344665"/>
                  </a:lnTo>
                  <a:lnTo>
                    <a:pt x="4027032" y="2367836"/>
                  </a:lnTo>
                  <a:lnTo>
                    <a:pt x="4306892" y="2367836"/>
                  </a:lnTo>
                  <a:lnTo>
                    <a:pt x="4306892" y="2392448"/>
                  </a:lnTo>
                  <a:lnTo>
                    <a:pt x="4617578" y="2392448"/>
                  </a:lnTo>
                  <a:lnTo>
                    <a:pt x="4617578" y="2415489"/>
                  </a:lnTo>
                  <a:lnTo>
                    <a:pt x="5166509" y="2415489"/>
                  </a:lnTo>
                  <a:lnTo>
                    <a:pt x="5166509" y="2430937"/>
                  </a:lnTo>
                  <a:lnTo>
                    <a:pt x="5780395" y="2430937"/>
                  </a:lnTo>
                  <a:lnTo>
                    <a:pt x="5780395" y="2463273"/>
                  </a:lnTo>
                  <a:lnTo>
                    <a:pt x="6363235" y="2463273"/>
                  </a:lnTo>
                  <a:lnTo>
                    <a:pt x="6363235" y="2486445"/>
                  </a:lnTo>
                  <a:lnTo>
                    <a:pt x="7515923" y="2486445"/>
                  </a:lnTo>
                  <a:lnTo>
                    <a:pt x="7515923" y="2504903"/>
                  </a:lnTo>
                  <a:lnTo>
                    <a:pt x="8671253" y="2504903"/>
                  </a:lnTo>
                </a:path>
              </a:pathLst>
            </a:custGeom>
            <a:noFill/>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 name="Shape1_20220124_180209">
              <a:extLst>
                <a:ext uri="{FF2B5EF4-FFF2-40B4-BE49-F238E27FC236}">
                  <a16:creationId xmlns:a16="http://schemas.microsoft.com/office/drawing/2014/main" id="{A2605A44-CD69-5874-CC16-FE33D5928DEE}"/>
                </a:ext>
              </a:extLst>
            </p:cNvPr>
            <p:cNvSpPr/>
            <p:nvPr/>
          </p:nvSpPr>
          <p:spPr>
            <a:xfrm>
              <a:off x="10174630" y="435199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7" name="Shape2_20220124_180209">
              <a:extLst>
                <a:ext uri="{FF2B5EF4-FFF2-40B4-BE49-F238E27FC236}">
                  <a16:creationId xmlns:a16="http://schemas.microsoft.com/office/drawing/2014/main" id="{BCB395C1-6CD6-1F33-08C6-C20C9A338A98}"/>
                </a:ext>
              </a:extLst>
            </p:cNvPr>
            <p:cNvSpPr/>
            <p:nvPr/>
          </p:nvSpPr>
          <p:spPr>
            <a:xfrm>
              <a:off x="9749005" y="435199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8" name="Shape3_20220124_180209">
              <a:extLst>
                <a:ext uri="{FF2B5EF4-FFF2-40B4-BE49-F238E27FC236}">
                  <a16:creationId xmlns:a16="http://schemas.microsoft.com/office/drawing/2014/main" id="{AE15A9E3-DB75-EE8C-20FC-25E0C9A52ED1}"/>
                </a:ext>
              </a:extLst>
            </p:cNvPr>
            <p:cNvSpPr/>
            <p:nvPr/>
          </p:nvSpPr>
          <p:spPr>
            <a:xfrm>
              <a:off x="9613149" y="435199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9" name="Shape4_20220124_180209">
              <a:extLst>
                <a:ext uri="{FF2B5EF4-FFF2-40B4-BE49-F238E27FC236}">
                  <a16:creationId xmlns:a16="http://schemas.microsoft.com/office/drawing/2014/main" id="{F5B96E3C-B553-9E50-09D5-1D9388BF5B3E}"/>
                </a:ext>
              </a:extLst>
            </p:cNvPr>
            <p:cNvSpPr/>
            <p:nvPr/>
          </p:nvSpPr>
          <p:spPr>
            <a:xfrm>
              <a:off x="9034052" y="435199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0" name="Shape5_20220124_180209">
              <a:extLst>
                <a:ext uri="{FF2B5EF4-FFF2-40B4-BE49-F238E27FC236}">
                  <a16:creationId xmlns:a16="http://schemas.microsoft.com/office/drawing/2014/main" id="{1E3FBA48-3BDD-2964-B7ED-CA4FBDF3F332}"/>
                </a:ext>
              </a:extLst>
            </p:cNvPr>
            <p:cNvSpPr/>
            <p:nvPr/>
          </p:nvSpPr>
          <p:spPr>
            <a:xfrm>
              <a:off x="8628024" y="4320835"/>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2" name="Shape6_20220124_180209">
              <a:extLst>
                <a:ext uri="{FF2B5EF4-FFF2-40B4-BE49-F238E27FC236}">
                  <a16:creationId xmlns:a16="http://schemas.microsoft.com/office/drawing/2014/main" id="{356AFBBA-E185-56D0-5AD1-6A4BEB6904DC}"/>
                </a:ext>
              </a:extLst>
            </p:cNvPr>
            <p:cNvSpPr/>
            <p:nvPr/>
          </p:nvSpPr>
          <p:spPr>
            <a:xfrm>
              <a:off x="8420166" y="4320835"/>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3" name="Shape7_20220124_180209">
              <a:extLst>
                <a:ext uri="{FF2B5EF4-FFF2-40B4-BE49-F238E27FC236}">
                  <a16:creationId xmlns:a16="http://schemas.microsoft.com/office/drawing/2014/main" id="{5DD168F7-CF48-963B-1416-35281D24B9D9}"/>
                </a:ext>
              </a:extLst>
            </p:cNvPr>
            <p:cNvSpPr/>
            <p:nvPr/>
          </p:nvSpPr>
          <p:spPr>
            <a:xfrm>
              <a:off x="8231684" y="4320835"/>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4" name="Shape8_20220124_180209">
              <a:extLst>
                <a:ext uri="{FF2B5EF4-FFF2-40B4-BE49-F238E27FC236}">
                  <a16:creationId xmlns:a16="http://schemas.microsoft.com/office/drawing/2014/main" id="{3496293A-D080-43F7-7318-1ABC6C177595}"/>
                </a:ext>
              </a:extLst>
            </p:cNvPr>
            <p:cNvSpPr/>
            <p:nvPr/>
          </p:nvSpPr>
          <p:spPr>
            <a:xfrm>
              <a:off x="8204601" y="4320835"/>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5" name="Shape9_20220124_180209">
              <a:extLst>
                <a:ext uri="{FF2B5EF4-FFF2-40B4-BE49-F238E27FC236}">
                  <a16:creationId xmlns:a16="http://schemas.microsoft.com/office/drawing/2014/main" id="{33011F4C-2381-D227-4BE2-2BC12F1475C4}"/>
                </a:ext>
              </a:extLst>
            </p:cNvPr>
            <p:cNvSpPr/>
            <p:nvPr/>
          </p:nvSpPr>
          <p:spPr>
            <a:xfrm>
              <a:off x="7878061" y="4323061"/>
              <a:ext cx="22019" cy="91640"/>
            </a:xfrm>
            <a:custGeom>
              <a:avLst/>
              <a:gdLst>
                <a:gd name="connsiteX0" fmla="*/ 16514 w 22018"/>
                <a:gd name="connsiteY0" fmla="*/ 9818 h 91639"/>
                <a:gd name="connsiteX1" fmla="*/ 16514 w 22018"/>
                <a:gd name="connsiteY1" fmla="*/ 82607 h 91639"/>
              </a:gdLst>
              <a:ahLst/>
              <a:cxnLst>
                <a:cxn ang="0">
                  <a:pos x="connsiteX0" y="connsiteY0"/>
                </a:cxn>
                <a:cxn ang="0">
                  <a:pos x="connsiteX1" y="connsiteY1"/>
                </a:cxn>
              </a:cxnLst>
              <a:rect l="l" t="t" r="r" b="b"/>
              <a:pathLst>
                <a:path w="22018" h="91639">
                  <a:moveTo>
                    <a:pt x="16514" y="9818"/>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6" name="Shape10_20220124_180209">
              <a:extLst>
                <a:ext uri="{FF2B5EF4-FFF2-40B4-BE49-F238E27FC236}">
                  <a16:creationId xmlns:a16="http://schemas.microsoft.com/office/drawing/2014/main" id="{FC401007-B53A-BE5E-F4EC-559ACEF8315B}"/>
                </a:ext>
              </a:extLst>
            </p:cNvPr>
            <p:cNvSpPr/>
            <p:nvPr/>
          </p:nvSpPr>
          <p:spPr>
            <a:xfrm>
              <a:off x="7843272" y="4322014"/>
              <a:ext cx="22019" cy="91640"/>
            </a:xfrm>
            <a:custGeom>
              <a:avLst/>
              <a:gdLst>
                <a:gd name="connsiteX0" fmla="*/ 16514 w 22018"/>
                <a:gd name="connsiteY0" fmla="*/ 9819 h 91639"/>
                <a:gd name="connsiteX1" fmla="*/ 16514 w 22018"/>
                <a:gd name="connsiteY1" fmla="*/ 82476 h 91639"/>
              </a:gdLst>
              <a:ahLst/>
              <a:cxnLst>
                <a:cxn ang="0">
                  <a:pos x="connsiteX0" y="connsiteY0"/>
                </a:cxn>
                <a:cxn ang="0">
                  <a:pos x="connsiteX1" y="connsiteY1"/>
                </a:cxn>
              </a:cxnLst>
              <a:rect l="l" t="t" r="r" b="b"/>
              <a:pathLst>
                <a:path w="22018" h="91639">
                  <a:moveTo>
                    <a:pt x="16514" y="9819"/>
                  </a:moveTo>
                  <a:lnTo>
                    <a:pt x="16514" y="8247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7" name="Shape11_20220124_180209">
              <a:extLst>
                <a:ext uri="{FF2B5EF4-FFF2-40B4-BE49-F238E27FC236}">
                  <a16:creationId xmlns:a16="http://schemas.microsoft.com/office/drawing/2014/main" id="{0DCFBDF1-874B-7A27-2A3D-AFC3895A8C5E}"/>
                </a:ext>
              </a:extLst>
            </p:cNvPr>
            <p:cNvSpPr/>
            <p:nvPr/>
          </p:nvSpPr>
          <p:spPr>
            <a:xfrm>
              <a:off x="7670203" y="4313897"/>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8" name="Shape12_20220124_180209">
              <a:extLst>
                <a:ext uri="{FF2B5EF4-FFF2-40B4-BE49-F238E27FC236}">
                  <a16:creationId xmlns:a16="http://schemas.microsoft.com/office/drawing/2014/main" id="{FE125393-465A-2A68-B3C1-A19714342339}"/>
                </a:ext>
              </a:extLst>
            </p:cNvPr>
            <p:cNvSpPr/>
            <p:nvPr/>
          </p:nvSpPr>
          <p:spPr>
            <a:xfrm>
              <a:off x="7495373" y="4313897"/>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19" name="Shape13_20220124_180209">
              <a:extLst>
                <a:ext uri="{FF2B5EF4-FFF2-40B4-BE49-F238E27FC236}">
                  <a16:creationId xmlns:a16="http://schemas.microsoft.com/office/drawing/2014/main" id="{1C063BC1-D79E-00D2-5896-4B44F114D779}"/>
                </a:ext>
              </a:extLst>
            </p:cNvPr>
            <p:cNvSpPr/>
            <p:nvPr/>
          </p:nvSpPr>
          <p:spPr>
            <a:xfrm>
              <a:off x="7306892" y="4320835"/>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0" name="Shape14_20220124_180209">
              <a:extLst>
                <a:ext uri="{FF2B5EF4-FFF2-40B4-BE49-F238E27FC236}">
                  <a16:creationId xmlns:a16="http://schemas.microsoft.com/office/drawing/2014/main" id="{CEB2C450-CB53-4FAE-AEEA-9B699584AC85}"/>
                </a:ext>
              </a:extLst>
            </p:cNvPr>
            <p:cNvSpPr/>
            <p:nvPr/>
          </p:nvSpPr>
          <p:spPr>
            <a:xfrm>
              <a:off x="7244799" y="4283787"/>
              <a:ext cx="22019" cy="91640"/>
            </a:xfrm>
            <a:custGeom>
              <a:avLst/>
              <a:gdLst>
                <a:gd name="connsiteX0" fmla="*/ 16514 w 22018"/>
                <a:gd name="connsiteY0" fmla="*/ 9818 h 91639"/>
                <a:gd name="connsiteX1" fmla="*/ 16514 w 22018"/>
                <a:gd name="connsiteY1" fmla="*/ 82607 h 91639"/>
              </a:gdLst>
              <a:ahLst/>
              <a:cxnLst>
                <a:cxn ang="0">
                  <a:pos x="connsiteX0" y="connsiteY0"/>
                </a:cxn>
                <a:cxn ang="0">
                  <a:pos x="connsiteX1" y="connsiteY1"/>
                </a:cxn>
              </a:cxnLst>
              <a:rect l="l" t="t" r="r" b="b"/>
              <a:pathLst>
                <a:path w="22018" h="91639">
                  <a:moveTo>
                    <a:pt x="16514" y="9818"/>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1" name="Shape15_20220124_180209">
              <a:extLst>
                <a:ext uri="{FF2B5EF4-FFF2-40B4-BE49-F238E27FC236}">
                  <a16:creationId xmlns:a16="http://schemas.microsoft.com/office/drawing/2014/main" id="{670C4FAE-5843-1D12-7D11-A9CDC5796E93}"/>
                </a:ext>
              </a:extLst>
            </p:cNvPr>
            <p:cNvSpPr/>
            <p:nvPr/>
          </p:nvSpPr>
          <p:spPr>
            <a:xfrm>
              <a:off x="6780420" y="4281561"/>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2" name="Shape16_20220124_180209">
              <a:extLst>
                <a:ext uri="{FF2B5EF4-FFF2-40B4-BE49-F238E27FC236}">
                  <a16:creationId xmlns:a16="http://schemas.microsoft.com/office/drawing/2014/main" id="{5C274305-8C93-7486-55A1-9F939CD4E745}"/>
                </a:ext>
              </a:extLst>
            </p:cNvPr>
            <p:cNvSpPr/>
            <p:nvPr/>
          </p:nvSpPr>
          <p:spPr>
            <a:xfrm>
              <a:off x="6735722" y="428038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3" name="Shape17_20220124_180209">
              <a:extLst>
                <a:ext uri="{FF2B5EF4-FFF2-40B4-BE49-F238E27FC236}">
                  <a16:creationId xmlns:a16="http://schemas.microsoft.com/office/drawing/2014/main" id="{2A012E6A-A369-CD19-082C-810B651C61ED}"/>
                </a:ext>
              </a:extLst>
            </p:cNvPr>
            <p:cNvSpPr/>
            <p:nvPr/>
          </p:nvSpPr>
          <p:spPr>
            <a:xfrm>
              <a:off x="6679354" y="4260746"/>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4" name="Shape18_20220124_180209">
              <a:extLst>
                <a:ext uri="{FF2B5EF4-FFF2-40B4-BE49-F238E27FC236}">
                  <a16:creationId xmlns:a16="http://schemas.microsoft.com/office/drawing/2014/main" id="{21100643-B3F9-FA9D-4B5F-55E32D242C8C}"/>
                </a:ext>
              </a:extLst>
            </p:cNvPr>
            <p:cNvSpPr/>
            <p:nvPr/>
          </p:nvSpPr>
          <p:spPr>
            <a:xfrm>
              <a:off x="6646326" y="4258390"/>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5" name="Shape19_20220124_180209">
              <a:extLst>
                <a:ext uri="{FF2B5EF4-FFF2-40B4-BE49-F238E27FC236}">
                  <a16:creationId xmlns:a16="http://schemas.microsoft.com/office/drawing/2014/main" id="{990A94EF-8C78-9BB4-454C-52079C8F1DF0}"/>
                </a:ext>
              </a:extLst>
            </p:cNvPr>
            <p:cNvSpPr/>
            <p:nvPr/>
          </p:nvSpPr>
          <p:spPr>
            <a:xfrm>
              <a:off x="6121836" y="4239931"/>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6" name="Shape20_20220124_180209">
              <a:extLst>
                <a:ext uri="{FF2B5EF4-FFF2-40B4-BE49-F238E27FC236}">
                  <a16:creationId xmlns:a16="http://schemas.microsoft.com/office/drawing/2014/main" id="{2CC6381B-69BB-8E5D-6A81-9E899E865154}"/>
                </a:ext>
              </a:extLst>
            </p:cNvPr>
            <p:cNvSpPr/>
            <p:nvPr/>
          </p:nvSpPr>
          <p:spPr>
            <a:xfrm>
              <a:off x="5546703" y="4216890"/>
              <a:ext cx="22019" cy="91640"/>
            </a:xfrm>
            <a:custGeom>
              <a:avLst/>
              <a:gdLst>
                <a:gd name="connsiteX0" fmla="*/ 16514 w 22018"/>
                <a:gd name="connsiteY0" fmla="*/ 9818 h 91639"/>
                <a:gd name="connsiteX1" fmla="*/ 16514 w 22018"/>
                <a:gd name="connsiteY1" fmla="*/ 82607 h 91639"/>
              </a:gdLst>
              <a:ahLst/>
              <a:cxnLst>
                <a:cxn ang="0">
                  <a:pos x="connsiteX0" y="connsiteY0"/>
                </a:cxn>
                <a:cxn ang="0">
                  <a:pos x="connsiteX1" y="connsiteY1"/>
                </a:cxn>
              </a:cxnLst>
              <a:rect l="l" t="t" r="r" b="b"/>
              <a:pathLst>
                <a:path w="22018" h="91639">
                  <a:moveTo>
                    <a:pt x="16514" y="9818"/>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27" name="Shape21_20220124_180209">
              <a:extLst>
                <a:ext uri="{FF2B5EF4-FFF2-40B4-BE49-F238E27FC236}">
                  <a16:creationId xmlns:a16="http://schemas.microsoft.com/office/drawing/2014/main" id="{EB15DF7A-3B09-4ADD-B404-F333AC773556}"/>
                </a:ext>
              </a:extLst>
            </p:cNvPr>
            <p:cNvSpPr/>
            <p:nvPr/>
          </p:nvSpPr>
          <p:spPr>
            <a:xfrm>
              <a:off x="4897807" y="4131403"/>
              <a:ext cx="22019" cy="91640"/>
            </a:xfrm>
            <a:custGeom>
              <a:avLst/>
              <a:gdLst>
                <a:gd name="connsiteX0" fmla="*/ 16514 w 22018"/>
                <a:gd name="connsiteY0" fmla="*/ 9818 h 91639"/>
                <a:gd name="connsiteX1" fmla="*/ 16514 w 22018"/>
                <a:gd name="connsiteY1" fmla="*/ 82607 h 91639"/>
              </a:gdLst>
              <a:ahLst/>
              <a:cxnLst>
                <a:cxn ang="0">
                  <a:pos x="connsiteX0" y="connsiteY0"/>
                </a:cxn>
                <a:cxn ang="0">
                  <a:pos x="connsiteX1" y="connsiteY1"/>
                </a:cxn>
              </a:cxnLst>
              <a:rect l="l" t="t" r="r" b="b"/>
              <a:pathLst>
                <a:path w="22018" h="91639">
                  <a:moveTo>
                    <a:pt x="16514" y="9818"/>
                  </a:moveTo>
                  <a:lnTo>
                    <a:pt x="16514" y="82607"/>
                  </a:lnTo>
                </a:path>
              </a:pathLst>
            </a:custGeom>
            <a:ln w="19050" cap="flat">
              <a:solidFill>
                <a:schemeClr val="tx2"/>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DAAFFCAE-AA99-51BF-C0BA-DD7639A6C644}"/>
              </a:ext>
            </a:extLst>
          </p:cNvPr>
          <p:cNvGrpSpPr/>
          <p:nvPr/>
        </p:nvGrpSpPr>
        <p:grpSpPr>
          <a:xfrm>
            <a:off x="1491857" y="1526460"/>
            <a:ext cx="7002002" cy="2775371"/>
            <a:chOff x="1512405" y="1877723"/>
            <a:chExt cx="7002002" cy="2775371"/>
          </a:xfrm>
        </p:grpSpPr>
        <p:sp>
          <p:nvSpPr>
            <p:cNvPr id="29" name="Shape0_20220124_180239">
              <a:extLst>
                <a:ext uri="{FF2B5EF4-FFF2-40B4-BE49-F238E27FC236}">
                  <a16:creationId xmlns:a16="http://schemas.microsoft.com/office/drawing/2014/main" id="{73A2BF4F-A189-5F47-AE16-438DFFF6564A}"/>
                </a:ext>
              </a:extLst>
            </p:cNvPr>
            <p:cNvSpPr/>
            <p:nvPr/>
          </p:nvSpPr>
          <p:spPr>
            <a:xfrm>
              <a:off x="1512405" y="1877723"/>
              <a:ext cx="7002002" cy="2775371"/>
            </a:xfrm>
            <a:custGeom>
              <a:avLst/>
              <a:gdLst>
                <a:gd name="connsiteX0" fmla="*/ 16514 w 7002001"/>
                <a:gd name="connsiteY0" fmla="*/ 9819 h 2775370"/>
                <a:gd name="connsiteX1" fmla="*/ 16514 w 7002001"/>
                <a:gd name="connsiteY1" fmla="*/ 46867 h 2775370"/>
                <a:gd name="connsiteX2" fmla="*/ 86534 w 7002001"/>
                <a:gd name="connsiteY2" fmla="*/ 46867 h 2775370"/>
                <a:gd name="connsiteX3" fmla="*/ 86534 w 7002001"/>
                <a:gd name="connsiteY3" fmla="*/ 74490 h 2775370"/>
                <a:gd name="connsiteX4" fmla="*/ 126609 w 7002001"/>
                <a:gd name="connsiteY4" fmla="*/ 74490 h 2775370"/>
                <a:gd name="connsiteX5" fmla="*/ 126609 w 7002001"/>
                <a:gd name="connsiteY5" fmla="*/ 102244 h 2775370"/>
                <a:gd name="connsiteX6" fmla="*/ 172848 w 7002001"/>
                <a:gd name="connsiteY6" fmla="*/ 102244 h 2775370"/>
                <a:gd name="connsiteX7" fmla="*/ 172848 w 7002001"/>
                <a:gd name="connsiteY7" fmla="*/ 123059 h 2775370"/>
                <a:gd name="connsiteX8" fmla="*/ 214684 w 7002001"/>
                <a:gd name="connsiteY8" fmla="*/ 123059 h 2775370"/>
                <a:gd name="connsiteX9" fmla="*/ 214684 w 7002001"/>
                <a:gd name="connsiteY9" fmla="*/ 164689 h 2775370"/>
                <a:gd name="connsiteX10" fmla="*/ 234061 w 7002001"/>
                <a:gd name="connsiteY10" fmla="*/ 164689 h 2775370"/>
                <a:gd name="connsiteX11" fmla="*/ 234061 w 7002001"/>
                <a:gd name="connsiteY11" fmla="*/ 190087 h 2775370"/>
                <a:gd name="connsiteX12" fmla="*/ 258722 w 7002001"/>
                <a:gd name="connsiteY12" fmla="*/ 190087 h 2775370"/>
                <a:gd name="connsiteX13" fmla="*/ 258722 w 7002001"/>
                <a:gd name="connsiteY13" fmla="*/ 231586 h 2775370"/>
                <a:gd name="connsiteX14" fmla="*/ 301438 w 7002001"/>
                <a:gd name="connsiteY14" fmla="*/ 231586 h 2775370"/>
                <a:gd name="connsiteX15" fmla="*/ 301438 w 7002001"/>
                <a:gd name="connsiteY15" fmla="*/ 289450 h 2775370"/>
                <a:gd name="connsiteX16" fmla="*/ 336448 w 7002001"/>
                <a:gd name="connsiteY16" fmla="*/ 289450 h 2775370"/>
                <a:gd name="connsiteX17" fmla="*/ 336448 w 7002001"/>
                <a:gd name="connsiteY17" fmla="*/ 391039 h 2775370"/>
                <a:gd name="connsiteX18" fmla="*/ 379165 w 7002001"/>
                <a:gd name="connsiteY18" fmla="*/ 391039 h 2775370"/>
                <a:gd name="connsiteX19" fmla="*/ 379165 w 7002001"/>
                <a:gd name="connsiteY19" fmla="*/ 839288 h 2775370"/>
                <a:gd name="connsiteX20" fmla="*/ 425845 w 7002001"/>
                <a:gd name="connsiteY20" fmla="*/ 839288 h 2775370"/>
                <a:gd name="connsiteX21" fmla="*/ 425845 w 7002001"/>
                <a:gd name="connsiteY21" fmla="*/ 890082 h 2775370"/>
                <a:gd name="connsiteX22" fmla="*/ 472525 w 7002001"/>
                <a:gd name="connsiteY22" fmla="*/ 890082 h 2775370"/>
                <a:gd name="connsiteX23" fmla="*/ 472525 w 7002001"/>
                <a:gd name="connsiteY23" fmla="*/ 929357 h 2775370"/>
                <a:gd name="connsiteX24" fmla="*/ 557958 w 7002001"/>
                <a:gd name="connsiteY24" fmla="*/ 929357 h 2775370"/>
                <a:gd name="connsiteX25" fmla="*/ 557958 w 7002001"/>
                <a:gd name="connsiteY25" fmla="*/ 982508 h 2775370"/>
                <a:gd name="connsiteX26" fmla="*/ 662988 w 7002001"/>
                <a:gd name="connsiteY26" fmla="*/ 982508 h 2775370"/>
                <a:gd name="connsiteX27" fmla="*/ 662988 w 7002001"/>
                <a:gd name="connsiteY27" fmla="*/ 1012487 h 2775370"/>
                <a:gd name="connsiteX28" fmla="*/ 725082 w 7002001"/>
                <a:gd name="connsiteY28" fmla="*/ 1012487 h 2775370"/>
                <a:gd name="connsiteX29" fmla="*/ 725082 w 7002001"/>
                <a:gd name="connsiteY29" fmla="*/ 1208857 h 2775370"/>
                <a:gd name="connsiteX30" fmla="*/ 783432 w 7002001"/>
                <a:gd name="connsiteY30" fmla="*/ 1208857 h 2775370"/>
                <a:gd name="connsiteX31" fmla="*/ 783432 w 7002001"/>
                <a:gd name="connsiteY31" fmla="*/ 1375249 h 2775370"/>
                <a:gd name="connsiteX32" fmla="*/ 864901 w 7002001"/>
                <a:gd name="connsiteY32" fmla="*/ 1375249 h 2775370"/>
                <a:gd name="connsiteX33" fmla="*/ 864901 w 7002001"/>
                <a:gd name="connsiteY33" fmla="*/ 1407584 h 2775370"/>
                <a:gd name="connsiteX34" fmla="*/ 930958 w 7002001"/>
                <a:gd name="connsiteY34" fmla="*/ 1407584 h 2775370"/>
                <a:gd name="connsiteX35" fmla="*/ 930958 w 7002001"/>
                <a:gd name="connsiteY35" fmla="*/ 1428400 h 2775370"/>
                <a:gd name="connsiteX36" fmla="*/ 965968 w 7002001"/>
                <a:gd name="connsiteY36" fmla="*/ 1428400 h 2775370"/>
                <a:gd name="connsiteX37" fmla="*/ 965968 w 7002001"/>
                <a:gd name="connsiteY37" fmla="*/ 1453797 h 2775370"/>
                <a:gd name="connsiteX38" fmla="*/ 1020355 w 7002001"/>
                <a:gd name="connsiteY38" fmla="*/ 1453797 h 2775370"/>
                <a:gd name="connsiteX39" fmla="*/ 1020355 w 7002001"/>
                <a:gd name="connsiteY39" fmla="*/ 1488358 h 2775370"/>
                <a:gd name="connsiteX40" fmla="*/ 1094118 w 7002001"/>
                <a:gd name="connsiteY40" fmla="*/ 1488358 h 2775370"/>
                <a:gd name="connsiteX41" fmla="*/ 1094118 w 7002001"/>
                <a:gd name="connsiteY41" fmla="*/ 1553160 h 2775370"/>
                <a:gd name="connsiteX42" fmla="*/ 1133091 w 7002001"/>
                <a:gd name="connsiteY42" fmla="*/ 1553160 h 2775370"/>
                <a:gd name="connsiteX43" fmla="*/ 1133091 w 7002001"/>
                <a:gd name="connsiteY43" fmla="*/ 1661688 h 2775370"/>
                <a:gd name="connsiteX44" fmla="*/ 1191441 w 7002001"/>
                <a:gd name="connsiteY44" fmla="*/ 1661688 h 2775370"/>
                <a:gd name="connsiteX45" fmla="*/ 1191441 w 7002001"/>
                <a:gd name="connsiteY45" fmla="*/ 1802551 h 2775370"/>
                <a:gd name="connsiteX46" fmla="*/ 1269168 w 7002001"/>
                <a:gd name="connsiteY46" fmla="*/ 1802551 h 2775370"/>
                <a:gd name="connsiteX47" fmla="*/ 1269168 w 7002001"/>
                <a:gd name="connsiteY47" fmla="*/ 1823366 h 2775370"/>
                <a:gd name="connsiteX48" fmla="*/ 1354601 w 7002001"/>
                <a:gd name="connsiteY48" fmla="*/ 1823366 h 2775370"/>
                <a:gd name="connsiteX49" fmla="*/ 1354601 w 7002001"/>
                <a:gd name="connsiteY49" fmla="*/ 1839600 h 2775370"/>
                <a:gd name="connsiteX50" fmla="*/ 1482751 w 7002001"/>
                <a:gd name="connsiteY50" fmla="*/ 1839600 h 2775370"/>
                <a:gd name="connsiteX51" fmla="*/ 1482751 w 7002001"/>
                <a:gd name="connsiteY51" fmla="*/ 1894976 h 2775370"/>
                <a:gd name="connsiteX52" fmla="*/ 1533394 w 7002001"/>
                <a:gd name="connsiteY52" fmla="*/ 1894976 h 2775370"/>
                <a:gd name="connsiteX53" fmla="*/ 1533394 w 7002001"/>
                <a:gd name="connsiteY53" fmla="*/ 2022224 h 2775370"/>
                <a:gd name="connsiteX54" fmla="*/ 1587781 w 7002001"/>
                <a:gd name="connsiteY54" fmla="*/ 2022224 h 2775370"/>
                <a:gd name="connsiteX55" fmla="*/ 1587781 w 7002001"/>
                <a:gd name="connsiteY55" fmla="*/ 2068437 h 2775370"/>
                <a:gd name="connsiteX56" fmla="*/ 1680921 w 7002001"/>
                <a:gd name="connsiteY56" fmla="*/ 2068437 h 2775370"/>
                <a:gd name="connsiteX57" fmla="*/ 1680921 w 7002001"/>
                <a:gd name="connsiteY57" fmla="*/ 2079957 h 2775370"/>
                <a:gd name="connsiteX58" fmla="*/ 1879091 w 7002001"/>
                <a:gd name="connsiteY58" fmla="*/ 2079957 h 2775370"/>
                <a:gd name="connsiteX59" fmla="*/ 1879091 w 7002001"/>
                <a:gd name="connsiteY59" fmla="*/ 2103129 h 2775370"/>
                <a:gd name="connsiteX60" fmla="*/ 1918064 w 7002001"/>
                <a:gd name="connsiteY60" fmla="*/ 2103129 h 2775370"/>
                <a:gd name="connsiteX61" fmla="*/ 1918064 w 7002001"/>
                <a:gd name="connsiteY61" fmla="*/ 2163088 h 2775370"/>
                <a:gd name="connsiteX62" fmla="*/ 1968487 w 7002001"/>
                <a:gd name="connsiteY62" fmla="*/ 2163088 h 2775370"/>
                <a:gd name="connsiteX63" fmla="*/ 1968487 w 7002001"/>
                <a:gd name="connsiteY63" fmla="*/ 2197780 h 2775370"/>
                <a:gd name="connsiteX64" fmla="*/ 2213337 w 7002001"/>
                <a:gd name="connsiteY64" fmla="*/ 2197780 h 2775370"/>
                <a:gd name="connsiteX65" fmla="*/ 2213337 w 7002001"/>
                <a:gd name="connsiteY65" fmla="*/ 2214013 h 2775370"/>
                <a:gd name="connsiteX66" fmla="*/ 2318147 w 7002001"/>
                <a:gd name="connsiteY66" fmla="*/ 2214013 h 2775370"/>
                <a:gd name="connsiteX67" fmla="*/ 2318147 w 7002001"/>
                <a:gd name="connsiteY67" fmla="*/ 2280910 h 2775370"/>
                <a:gd name="connsiteX68" fmla="*/ 2403801 w 7002001"/>
                <a:gd name="connsiteY68" fmla="*/ 2280910 h 2775370"/>
                <a:gd name="connsiteX69" fmla="*/ 2403801 w 7002001"/>
                <a:gd name="connsiteY69" fmla="*/ 2304082 h 2775370"/>
                <a:gd name="connsiteX70" fmla="*/ 2675734 w 7002001"/>
                <a:gd name="connsiteY70" fmla="*/ 2304082 h 2775370"/>
                <a:gd name="connsiteX71" fmla="*/ 2675734 w 7002001"/>
                <a:gd name="connsiteY71" fmla="*/ 2327123 h 2775370"/>
                <a:gd name="connsiteX72" fmla="*/ 2893280 w 7002001"/>
                <a:gd name="connsiteY72" fmla="*/ 2327123 h 2775370"/>
                <a:gd name="connsiteX73" fmla="*/ 2893280 w 7002001"/>
                <a:gd name="connsiteY73" fmla="*/ 2389568 h 2775370"/>
                <a:gd name="connsiteX74" fmla="*/ 3068110 w 7002001"/>
                <a:gd name="connsiteY74" fmla="*/ 2389568 h 2775370"/>
                <a:gd name="connsiteX75" fmla="*/ 3068110 w 7002001"/>
                <a:gd name="connsiteY75" fmla="*/ 2417322 h 2775370"/>
                <a:gd name="connsiteX76" fmla="*/ 3468413 w 7002001"/>
                <a:gd name="connsiteY76" fmla="*/ 2417322 h 2775370"/>
                <a:gd name="connsiteX77" fmla="*/ 3468413 w 7002001"/>
                <a:gd name="connsiteY77" fmla="*/ 2449658 h 2775370"/>
                <a:gd name="connsiteX78" fmla="*/ 3499460 w 7002001"/>
                <a:gd name="connsiteY78" fmla="*/ 2449658 h 2775370"/>
                <a:gd name="connsiteX79" fmla="*/ 3499460 w 7002001"/>
                <a:gd name="connsiteY79" fmla="*/ 2477281 h 2775370"/>
                <a:gd name="connsiteX80" fmla="*/ 3841413 w 7002001"/>
                <a:gd name="connsiteY80" fmla="*/ 2477281 h 2775370"/>
                <a:gd name="connsiteX81" fmla="*/ 3841413 w 7002001"/>
                <a:gd name="connsiteY81" fmla="*/ 2500452 h 2775370"/>
                <a:gd name="connsiteX82" fmla="*/ 4004573 w 7002001"/>
                <a:gd name="connsiteY82" fmla="*/ 2500452 h 2775370"/>
                <a:gd name="connsiteX83" fmla="*/ 4004573 w 7002001"/>
                <a:gd name="connsiteY83" fmla="*/ 2523493 h 2775370"/>
                <a:gd name="connsiteX84" fmla="*/ 4261093 w 7002001"/>
                <a:gd name="connsiteY84" fmla="*/ 2523493 h 2775370"/>
                <a:gd name="connsiteX85" fmla="*/ 4261093 w 7002001"/>
                <a:gd name="connsiteY85" fmla="*/ 2555829 h 2775370"/>
                <a:gd name="connsiteX86" fmla="*/ 4587412 w 7002001"/>
                <a:gd name="connsiteY86" fmla="*/ 2555829 h 2775370"/>
                <a:gd name="connsiteX87" fmla="*/ 4587412 w 7002001"/>
                <a:gd name="connsiteY87" fmla="*/ 2574418 h 2775370"/>
                <a:gd name="connsiteX88" fmla="*/ 4700149 w 7002001"/>
                <a:gd name="connsiteY88" fmla="*/ 2574418 h 2775370"/>
                <a:gd name="connsiteX89" fmla="*/ 4700149 w 7002001"/>
                <a:gd name="connsiteY89" fmla="*/ 2608980 h 2775370"/>
                <a:gd name="connsiteX90" fmla="*/ 5271319 w 7002001"/>
                <a:gd name="connsiteY90" fmla="*/ 2608980 h 2775370"/>
                <a:gd name="connsiteX91" fmla="*/ 5271319 w 7002001"/>
                <a:gd name="connsiteY91" fmla="*/ 2625213 h 2775370"/>
                <a:gd name="connsiteX92" fmla="*/ 5624942 w 7002001"/>
                <a:gd name="connsiteY92" fmla="*/ 2625213 h 2775370"/>
                <a:gd name="connsiteX93" fmla="*/ 5624942 w 7002001"/>
                <a:gd name="connsiteY93" fmla="*/ 2648254 h 2775370"/>
                <a:gd name="connsiteX94" fmla="*/ 5815405 w 7002001"/>
                <a:gd name="connsiteY94" fmla="*/ 2648254 h 2775370"/>
                <a:gd name="connsiteX95" fmla="*/ 5815405 w 7002001"/>
                <a:gd name="connsiteY95" fmla="*/ 2669069 h 2775370"/>
                <a:gd name="connsiteX96" fmla="*/ 6390318 w 7002001"/>
                <a:gd name="connsiteY96" fmla="*/ 2669069 h 2775370"/>
                <a:gd name="connsiteX97" fmla="*/ 6390318 w 7002001"/>
                <a:gd name="connsiteY97" fmla="*/ 2682946 h 2775370"/>
                <a:gd name="connsiteX98" fmla="*/ 6996498 w 7002001"/>
                <a:gd name="connsiteY98" fmla="*/ 2682946 h 2775370"/>
                <a:gd name="connsiteX99" fmla="*/ 6996498 w 7002001"/>
                <a:gd name="connsiteY99" fmla="*/ 2777597 h 27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02001" h="2775370">
                  <a:moveTo>
                    <a:pt x="16514" y="9819"/>
                  </a:moveTo>
                  <a:lnTo>
                    <a:pt x="16514" y="46867"/>
                  </a:lnTo>
                  <a:lnTo>
                    <a:pt x="86534" y="46867"/>
                  </a:lnTo>
                  <a:lnTo>
                    <a:pt x="86534" y="74490"/>
                  </a:lnTo>
                  <a:lnTo>
                    <a:pt x="126609" y="74490"/>
                  </a:lnTo>
                  <a:lnTo>
                    <a:pt x="126609" y="102244"/>
                  </a:lnTo>
                  <a:lnTo>
                    <a:pt x="172848" y="102244"/>
                  </a:lnTo>
                  <a:lnTo>
                    <a:pt x="172848" y="123059"/>
                  </a:lnTo>
                  <a:lnTo>
                    <a:pt x="214684" y="123059"/>
                  </a:lnTo>
                  <a:lnTo>
                    <a:pt x="214684" y="164689"/>
                  </a:lnTo>
                  <a:lnTo>
                    <a:pt x="234061" y="164689"/>
                  </a:lnTo>
                  <a:lnTo>
                    <a:pt x="234061" y="190087"/>
                  </a:lnTo>
                  <a:lnTo>
                    <a:pt x="258722" y="190087"/>
                  </a:lnTo>
                  <a:lnTo>
                    <a:pt x="258722" y="231586"/>
                  </a:lnTo>
                  <a:lnTo>
                    <a:pt x="301438" y="231586"/>
                  </a:lnTo>
                  <a:lnTo>
                    <a:pt x="301438" y="289450"/>
                  </a:lnTo>
                  <a:lnTo>
                    <a:pt x="336448" y="289450"/>
                  </a:lnTo>
                  <a:lnTo>
                    <a:pt x="336448" y="391039"/>
                  </a:lnTo>
                  <a:lnTo>
                    <a:pt x="379165" y="391039"/>
                  </a:lnTo>
                  <a:lnTo>
                    <a:pt x="379165" y="839288"/>
                  </a:lnTo>
                  <a:lnTo>
                    <a:pt x="425845" y="839288"/>
                  </a:lnTo>
                  <a:lnTo>
                    <a:pt x="425845" y="890082"/>
                  </a:lnTo>
                  <a:lnTo>
                    <a:pt x="472525" y="890082"/>
                  </a:lnTo>
                  <a:lnTo>
                    <a:pt x="472525" y="929357"/>
                  </a:lnTo>
                  <a:lnTo>
                    <a:pt x="557958" y="929357"/>
                  </a:lnTo>
                  <a:lnTo>
                    <a:pt x="557958" y="982508"/>
                  </a:lnTo>
                  <a:lnTo>
                    <a:pt x="662988" y="982508"/>
                  </a:lnTo>
                  <a:lnTo>
                    <a:pt x="662988" y="1012487"/>
                  </a:lnTo>
                  <a:lnTo>
                    <a:pt x="725082" y="1012487"/>
                  </a:lnTo>
                  <a:lnTo>
                    <a:pt x="725082" y="1208857"/>
                  </a:lnTo>
                  <a:lnTo>
                    <a:pt x="783432" y="1208857"/>
                  </a:lnTo>
                  <a:lnTo>
                    <a:pt x="783432" y="1375249"/>
                  </a:lnTo>
                  <a:lnTo>
                    <a:pt x="864901" y="1375249"/>
                  </a:lnTo>
                  <a:lnTo>
                    <a:pt x="864901" y="1407584"/>
                  </a:lnTo>
                  <a:lnTo>
                    <a:pt x="930958" y="1407584"/>
                  </a:lnTo>
                  <a:lnTo>
                    <a:pt x="930958" y="1428400"/>
                  </a:lnTo>
                  <a:lnTo>
                    <a:pt x="965968" y="1428400"/>
                  </a:lnTo>
                  <a:lnTo>
                    <a:pt x="965968" y="1453797"/>
                  </a:lnTo>
                  <a:lnTo>
                    <a:pt x="1020355" y="1453797"/>
                  </a:lnTo>
                  <a:lnTo>
                    <a:pt x="1020355" y="1488358"/>
                  </a:lnTo>
                  <a:lnTo>
                    <a:pt x="1094118" y="1488358"/>
                  </a:lnTo>
                  <a:lnTo>
                    <a:pt x="1094118" y="1553160"/>
                  </a:lnTo>
                  <a:lnTo>
                    <a:pt x="1133091" y="1553160"/>
                  </a:lnTo>
                  <a:lnTo>
                    <a:pt x="1133091" y="1661688"/>
                  </a:lnTo>
                  <a:lnTo>
                    <a:pt x="1191441" y="1661688"/>
                  </a:lnTo>
                  <a:lnTo>
                    <a:pt x="1191441" y="1802551"/>
                  </a:lnTo>
                  <a:lnTo>
                    <a:pt x="1269168" y="1802551"/>
                  </a:lnTo>
                  <a:lnTo>
                    <a:pt x="1269168" y="1823366"/>
                  </a:lnTo>
                  <a:lnTo>
                    <a:pt x="1354601" y="1823366"/>
                  </a:lnTo>
                  <a:lnTo>
                    <a:pt x="1354601" y="1839600"/>
                  </a:lnTo>
                  <a:lnTo>
                    <a:pt x="1482751" y="1839600"/>
                  </a:lnTo>
                  <a:lnTo>
                    <a:pt x="1482751" y="1894976"/>
                  </a:lnTo>
                  <a:lnTo>
                    <a:pt x="1533394" y="1894976"/>
                  </a:lnTo>
                  <a:lnTo>
                    <a:pt x="1533394" y="2022224"/>
                  </a:lnTo>
                  <a:lnTo>
                    <a:pt x="1587781" y="2022224"/>
                  </a:lnTo>
                  <a:lnTo>
                    <a:pt x="1587781" y="2068437"/>
                  </a:lnTo>
                  <a:lnTo>
                    <a:pt x="1680921" y="2068437"/>
                  </a:lnTo>
                  <a:lnTo>
                    <a:pt x="1680921" y="2079957"/>
                  </a:lnTo>
                  <a:lnTo>
                    <a:pt x="1879091" y="2079957"/>
                  </a:lnTo>
                  <a:lnTo>
                    <a:pt x="1879091" y="2103129"/>
                  </a:lnTo>
                  <a:lnTo>
                    <a:pt x="1918064" y="2103129"/>
                  </a:lnTo>
                  <a:lnTo>
                    <a:pt x="1918064" y="2163088"/>
                  </a:lnTo>
                  <a:lnTo>
                    <a:pt x="1968487" y="2163088"/>
                  </a:lnTo>
                  <a:lnTo>
                    <a:pt x="1968487" y="2197780"/>
                  </a:lnTo>
                  <a:lnTo>
                    <a:pt x="2213337" y="2197780"/>
                  </a:lnTo>
                  <a:cubicBezTo>
                    <a:pt x="2213337" y="2197780"/>
                    <a:pt x="2182291" y="2214013"/>
                    <a:pt x="2213337" y="2214013"/>
                  </a:cubicBezTo>
                  <a:lnTo>
                    <a:pt x="2318147" y="2214013"/>
                  </a:lnTo>
                  <a:lnTo>
                    <a:pt x="2318147" y="2280910"/>
                  </a:lnTo>
                  <a:lnTo>
                    <a:pt x="2403801" y="2280910"/>
                  </a:lnTo>
                  <a:lnTo>
                    <a:pt x="2403801" y="2304082"/>
                  </a:lnTo>
                  <a:lnTo>
                    <a:pt x="2675734" y="2304082"/>
                  </a:lnTo>
                  <a:lnTo>
                    <a:pt x="2675734" y="2327123"/>
                  </a:lnTo>
                  <a:lnTo>
                    <a:pt x="2893280" y="2327123"/>
                  </a:lnTo>
                  <a:lnTo>
                    <a:pt x="2893280" y="2389568"/>
                  </a:lnTo>
                  <a:lnTo>
                    <a:pt x="3068110" y="2389568"/>
                  </a:lnTo>
                  <a:lnTo>
                    <a:pt x="3068110" y="2417322"/>
                  </a:lnTo>
                  <a:lnTo>
                    <a:pt x="3468413" y="2417322"/>
                  </a:lnTo>
                  <a:lnTo>
                    <a:pt x="3468413" y="2449658"/>
                  </a:lnTo>
                  <a:lnTo>
                    <a:pt x="3499460" y="2449658"/>
                  </a:lnTo>
                  <a:lnTo>
                    <a:pt x="3499460" y="2477281"/>
                  </a:lnTo>
                  <a:lnTo>
                    <a:pt x="3841413" y="2477281"/>
                  </a:lnTo>
                  <a:lnTo>
                    <a:pt x="3841413" y="2500452"/>
                  </a:lnTo>
                  <a:lnTo>
                    <a:pt x="4004573" y="2500452"/>
                  </a:lnTo>
                  <a:lnTo>
                    <a:pt x="4004573" y="2523493"/>
                  </a:lnTo>
                  <a:lnTo>
                    <a:pt x="4261093" y="2523493"/>
                  </a:lnTo>
                  <a:lnTo>
                    <a:pt x="4261093" y="2555829"/>
                  </a:lnTo>
                  <a:lnTo>
                    <a:pt x="4587412" y="2555829"/>
                  </a:lnTo>
                  <a:lnTo>
                    <a:pt x="4587412" y="2574418"/>
                  </a:lnTo>
                  <a:lnTo>
                    <a:pt x="4700149" y="2574418"/>
                  </a:lnTo>
                  <a:lnTo>
                    <a:pt x="4700149" y="2608980"/>
                  </a:lnTo>
                  <a:lnTo>
                    <a:pt x="5271319" y="2608980"/>
                  </a:lnTo>
                  <a:lnTo>
                    <a:pt x="5271319" y="2625213"/>
                  </a:lnTo>
                  <a:lnTo>
                    <a:pt x="5624942" y="2625213"/>
                  </a:lnTo>
                  <a:lnTo>
                    <a:pt x="5624942" y="2648254"/>
                  </a:lnTo>
                  <a:lnTo>
                    <a:pt x="5815405" y="2648254"/>
                  </a:lnTo>
                  <a:lnTo>
                    <a:pt x="5815405" y="2669069"/>
                  </a:lnTo>
                  <a:lnTo>
                    <a:pt x="6390318" y="2669069"/>
                  </a:lnTo>
                  <a:lnTo>
                    <a:pt x="6390318" y="2682946"/>
                  </a:lnTo>
                  <a:lnTo>
                    <a:pt x="6996498" y="2682946"/>
                  </a:lnTo>
                  <a:lnTo>
                    <a:pt x="6996498" y="2777597"/>
                  </a:lnTo>
                </a:path>
              </a:pathLst>
            </a:custGeom>
            <a:noFill/>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0" name="Shape1_20220124_180239">
              <a:extLst>
                <a:ext uri="{FF2B5EF4-FFF2-40B4-BE49-F238E27FC236}">
                  <a16:creationId xmlns:a16="http://schemas.microsoft.com/office/drawing/2014/main" id="{715C963F-C794-559A-4987-E92E2B62C800}"/>
                </a:ext>
              </a:extLst>
            </p:cNvPr>
            <p:cNvSpPr/>
            <p:nvPr/>
          </p:nvSpPr>
          <p:spPr>
            <a:xfrm>
              <a:off x="8426992" y="4506209"/>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1" name="Shape2_20220124_180239">
              <a:extLst>
                <a:ext uri="{FF2B5EF4-FFF2-40B4-BE49-F238E27FC236}">
                  <a16:creationId xmlns:a16="http://schemas.microsoft.com/office/drawing/2014/main" id="{A67DF5C5-2578-6F0B-F2C8-C55005B3712F}"/>
                </a:ext>
              </a:extLst>
            </p:cNvPr>
            <p:cNvSpPr/>
            <p:nvPr/>
          </p:nvSpPr>
          <p:spPr>
            <a:xfrm>
              <a:off x="7898539" y="450673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2" name="Shape3_20220124_180239">
              <a:extLst>
                <a:ext uri="{FF2B5EF4-FFF2-40B4-BE49-F238E27FC236}">
                  <a16:creationId xmlns:a16="http://schemas.microsoft.com/office/drawing/2014/main" id="{D04CD83E-5D4A-AD3E-10A4-5B74B0D2B9E5}"/>
                </a:ext>
              </a:extLst>
            </p:cNvPr>
            <p:cNvSpPr/>
            <p:nvPr/>
          </p:nvSpPr>
          <p:spPr>
            <a:xfrm>
              <a:off x="7326268" y="4499271"/>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3" name="Shape4_20220124_180239">
              <a:extLst>
                <a:ext uri="{FF2B5EF4-FFF2-40B4-BE49-F238E27FC236}">
                  <a16:creationId xmlns:a16="http://schemas.microsoft.com/office/drawing/2014/main" id="{BCFC93A5-00A4-7C40-54D2-3813B3E9A50A}"/>
                </a:ext>
              </a:extLst>
            </p:cNvPr>
            <p:cNvSpPr/>
            <p:nvPr/>
          </p:nvSpPr>
          <p:spPr>
            <a:xfrm>
              <a:off x="7280689" y="4469815"/>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4" name="Shape5_20220124_180239">
              <a:extLst>
                <a:ext uri="{FF2B5EF4-FFF2-40B4-BE49-F238E27FC236}">
                  <a16:creationId xmlns:a16="http://schemas.microsoft.com/office/drawing/2014/main" id="{7EA2B86D-800D-38B3-B9AB-31AC635CB2A8}"/>
                </a:ext>
              </a:extLst>
            </p:cNvPr>
            <p:cNvSpPr/>
            <p:nvPr/>
          </p:nvSpPr>
          <p:spPr>
            <a:xfrm>
              <a:off x="6674510" y="4431719"/>
              <a:ext cx="22019" cy="91640"/>
            </a:xfrm>
            <a:custGeom>
              <a:avLst/>
              <a:gdLst>
                <a:gd name="connsiteX0" fmla="*/ 16514 w 22018"/>
                <a:gd name="connsiteY0" fmla="*/ 9818 h 91639"/>
                <a:gd name="connsiteX1" fmla="*/ 16514 w 22018"/>
                <a:gd name="connsiteY1" fmla="*/ 82606 h 91639"/>
              </a:gdLst>
              <a:ahLst/>
              <a:cxnLst>
                <a:cxn ang="0">
                  <a:pos x="connsiteX0" y="connsiteY0"/>
                </a:cxn>
                <a:cxn ang="0">
                  <a:pos x="connsiteX1" y="connsiteY1"/>
                </a:cxn>
              </a:cxnLst>
              <a:rect l="l" t="t" r="r" b="b"/>
              <a:pathLst>
                <a:path w="22018" h="91639">
                  <a:moveTo>
                    <a:pt x="16514" y="9818"/>
                  </a:moveTo>
                  <a:lnTo>
                    <a:pt x="16514" y="82606"/>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5" name="Shape6_20220124_180239">
              <a:extLst>
                <a:ext uri="{FF2B5EF4-FFF2-40B4-BE49-F238E27FC236}">
                  <a16:creationId xmlns:a16="http://schemas.microsoft.com/office/drawing/2014/main" id="{F32712C3-6105-4F84-046F-AE27867319E1}"/>
                </a:ext>
              </a:extLst>
            </p:cNvPr>
            <p:cNvSpPr/>
            <p:nvPr/>
          </p:nvSpPr>
          <p:spPr>
            <a:xfrm>
              <a:off x="6196700" y="442936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6" name="Shape7_20220124_180239">
              <a:extLst>
                <a:ext uri="{FF2B5EF4-FFF2-40B4-BE49-F238E27FC236}">
                  <a16:creationId xmlns:a16="http://schemas.microsoft.com/office/drawing/2014/main" id="{97A5DFD0-3B3A-A7C5-782B-344FDE5C40E1}"/>
                </a:ext>
              </a:extLst>
            </p:cNvPr>
            <p:cNvSpPr/>
            <p:nvPr/>
          </p:nvSpPr>
          <p:spPr>
            <a:xfrm>
              <a:off x="4381904" y="4214533"/>
              <a:ext cx="22019" cy="91640"/>
            </a:xfrm>
            <a:custGeom>
              <a:avLst/>
              <a:gdLst>
                <a:gd name="connsiteX0" fmla="*/ 16514 w 22018"/>
                <a:gd name="connsiteY0" fmla="*/ 9819 h 91639"/>
                <a:gd name="connsiteX1" fmla="*/ 16514 w 22018"/>
                <a:gd name="connsiteY1" fmla="*/ 82607 h 91639"/>
              </a:gdLst>
              <a:ahLst/>
              <a:cxnLst>
                <a:cxn ang="0">
                  <a:pos x="connsiteX0" y="connsiteY0"/>
                </a:cxn>
                <a:cxn ang="0">
                  <a:pos x="connsiteX1" y="connsiteY1"/>
                </a:cxn>
              </a:cxnLst>
              <a:rect l="l" t="t" r="r" b="b"/>
              <a:pathLst>
                <a:path w="22018" h="91639">
                  <a:moveTo>
                    <a:pt x="16514" y="9819"/>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7" name="Shape8_20220124_180239">
              <a:extLst>
                <a:ext uri="{FF2B5EF4-FFF2-40B4-BE49-F238E27FC236}">
                  <a16:creationId xmlns:a16="http://schemas.microsoft.com/office/drawing/2014/main" id="{7A85C1F8-E7B2-708F-B52A-CB76812CD66C}"/>
                </a:ext>
              </a:extLst>
            </p:cNvPr>
            <p:cNvSpPr/>
            <p:nvPr/>
          </p:nvSpPr>
          <p:spPr>
            <a:xfrm>
              <a:off x="3439717" y="4033218"/>
              <a:ext cx="22019" cy="91640"/>
            </a:xfrm>
            <a:custGeom>
              <a:avLst/>
              <a:gdLst>
                <a:gd name="connsiteX0" fmla="*/ 16514 w 22018"/>
                <a:gd name="connsiteY0" fmla="*/ 9818 h 91639"/>
                <a:gd name="connsiteX1" fmla="*/ 16514 w 22018"/>
                <a:gd name="connsiteY1" fmla="*/ 82607 h 91639"/>
              </a:gdLst>
              <a:ahLst/>
              <a:cxnLst>
                <a:cxn ang="0">
                  <a:pos x="connsiteX0" y="connsiteY0"/>
                </a:cxn>
                <a:cxn ang="0">
                  <a:pos x="connsiteX1" y="connsiteY1"/>
                </a:cxn>
              </a:cxnLst>
              <a:rect l="l" t="t" r="r" b="b"/>
              <a:pathLst>
                <a:path w="22018" h="91639">
                  <a:moveTo>
                    <a:pt x="16514" y="9818"/>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38" name="Shape9_20220124_180239">
              <a:extLst>
                <a:ext uri="{FF2B5EF4-FFF2-40B4-BE49-F238E27FC236}">
                  <a16:creationId xmlns:a16="http://schemas.microsoft.com/office/drawing/2014/main" id="{6F583110-FD5D-94D3-3E46-684AA5C2DFE4}"/>
                </a:ext>
              </a:extLst>
            </p:cNvPr>
            <p:cNvSpPr/>
            <p:nvPr/>
          </p:nvSpPr>
          <p:spPr>
            <a:xfrm>
              <a:off x="3103709" y="3915396"/>
              <a:ext cx="22019" cy="91640"/>
            </a:xfrm>
            <a:custGeom>
              <a:avLst/>
              <a:gdLst>
                <a:gd name="connsiteX0" fmla="*/ 16514 w 22018"/>
                <a:gd name="connsiteY0" fmla="*/ 9818 h 91639"/>
                <a:gd name="connsiteX1" fmla="*/ 16514 w 22018"/>
                <a:gd name="connsiteY1" fmla="*/ 82607 h 91639"/>
              </a:gdLst>
              <a:ahLst/>
              <a:cxnLst>
                <a:cxn ang="0">
                  <a:pos x="connsiteX0" y="connsiteY0"/>
                </a:cxn>
                <a:cxn ang="0">
                  <a:pos x="connsiteX1" y="connsiteY1"/>
                </a:cxn>
              </a:cxnLst>
              <a:rect l="l" t="t" r="r" b="b"/>
              <a:pathLst>
                <a:path w="22018" h="91639">
                  <a:moveTo>
                    <a:pt x="16514" y="9818"/>
                  </a:moveTo>
                  <a:lnTo>
                    <a:pt x="16514" y="82607"/>
                  </a:lnTo>
                </a:path>
              </a:pathLst>
            </a:custGeom>
            <a:ln w="19050" cap="flat">
              <a:solidFill>
                <a:schemeClr val="accent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sp>
        <p:nvSpPr>
          <p:cNvPr id="39" name="Shape1_20220124_152438">
            <a:extLst>
              <a:ext uri="{FF2B5EF4-FFF2-40B4-BE49-F238E27FC236}">
                <a16:creationId xmlns:a16="http://schemas.microsoft.com/office/drawing/2014/main" id="{01E9DA9E-339A-4290-C723-DBCBBBD6BAAF}"/>
              </a:ext>
            </a:extLst>
          </p:cNvPr>
          <p:cNvSpPr/>
          <p:nvPr/>
        </p:nvSpPr>
        <p:spPr>
          <a:xfrm>
            <a:off x="1399967" y="1547846"/>
            <a:ext cx="10132383" cy="2826741"/>
          </a:xfrm>
          <a:custGeom>
            <a:avLst/>
            <a:gdLst>
              <a:gd name="connsiteX0" fmla="*/ 7260 w 10132382"/>
              <a:gd name="connsiteY0" fmla="*/ 7260 h 2826741"/>
              <a:gd name="connsiteX1" fmla="*/ 7260 w 10132382"/>
              <a:gd name="connsiteY1" fmla="*/ 2825612 h 2826741"/>
              <a:gd name="connsiteX2" fmla="*/ 10127510 w 10132382"/>
              <a:gd name="connsiteY2" fmla="*/ 2825612 h 2826741"/>
            </a:gdLst>
            <a:ahLst/>
            <a:cxnLst>
              <a:cxn ang="0">
                <a:pos x="connsiteX0" y="connsiteY0"/>
              </a:cxn>
              <a:cxn ang="0">
                <a:pos x="connsiteX1" y="connsiteY1"/>
              </a:cxn>
              <a:cxn ang="0">
                <a:pos x="connsiteX2" y="connsiteY2"/>
              </a:cxn>
            </a:cxnLst>
            <a:rect l="l" t="t" r="r" b="b"/>
            <a:pathLst>
              <a:path w="10132382" h="2826741">
                <a:moveTo>
                  <a:pt x="7260" y="7260"/>
                </a:moveTo>
                <a:lnTo>
                  <a:pt x="7260" y="2825612"/>
                </a:lnTo>
                <a:lnTo>
                  <a:pt x="10127510" y="2825612"/>
                </a:lnTo>
              </a:path>
            </a:pathLst>
          </a:custGeom>
          <a:noFill/>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0" name="Shape2_20220124_152438">
            <a:extLst>
              <a:ext uri="{FF2B5EF4-FFF2-40B4-BE49-F238E27FC236}">
                <a16:creationId xmlns:a16="http://schemas.microsoft.com/office/drawing/2014/main" id="{2720FE68-4F12-38A7-FD5C-FBDAB7A2C993}"/>
              </a:ext>
            </a:extLst>
          </p:cNvPr>
          <p:cNvSpPr/>
          <p:nvPr/>
        </p:nvSpPr>
        <p:spPr>
          <a:xfrm>
            <a:off x="11520216" y="4366197"/>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1" name="Shape3_20220124_152438">
            <a:extLst>
              <a:ext uri="{FF2B5EF4-FFF2-40B4-BE49-F238E27FC236}">
                <a16:creationId xmlns:a16="http://schemas.microsoft.com/office/drawing/2014/main" id="{26006F68-6E47-3CF2-B907-570284552791}"/>
              </a:ext>
            </a:extLst>
          </p:cNvPr>
          <p:cNvSpPr/>
          <p:nvPr/>
        </p:nvSpPr>
        <p:spPr>
          <a:xfrm>
            <a:off x="10265737" y="4366197"/>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2" name="Shape4_20220124_152438">
            <a:extLst>
              <a:ext uri="{FF2B5EF4-FFF2-40B4-BE49-F238E27FC236}">
                <a16:creationId xmlns:a16="http://schemas.microsoft.com/office/drawing/2014/main" id="{0A06C81C-745E-7498-B9BC-10DAE5FEA117}"/>
              </a:ext>
            </a:extLst>
          </p:cNvPr>
          <p:cNvSpPr/>
          <p:nvPr/>
        </p:nvSpPr>
        <p:spPr>
          <a:xfrm>
            <a:off x="9011128" y="4366197"/>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3" name="Shape5_20220124_152438">
            <a:extLst>
              <a:ext uri="{FF2B5EF4-FFF2-40B4-BE49-F238E27FC236}">
                <a16:creationId xmlns:a16="http://schemas.microsoft.com/office/drawing/2014/main" id="{31F5431D-751D-5F83-EACC-BEEFDDAADFA9}"/>
              </a:ext>
            </a:extLst>
          </p:cNvPr>
          <p:cNvSpPr/>
          <p:nvPr/>
        </p:nvSpPr>
        <p:spPr>
          <a:xfrm>
            <a:off x="7756649" y="4366197"/>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4" name="Shape6_20220124_152438">
            <a:extLst>
              <a:ext uri="{FF2B5EF4-FFF2-40B4-BE49-F238E27FC236}">
                <a16:creationId xmlns:a16="http://schemas.microsoft.com/office/drawing/2014/main" id="{91DA9007-C971-2A2E-62B4-9BD187BBFC82}"/>
              </a:ext>
            </a:extLst>
          </p:cNvPr>
          <p:cNvSpPr/>
          <p:nvPr/>
        </p:nvSpPr>
        <p:spPr>
          <a:xfrm>
            <a:off x="6502170" y="4366197"/>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5" name="Shape7_20220124_152438">
            <a:extLst>
              <a:ext uri="{FF2B5EF4-FFF2-40B4-BE49-F238E27FC236}">
                <a16:creationId xmlns:a16="http://schemas.microsoft.com/office/drawing/2014/main" id="{CD7512B9-0AE7-2431-7936-4ED023CEA7C9}"/>
              </a:ext>
            </a:extLst>
          </p:cNvPr>
          <p:cNvSpPr/>
          <p:nvPr/>
        </p:nvSpPr>
        <p:spPr>
          <a:xfrm>
            <a:off x="5247691" y="4366197"/>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6" name="Shape8_20220124_152438">
            <a:extLst>
              <a:ext uri="{FF2B5EF4-FFF2-40B4-BE49-F238E27FC236}">
                <a16:creationId xmlns:a16="http://schemas.microsoft.com/office/drawing/2014/main" id="{658AECAE-0341-D45C-2222-18B073B584C8}"/>
              </a:ext>
            </a:extLst>
          </p:cNvPr>
          <p:cNvSpPr/>
          <p:nvPr/>
        </p:nvSpPr>
        <p:spPr>
          <a:xfrm>
            <a:off x="3993211" y="4366197"/>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7" name="Shape0_20220124_152438">
            <a:extLst>
              <a:ext uri="{FF2B5EF4-FFF2-40B4-BE49-F238E27FC236}">
                <a16:creationId xmlns:a16="http://schemas.microsoft.com/office/drawing/2014/main" id="{A4CFE3D4-9478-E2D3-2BA1-8E444BB08AB9}"/>
              </a:ext>
            </a:extLst>
          </p:cNvPr>
          <p:cNvSpPr/>
          <p:nvPr/>
        </p:nvSpPr>
        <p:spPr>
          <a:xfrm>
            <a:off x="2738732" y="4366197"/>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8" name="Shape9_20220124_152438">
            <a:extLst>
              <a:ext uri="{FF2B5EF4-FFF2-40B4-BE49-F238E27FC236}">
                <a16:creationId xmlns:a16="http://schemas.microsoft.com/office/drawing/2014/main" id="{3232BA66-C83E-2D2E-EC0C-A8C8C4F0220A}"/>
              </a:ext>
            </a:extLst>
          </p:cNvPr>
          <p:cNvSpPr/>
          <p:nvPr/>
        </p:nvSpPr>
        <p:spPr>
          <a:xfrm>
            <a:off x="1484253" y="4366197"/>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9" name="Shape10_20220124_152438">
            <a:extLst>
              <a:ext uri="{FF2B5EF4-FFF2-40B4-BE49-F238E27FC236}">
                <a16:creationId xmlns:a16="http://schemas.microsoft.com/office/drawing/2014/main" id="{CD01FE26-27CE-6609-7CE1-8462367360B6}"/>
              </a:ext>
            </a:extLst>
          </p:cNvPr>
          <p:cNvSpPr/>
          <p:nvPr/>
        </p:nvSpPr>
        <p:spPr>
          <a:xfrm>
            <a:off x="1334268" y="4296755"/>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9DF4EF26-9EA9-0227-22FB-A490E7A07872}"/>
              </a:ext>
            </a:extLst>
          </p:cNvPr>
          <p:cNvGrpSpPr/>
          <p:nvPr/>
        </p:nvGrpSpPr>
        <p:grpSpPr>
          <a:xfrm>
            <a:off x="1094695" y="1460146"/>
            <a:ext cx="304110" cy="184666"/>
            <a:chOff x="1115243" y="1811409"/>
            <a:chExt cx="304110" cy="184666"/>
          </a:xfrm>
        </p:grpSpPr>
        <p:sp>
          <p:nvSpPr>
            <p:cNvPr id="51" name="Shape20_20220124_152438">
              <a:extLst>
                <a:ext uri="{FF2B5EF4-FFF2-40B4-BE49-F238E27FC236}">
                  <a16:creationId xmlns:a16="http://schemas.microsoft.com/office/drawing/2014/main" id="{9930424E-5818-6AA6-F790-953C40E73BEC}"/>
                </a:ext>
              </a:extLst>
            </p:cNvPr>
            <p:cNvSpPr/>
            <p:nvPr/>
          </p:nvSpPr>
          <p:spPr>
            <a:xfrm>
              <a:off x="1354816" y="189910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C31561B-D006-32A9-58B1-759A8C4C3512}"/>
                </a:ext>
              </a:extLst>
            </p:cNvPr>
            <p:cNvSpPr txBox="1"/>
            <p:nvPr/>
          </p:nvSpPr>
          <p:spPr>
            <a:xfrm>
              <a:off x="1115243" y="1811409"/>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1.0</a:t>
              </a:r>
            </a:p>
          </p:txBody>
        </p:sp>
      </p:grpSp>
      <p:grpSp>
        <p:nvGrpSpPr>
          <p:cNvPr id="53" name="Group 52">
            <a:extLst>
              <a:ext uri="{FF2B5EF4-FFF2-40B4-BE49-F238E27FC236}">
                <a16:creationId xmlns:a16="http://schemas.microsoft.com/office/drawing/2014/main" id="{90E5025C-68E3-9A08-5B21-561ADD2F4867}"/>
              </a:ext>
            </a:extLst>
          </p:cNvPr>
          <p:cNvGrpSpPr/>
          <p:nvPr/>
        </p:nvGrpSpPr>
        <p:grpSpPr>
          <a:xfrm>
            <a:off x="1094695" y="2008779"/>
            <a:ext cx="304110" cy="184666"/>
            <a:chOff x="1115243" y="2360043"/>
            <a:chExt cx="304110" cy="184666"/>
          </a:xfrm>
        </p:grpSpPr>
        <p:sp>
          <p:nvSpPr>
            <p:cNvPr id="54" name="Shape18_20220124_152438">
              <a:extLst>
                <a:ext uri="{FF2B5EF4-FFF2-40B4-BE49-F238E27FC236}">
                  <a16:creationId xmlns:a16="http://schemas.microsoft.com/office/drawing/2014/main" id="{BBAA21F7-1E94-C951-AD6B-25596D6C0065}"/>
                </a:ext>
              </a:extLst>
            </p:cNvPr>
            <p:cNvSpPr/>
            <p:nvPr/>
          </p:nvSpPr>
          <p:spPr>
            <a:xfrm>
              <a:off x="1354816" y="244883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7A7E106-6FA9-1D10-2F58-613F20EC16E3}"/>
                </a:ext>
              </a:extLst>
            </p:cNvPr>
            <p:cNvSpPr txBox="1"/>
            <p:nvPr/>
          </p:nvSpPr>
          <p:spPr>
            <a:xfrm>
              <a:off x="1115243" y="2360043"/>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0.8</a:t>
              </a:r>
            </a:p>
          </p:txBody>
        </p:sp>
      </p:grpSp>
      <p:grpSp>
        <p:nvGrpSpPr>
          <p:cNvPr id="56" name="Group 55">
            <a:extLst>
              <a:ext uri="{FF2B5EF4-FFF2-40B4-BE49-F238E27FC236}">
                <a16:creationId xmlns:a16="http://schemas.microsoft.com/office/drawing/2014/main" id="{9932F988-6212-DABF-E59B-126F1B1E94B5}"/>
              </a:ext>
            </a:extLst>
          </p:cNvPr>
          <p:cNvGrpSpPr/>
          <p:nvPr/>
        </p:nvGrpSpPr>
        <p:grpSpPr>
          <a:xfrm>
            <a:off x="1094695" y="2557412"/>
            <a:ext cx="304110" cy="184666"/>
            <a:chOff x="1115243" y="2908677"/>
            <a:chExt cx="304110" cy="184666"/>
          </a:xfrm>
        </p:grpSpPr>
        <p:sp>
          <p:nvSpPr>
            <p:cNvPr id="57" name="Shape16_20220124_152438">
              <a:extLst>
                <a:ext uri="{FF2B5EF4-FFF2-40B4-BE49-F238E27FC236}">
                  <a16:creationId xmlns:a16="http://schemas.microsoft.com/office/drawing/2014/main" id="{93074B50-BBD7-2643-AE40-24B33ED67E0D}"/>
                </a:ext>
              </a:extLst>
            </p:cNvPr>
            <p:cNvSpPr/>
            <p:nvPr/>
          </p:nvSpPr>
          <p:spPr>
            <a:xfrm>
              <a:off x="1354816" y="299869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AD9C04B-BA18-0EBC-07EE-FCCAF677DFFE}"/>
                </a:ext>
              </a:extLst>
            </p:cNvPr>
            <p:cNvSpPr txBox="1"/>
            <p:nvPr/>
          </p:nvSpPr>
          <p:spPr>
            <a:xfrm>
              <a:off x="1115243" y="2908677"/>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0.6</a:t>
              </a:r>
            </a:p>
          </p:txBody>
        </p:sp>
      </p:grpSp>
      <p:grpSp>
        <p:nvGrpSpPr>
          <p:cNvPr id="59" name="Group 58">
            <a:extLst>
              <a:ext uri="{FF2B5EF4-FFF2-40B4-BE49-F238E27FC236}">
                <a16:creationId xmlns:a16="http://schemas.microsoft.com/office/drawing/2014/main" id="{FD0F812E-9180-17C0-6DC2-6E4D7E3FA680}"/>
              </a:ext>
            </a:extLst>
          </p:cNvPr>
          <p:cNvGrpSpPr/>
          <p:nvPr/>
        </p:nvGrpSpPr>
        <p:grpSpPr>
          <a:xfrm>
            <a:off x="1094695" y="3106045"/>
            <a:ext cx="304110" cy="184666"/>
            <a:chOff x="1115243" y="3457311"/>
            <a:chExt cx="304110" cy="184666"/>
          </a:xfrm>
        </p:grpSpPr>
        <p:sp>
          <p:nvSpPr>
            <p:cNvPr id="60" name="Shape14_20220124_152438">
              <a:extLst>
                <a:ext uri="{FF2B5EF4-FFF2-40B4-BE49-F238E27FC236}">
                  <a16:creationId xmlns:a16="http://schemas.microsoft.com/office/drawing/2014/main" id="{F6C475A2-C499-21B0-823B-7EAD089392CC}"/>
                </a:ext>
              </a:extLst>
            </p:cNvPr>
            <p:cNvSpPr/>
            <p:nvPr/>
          </p:nvSpPr>
          <p:spPr>
            <a:xfrm>
              <a:off x="1354816" y="354842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0E9D9D8-9645-ACA3-4023-CAAE968BF256}"/>
                </a:ext>
              </a:extLst>
            </p:cNvPr>
            <p:cNvSpPr txBox="1"/>
            <p:nvPr/>
          </p:nvSpPr>
          <p:spPr>
            <a:xfrm>
              <a:off x="1115243" y="3457311"/>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0.4</a:t>
              </a:r>
            </a:p>
          </p:txBody>
        </p:sp>
      </p:grpSp>
      <p:grpSp>
        <p:nvGrpSpPr>
          <p:cNvPr id="62" name="Group 61">
            <a:extLst>
              <a:ext uri="{FF2B5EF4-FFF2-40B4-BE49-F238E27FC236}">
                <a16:creationId xmlns:a16="http://schemas.microsoft.com/office/drawing/2014/main" id="{622FFB1D-91D5-5658-DD00-F2EBE37B44CC}"/>
              </a:ext>
            </a:extLst>
          </p:cNvPr>
          <p:cNvGrpSpPr/>
          <p:nvPr/>
        </p:nvGrpSpPr>
        <p:grpSpPr>
          <a:xfrm>
            <a:off x="1094695" y="3654678"/>
            <a:ext cx="304110" cy="184666"/>
            <a:chOff x="1115243" y="4005945"/>
            <a:chExt cx="304110" cy="184666"/>
          </a:xfrm>
        </p:grpSpPr>
        <p:sp>
          <p:nvSpPr>
            <p:cNvPr id="63" name="Shape12_20220124_152438">
              <a:extLst>
                <a:ext uri="{FF2B5EF4-FFF2-40B4-BE49-F238E27FC236}">
                  <a16:creationId xmlns:a16="http://schemas.microsoft.com/office/drawing/2014/main" id="{D2D1AD62-7363-4A0D-F7C9-33B0CF6F9C01}"/>
                </a:ext>
              </a:extLst>
            </p:cNvPr>
            <p:cNvSpPr/>
            <p:nvPr/>
          </p:nvSpPr>
          <p:spPr>
            <a:xfrm>
              <a:off x="1354816" y="409815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GB" dirty="0">
                <a:latin typeface="Arial" panose="020B0604020202020204" pitchFamily="34" charset="0"/>
                <a:cs typeface="Arial" panose="020B0604020202020204" pitchFamily="34" charset="0"/>
              </a:endParaRPr>
            </a:p>
          </p:txBody>
        </p:sp>
        <p:sp>
          <p:nvSpPr>
            <p:cNvPr id="448" name="TextBox 447">
              <a:extLst>
                <a:ext uri="{FF2B5EF4-FFF2-40B4-BE49-F238E27FC236}">
                  <a16:creationId xmlns:a16="http://schemas.microsoft.com/office/drawing/2014/main" id="{FFEF6742-5BBE-75F1-0369-5FFEAB9E4C48}"/>
                </a:ext>
              </a:extLst>
            </p:cNvPr>
            <p:cNvSpPr txBox="1"/>
            <p:nvPr/>
          </p:nvSpPr>
          <p:spPr>
            <a:xfrm>
              <a:off x="1115243" y="4005945"/>
              <a:ext cx="211597"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0.2</a:t>
              </a:r>
            </a:p>
          </p:txBody>
        </p:sp>
      </p:grpSp>
      <p:sp>
        <p:nvSpPr>
          <p:cNvPr id="449" name="TextBox 448">
            <a:extLst>
              <a:ext uri="{FF2B5EF4-FFF2-40B4-BE49-F238E27FC236}">
                <a16:creationId xmlns:a16="http://schemas.microsoft.com/office/drawing/2014/main" id="{DE8EAC2E-51D0-365D-F8B5-82432E7BCF28}"/>
              </a:ext>
            </a:extLst>
          </p:cNvPr>
          <p:cNvSpPr txBox="1"/>
          <p:nvPr/>
        </p:nvSpPr>
        <p:spPr>
          <a:xfrm>
            <a:off x="1221332" y="4203313"/>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cs typeface="Arial" panose="020B0604020202020204" pitchFamily="34" charset="0"/>
              </a:rPr>
              <a:t>0</a:t>
            </a:r>
          </a:p>
        </p:txBody>
      </p:sp>
      <p:sp>
        <p:nvSpPr>
          <p:cNvPr id="457" name="TextBox 456">
            <a:extLst>
              <a:ext uri="{FF2B5EF4-FFF2-40B4-BE49-F238E27FC236}">
                <a16:creationId xmlns:a16="http://schemas.microsoft.com/office/drawing/2014/main" id="{9DE9F837-761A-8579-2CF2-EF6824AD104F}"/>
              </a:ext>
            </a:extLst>
          </p:cNvPr>
          <p:cNvSpPr txBox="1"/>
          <p:nvPr/>
        </p:nvSpPr>
        <p:spPr>
          <a:xfrm rot="16200000">
            <a:off x="104425" y="2741127"/>
            <a:ext cx="1513556" cy="276999"/>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Probability of PFS</a:t>
            </a:r>
            <a:endParaRPr lang="en-GB" sz="1200" dirty="0">
              <a:latin typeface="Arial" panose="020B0604020202020204" pitchFamily="34" charset="0"/>
              <a:cs typeface="Arial" panose="020B0604020202020204" pitchFamily="34" charset="0"/>
            </a:endParaRPr>
          </a:p>
        </p:txBody>
      </p:sp>
      <p:graphicFrame>
        <p:nvGraphicFramePr>
          <p:cNvPr id="458" name="Table 457">
            <a:extLst>
              <a:ext uri="{FF2B5EF4-FFF2-40B4-BE49-F238E27FC236}">
                <a16:creationId xmlns:a16="http://schemas.microsoft.com/office/drawing/2014/main" id="{AB5CD93F-3761-302A-9F60-E218C743C940}"/>
              </a:ext>
            </a:extLst>
          </p:cNvPr>
          <p:cNvGraphicFramePr>
            <a:graphicFrameLocks noGrp="1"/>
          </p:cNvGraphicFramePr>
          <p:nvPr>
            <p:extLst>
              <p:ext uri="{D42A27DB-BD31-4B8C-83A1-F6EECF244321}">
                <p14:modId xmlns:p14="http://schemas.microsoft.com/office/powerpoint/2010/main" val="659381139"/>
              </p:ext>
            </p:extLst>
          </p:nvPr>
        </p:nvGraphicFramePr>
        <p:xfrm>
          <a:off x="5591944" y="1313248"/>
          <a:ext cx="5958248" cy="172708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3025041026"/>
                    </a:ext>
                  </a:extLst>
                </a:gridCol>
                <a:gridCol w="1718984">
                  <a:extLst>
                    <a:ext uri="{9D8B030D-6E8A-4147-A177-3AD203B41FA5}">
                      <a16:colId xmlns:a16="http://schemas.microsoft.com/office/drawing/2014/main" val="646723582"/>
                    </a:ext>
                  </a:extLst>
                </a:gridCol>
                <a:gridCol w="1358944">
                  <a:extLst>
                    <a:ext uri="{9D8B030D-6E8A-4147-A177-3AD203B41FA5}">
                      <a16:colId xmlns:a16="http://schemas.microsoft.com/office/drawing/2014/main" val="3533302715"/>
                    </a:ext>
                  </a:extLst>
                </a:gridCol>
              </a:tblGrid>
              <a:tr h="225370">
                <a:tc>
                  <a:txBody>
                    <a:bodyPr/>
                    <a:lstStyle/>
                    <a:p>
                      <a:endParaRPr lang="en-IN" sz="1000" dirty="0">
                        <a:latin typeface="Arial" panose="020B0604020202020204" pitchFamily="34" charset="0"/>
                        <a:cs typeface="Arial" panose="020B0604020202020204" pitchFamily="34" charset="0"/>
                      </a:endParaRPr>
                    </a:p>
                  </a:txBody>
                  <a:tcPr marT="36000" marB="36000" anchor="ctr">
                    <a:noFill/>
                  </a:tcPr>
                </a:tc>
                <a:tc>
                  <a:txBody>
                    <a:bodyPr/>
                    <a:lstStyle/>
                    <a:p>
                      <a:pPr algn="ctr"/>
                      <a:r>
                        <a:rPr lang="en-IN" sz="1000" dirty="0">
                          <a:latin typeface="Arial" panose="020B0604020202020204" pitchFamily="34" charset="0"/>
                          <a:cs typeface="Arial" panose="020B0604020202020204" pitchFamily="34" charset="0"/>
                        </a:rPr>
                        <a:t>T300+D</a:t>
                      </a:r>
                      <a:br>
                        <a:rPr lang="en-IN" sz="1000" dirty="0">
                          <a:latin typeface="Arial" panose="020B0604020202020204" pitchFamily="34" charset="0"/>
                          <a:cs typeface="Arial" panose="020B0604020202020204" pitchFamily="34" charset="0"/>
                        </a:rPr>
                      </a:br>
                      <a:r>
                        <a:rPr lang="en-IN" sz="1000" dirty="0">
                          <a:latin typeface="Arial" panose="020B0604020202020204" pitchFamily="34" charset="0"/>
                          <a:cs typeface="Arial" panose="020B0604020202020204" pitchFamily="34" charset="0"/>
                        </a:rPr>
                        <a:t>(n=393)</a:t>
                      </a:r>
                    </a:p>
                  </a:txBody>
                  <a:tcPr marT="36000" marB="36000" anchor="ctr">
                    <a:solidFill>
                      <a:schemeClr val="tx2"/>
                    </a:solidFill>
                  </a:tcPr>
                </a:tc>
                <a:tc>
                  <a:txBody>
                    <a:bodyPr/>
                    <a:lstStyle/>
                    <a:p>
                      <a:pPr algn="ctr"/>
                      <a:r>
                        <a:rPr lang="en-IN" sz="1000" dirty="0">
                          <a:latin typeface="Arial" panose="020B0604020202020204" pitchFamily="34" charset="0"/>
                          <a:cs typeface="Arial" panose="020B0604020202020204" pitchFamily="34" charset="0"/>
                        </a:rPr>
                        <a:t>Sorafenib</a:t>
                      </a:r>
                      <a:br>
                        <a:rPr lang="en-IN" sz="1000" dirty="0">
                          <a:latin typeface="Arial" panose="020B0604020202020204" pitchFamily="34" charset="0"/>
                          <a:cs typeface="Arial" panose="020B0604020202020204" pitchFamily="34" charset="0"/>
                        </a:rPr>
                      </a:br>
                      <a:r>
                        <a:rPr lang="en-IN" sz="1000" dirty="0">
                          <a:latin typeface="Arial" panose="020B0604020202020204" pitchFamily="34" charset="0"/>
                          <a:cs typeface="Arial" panose="020B0604020202020204" pitchFamily="34" charset="0"/>
                        </a:rPr>
                        <a:t>(n=389)</a:t>
                      </a:r>
                    </a:p>
                  </a:txBody>
                  <a:tcPr marT="36000" marB="36000" anchor="ctr"/>
                </a:tc>
                <a:extLst>
                  <a:ext uri="{0D108BD9-81ED-4DB2-BD59-A6C34878D82A}">
                    <a16:rowId xmlns:a16="http://schemas.microsoft.com/office/drawing/2014/main" val="2468846945"/>
                  </a:ext>
                </a:extLst>
              </a:tr>
              <a:tr h="138689">
                <a:tc>
                  <a:txBody>
                    <a:bodyPr/>
                    <a:lstStyle/>
                    <a:p>
                      <a:r>
                        <a:rPr lang="en-IN" sz="1000" b="1" dirty="0">
                          <a:latin typeface="Arial" panose="020B0604020202020204" pitchFamily="34" charset="0"/>
                          <a:cs typeface="Arial" panose="020B0604020202020204" pitchFamily="34" charset="0"/>
                        </a:rPr>
                        <a:t>PFS events, n (%)</a:t>
                      </a:r>
                    </a:p>
                  </a:txBody>
                  <a:tcPr marT="36000" marB="36000" anchor="ctr"/>
                </a:tc>
                <a:tc>
                  <a:txBody>
                    <a:bodyPr/>
                    <a:lstStyle/>
                    <a:p>
                      <a:pPr algn="ctr"/>
                      <a:r>
                        <a:rPr lang="en-IN" sz="1000" dirty="0">
                          <a:latin typeface="Arial" panose="020B0604020202020204" pitchFamily="34" charset="0"/>
                          <a:cs typeface="Arial" panose="020B0604020202020204" pitchFamily="34" charset="0"/>
                        </a:rPr>
                        <a:t>335 (85.2)</a:t>
                      </a:r>
                      <a:endParaRPr lang="en-IN" sz="1000" b="0" dirty="0">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327 (84.1)</a:t>
                      </a:r>
                      <a:endParaRPr lang="en-IN" sz="1000" b="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1276289033"/>
                  </a:ext>
                </a:extLst>
              </a:tr>
              <a:tr h="225370">
                <a:tc>
                  <a:txBody>
                    <a:bodyPr/>
                    <a:lstStyle/>
                    <a:p>
                      <a:r>
                        <a:rPr lang="en-IN" sz="1000" b="1" dirty="0">
                          <a:latin typeface="Arial" panose="020B0604020202020204" pitchFamily="34" charset="0"/>
                          <a:cs typeface="Arial" panose="020B0604020202020204" pitchFamily="34" charset="0"/>
                        </a:rPr>
                        <a:t>Median PFS (95% CI), months</a:t>
                      </a:r>
                    </a:p>
                  </a:txBody>
                  <a:tcPr marT="36000" marB="36000" anchor="ctr"/>
                </a:tc>
                <a:tc>
                  <a:txBody>
                    <a:bodyPr/>
                    <a:lstStyle/>
                    <a:p>
                      <a:pPr algn="ctr"/>
                      <a:r>
                        <a:rPr lang="en-IN" sz="1000" dirty="0">
                          <a:latin typeface="Arial" panose="020B0604020202020204" pitchFamily="34" charset="0"/>
                          <a:cs typeface="Arial" panose="020B0604020202020204" pitchFamily="34" charset="0"/>
                        </a:rPr>
                        <a:t>3.78 (3.68-5.32)</a:t>
                      </a:r>
                      <a:endParaRPr lang="en-IN" sz="1000" b="0" dirty="0">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4.07 (3.75-5.49)</a:t>
                      </a:r>
                      <a:endParaRPr lang="en-IN" sz="1000" b="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1015423171"/>
                  </a:ext>
                </a:extLst>
              </a:tr>
              <a:tr h="225370">
                <a:tc>
                  <a:txBody>
                    <a:bodyPr/>
                    <a:lstStyle/>
                    <a:p>
                      <a:r>
                        <a:rPr lang="en-IN" sz="1000" b="1" dirty="0">
                          <a:latin typeface="Arial" panose="020B0604020202020204" pitchFamily="34" charset="0"/>
                          <a:cs typeface="Arial" panose="020B0604020202020204" pitchFamily="34" charset="0"/>
                        </a:rPr>
                        <a:t>PFS HR</a:t>
                      </a:r>
                      <a:r>
                        <a:rPr lang="en-IN" sz="1000" b="1" baseline="30000" dirty="0">
                          <a:latin typeface="Arial" panose="020B0604020202020204" pitchFamily="34" charset="0"/>
                          <a:cs typeface="Arial" panose="020B0604020202020204" pitchFamily="34" charset="0"/>
                        </a:rPr>
                        <a:t>a</a:t>
                      </a:r>
                      <a:r>
                        <a:rPr lang="en-IN" sz="1000" b="1" dirty="0">
                          <a:latin typeface="Arial" panose="020B0604020202020204" pitchFamily="34" charset="0"/>
                          <a:cs typeface="Arial" panose="020B0604020202020204" pitchFamily="34" charset="0"/>
                        </a:rPr>
                        <a:t> (95% CI)</a:t>
                      </a:r>
                    </a:p>
                  </a:txBody>
                  <a:tcPr marT="36000" marB="36000" anchor="ctr"/>
                </a:tc>
                <a:tc>
                  <a:txBody>
                    <a:bodyPr/>
                    <a:lstStyle/>
                    <a:p>
                      <a:pPr algn="ctr"/>
                      <a:r>
                        <a:rPr lang="en-IN" sz="1000" dirty="0">
                          <a:latin typeface="Arial" panose="020B0604020202020204" pitchFamily="34" charset="0"/>
                          <a:cs typeface="Arial" panose="020B0604020202020204" pitchFamily="34" charset="0"/>
                        </a:rPr>
                        <a:t>0.90 (0.77-1.05)</a:t>
                      </a:r>
                      <a:endParaRPr lang="en-IN" sz="1000" b="0" dirty="0">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a:t>
                      </a:r>
                      <a:endParaRPr lang="en-IN" sz="1000" b="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2413638113"/>
                  </a:ext>
                </a:extLst>
              </a:tr>
              <a:tr h="138689">
                <a:tc>
                  <a:txBody>
                    <a:bodyPr/>
                    <a:lstStyle/>
                    <a:p>
                      <a:r>
                        <a:rPr lang="en-IN" sz="1000" b="1" dirty="0">
                          <a:latin typeface="Arial" panose="020B0604020202020204" pitchFamily="34" charset="0"/>
                          <a:cs typeface="Arial" panose="020B0604020202020204" pitchFamily="34" charset="0"/>
                        </a:rPr>
                        <a:t>Progression-free at </a:t>
                      </a:r>
                      <a:r>
                        <a:rPr lang="en-IN" sz="1000" b="1" dirty="0">
                          <a:solidFill>
                            <a:schemeClr val="tx1"/>
                          </a:solidFill>
                          <a:latin typeface="Arial" panose="020B0604020202020204" pitchFamily="34" charset="0"/>
                          <a:cs typeface="Arial" panose="020B0604020202020204" pitchFamily="34" charset="0"/>
                        </a:rPr>
                        <a:t>data cut-off</a:t>
                      </a:r>
                      <a:r>
                        <a:rPr lang="en-IN" sz="1000" b="1" dirty="0">
                          <a:latin typeface="Arial" panose="020B0604020202020204" pitchFamily="34" charset="0"/>
                          <a:cs typeface="Arial" panose="020B0604020202020204" pitchFamily="34" charset="0"/>
                        </a:rPr>
                        <a:t>, n (%)</a:t>
                      </a:r>
                    </a:p>
                  </a:txBody>
                  <a:tcPr marT="36000" marB="36000" anchor="ctr"/>
                </a:tc>
                <a:tc>
                  <a:txBody>
                    <a:bodyPr/>
                    <a:lstStyle/>
                    <a:p>
                      <a:pPr algn="ctr"/>
                      <a:r>
                        <a:rPr lang="en-IN" sz="1000" dirty="0">
                          <a:latin typeface="Arial" panose="020B0604020202020204" pitchFamily="34" charset="0"/>
                          <a:cs typeface="Arial" panose="020B0604020202020204" pitchFamily="34" charset="0"/>
                        </a:rPr>
                        <a:t>49 (12.5)</a:t>
                      </a:r>
                      <a:endParaRPr lang="en-IN" sz="1000" b="0" dirty="0">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19 (4.9)</a:t>
                      </a:r>
                      <a:endParaRPr lang="en-IN" sz="1000" b="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4271818489"/>
                  </a:ext>
                </a:extLst>
              </a:tr>
              <a:tr h="225370">
                <a:tc>
                  <a:txBody>
                    <a:bodyPr/>
                    <a:lstStyle/>
                    <a:p>
                      <a:r>
                        <a:rPr lang="en-IN" sz="1000" b="1" dirty="0">
                          <a:latin typeface="Arial" panose="020B0604020202020204" pitchFamily="34" charset="0"/>
                          <a:cs typeface="Arial" panose="020B0604020202020204" pitchFamily="34" charset="0"/>
                        </a:rPr>
                        <a:t>Median TTP (95% CI), months</a:t>
                      </a:r>
                    </a:p>
                  </a:txBody>
                  <a:tcPr marT="36000" marB="36000" anchor="ctr"/>
                </a:tc>
                <a:tc>
                  <a:txBody>
                    <a:bodyPr/>
                    <a:lstStyle/>
                    <a:p>
                      <a:pPr algn="ctr"/>
                      <a:r>
                        <a:rPr lang="en-IN" sz="1000" dirty="0">
                          <a:latin typeface="Arial" panose="020B0604020202020204" pitchFamily="34" charset="0"/>
                          <a:cs typeface="Arial" panose="020B0604020202020204" pitchFamily="34" charset="0"/>
                        </a:rPr>
                        <a:t>5.42 (3.81-5.62)</a:t>
                      </a:r>
                      <a:endParaRPr lang="en-IN" sz="1000" b="0" dirty="0">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5.55 (5.13-5.75)</a:t>
                      </a:r>
                      <a:endParaRPr lang="en-IN" sz="1000" b="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3805394400"/>
                  </a:ext>
                </a:extLst>
              </a:tr>
              <a:tr h="225370">
                <a:tc>
                  <a:txBody>
                    <a:bodyPr/>
                    <a:lstStyle/>
                    <a:p>
                      <a:r>
                        <a:rPr lang="en-IN" sz="1000" b="1" dirty="0">
                          <a:latin typeface="Arial" panose="020B0604020202020204" pitchFamily="34" charset="0"/>
                          <a:cs typeface="Arial" panose="020B0604020202020204" pitchFamily="34" charset="0"/>
                        </a:rPr>
                        <a:t>Treated ≥1 cycle beyond progression, n (%)</a:t>
                      </a:r>
                      <a:r>
                        <a:rPr lang="en-US" sz="1000" b="1" baseline="30000" dirty="0">
                          <a:latin typeface="Arial" panose="020B0604020202020204" pitchFamily="34" charset="0"/>
                          <a:cs typeface="Arial" panose="020B0604020202020204" pitchFamily="34" charset="0"/>
                        </a:rPr>
                        <a:t>b</a:t>
                      </a:r>
                      <a:endParaRPr lang="en-IN" sz="1000" b="1" baseline="30000" dirty="0">
                        <a:solidFill>
                          <a:srgbClr val="FF0000"/>
                        </a:solidFill>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182 (46.9)</a:t>
                      </a:r>
                      <a:endParaRPr lang="en-IN" sz="1000" b="0" dirty="0">
                        <a:latin typeface="Arial" panose="020B0604020202020204" pitchFamily="34" charset="0"/>
                        <a:cs typeface="Arial" panose="020B0604020202020204" pitchFamily="34" charset="0"/>
                      </a:endParaRPr>
                    </a:p>
                  </a:txBody>
                  <a:tcPr marT="36000" marB="36000" anchor="ctr"/>
                </a:tc>
                <a:tc>
                  <a:txBody>
                    <a:bodyPr/>
                    <a:lstStyle/>
                    <a:p>
                      <a:pPr algn="ctr"/>
                      <a:r>
                        <a:rPr lang="en-IN" sz="1000" dirty="0">
                          <a:latin typeface="Arial" panose="020B0604020202020204" pitchFamily="34" charset="0"/>
                          <a:cs typeface="Arial" panose="020B0604020202020204" pitchFamily="34" charset="0"/>
                        </a:rPr>
                        <a:t>134 (35.8)</a:t>
                      </a:r>
                      <a:endParaRPr lang="en-IN" sz="1000" b="0" dirty="0">
                        <a:latin typeface="Arial" panose="020B0604020202020204" pitchFamily="34" charset="0"/>
                        <a:cs typeface="Arial" panose="020B0604020202020204" pitchFamily="34" charset="0"/>
                      </a:endParaRPr>
                    </a:p>
                  </a:txBody>
                  <a:tcPr marT="36000" marB="36000" anchor="ctr"/>
                </a:tc>
                <a:extLst>
                  <a:ext uri="{0D108BD9-81ED-4DB2-BD59-A6C34878D82A}">
                    <a16:rowId xmlns:a16="http://schemas.microsoft.com/office/drawing/2014/main" val="399162991"/>
                  </a:ext>
                </a:extLst>
              </a:tr>
            </a:tbl>
          </a:graphicData>
        </a:graphic>
      </p:graphicFrame>
      <p:graphicFrame>
        <p:nvGraphicFramePr>
          <p:cNvPr id="94" name="Table 93">
            <a:extLst>
              <a:ext uri="{FF2B5EF4-FFF2-40B4-BE49-F238E27FC236}">
                <a16:creationId xmlns:a16="http://schemas.microsoft.com/office/drawing/2014/main" id="{FB7710FD-CE13-6E41-A0CA-45CA6FD574C1}"/>
              </a:ext>
            </a:extLst>
          </p:cNvPr>
          <p:cNvGraphicFramePr>
            <a:graphicFrameLocks noGrp="1"/>
          </p:cNvGraphicFramePr>
          <p:nvPr>
            <p:extLst>
              <p:ext uri="{D42A27DB-BD31-4B8C-83A1-F6EECF244321}">
                <p14:modId xmlns:p14="http://schemas.microsoft.com/office/powerpoint/2010/main" val="268993565"/>
              </p:ext>
            </p:extLst>
          </p:nvPr>
        </p:nvGraphicFramePr>
        <p:xfrm>
          <a:off x="892587" y="4910296"/>
          <a:ext cx="11261745" cy="606960"/>
        </p:xfrm>
        <a:graphic>
          <a:graphicData uri="http://schemas.openxmlformats.org/drawingml/2006/table">
            <a:tbl>
              <a:tblPr firstRow="1" bandRow="1">
                <a:tableStyleId>{5C22544A-7EE6-4342-B048-85BDC9FD1C3A}</a:tableStyleId>
              </a:tblPr>
              <a:tblGrid>
                <a:gridCol w="1251305">
                  <a:extLst>
                    <a:ext uri="{9D8B030D-6E8A-4147-A177-3AD203B41FA5}">
                      <a16:colId xmlns:a16="http://schemas.microsoft.com/office/drawing/2014/main" val="1337047556"/>
                    </a:ext>
                  </a:extLst>
                </a:gridCol>
                <a:gridCol w="1251305">
                  <a:extLst>
                    <a:ext uri="{9D8B030D-6E8A-4147-A177-3AD203B41FA5}">
                      <a16:colId xmlns:a16="http://schemas.microsoft.com/office/drawing/2014/main" val="1133994604"/>
                    </a:ext>
                  </a:extLst>
                </a:gridCol>
                <a:gridCol w="1251305">
                  <a:extLst>
                    <a:ext uri="{9D8B030D-6E8A-4147-A177-3AD203B41FA5}">
                      <a16:colId xmlns:a16="http://schemas.microsoft.com/office/drawing/2014/main" val="1247457024"/>
                    </a:ext>
                  </a:extLst>
                </a:gridCol>
                <a:gridCol w="1251305">
                  <a:extLst>
                    <a:ext uri="{9D8B030D-6E8A-4147-A177-3AD203B41FA5}">
                      <a16:colId xmlns:a16="http://schemas.microsoft.com/office/drawing/2014/main" val="1522455862"/>
                    </a:ext>
                  </a:extLst>
                </a:gridCol>
                <a:gridCol w="1251305">
                  <a:extLst>
                    <a:ext uri="{9D8B030D-6E8A-4147-A177-3AD203B41FA5}">
                      <a16:colId xmlns:a16="http://schemas.microsoft.com/office/drawing/2014/main" val="144927472"/>
                    </a:ext>
                  </a:extLst>
                </a:gridCol>
                <a:gridCol w="1251305">
                  <a:extLst>
                    <a:ext uri="{9D8B030D-6E8A-4147-A177-3AD203B41FA5}">
                      <a16:colId xmlns:a16="http://schemas.microsoft.com/office/drawing/2014/main" val="2322181443"/>
                    </a:ext>
                  </a:extLst>
                </a:gridCol>
                <a:gridCol w="1251305">
                  <a:extLst>
                    <a:ext uri="{9D8B030D-6E8A-4147-A177-3AD203B41FA5}">
                      <a16:colId xmlns:a16="http://schemas.microsoft.com/office/drawing/2014/main" val="863954012"/>
                    </a:ext>
                  </a:extLst>
                </a:gridCol>
                <a:gridCol w="1251305">
                  <a:extLst>
                    <a:ext uri="{9D8B030D-6E8A-4147-A177-3AD203B41FA5}">
                      <a16:colId xmlns:a16="http://schemas.microsoft.com/office/drawing/2014/main" val="2928095361"/>
                    </a:ext>
                  </a:extLst>
                </a:gridCol>
                <a:gridCol w="1251305">
                  <a:extLst>
                    <a:ext uri="{9D8B030D-6E8A-4147-A177-3AD203B41FA5}">
                      <a16:colId xmlns:a16="http://schemas.microsoft.com/office/drawing/2014/main" val="2779721505"/>
                    </a:ext>
                  </a:extLst>
                </a:gridCol>
              </a:tblGrid>
              <a:tr h="123540">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393</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135</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81</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55</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43</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26</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7</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389</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118</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53</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18</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6</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459" name="Table 458">
            <a:extLst>
              <a:ext uri="{FF2B5EF4-FFF2-40B4-BE49-F238E27FC236}">
                <a16:creationId xmlns:a16="http://schemas.microsoft.com/office/drawing/2014/main" id="{AE51A604-8BF3-6BFB-DDA2-E6471C0C2B62}"/>
              </a:ext>
            </a:extLst>
          </p:cNvPr>
          <p:cNvGraphicFramePr>
            <a:graphicFrameLocks noGrp="1"/>
          </p:cNvGraphicFramePr>
          <p:nvPr>
            <p:extLst>
              <p:ext uri="{D42A27DB-BD31-4B8C-83A1-F6EECF244321}">
                <p14:modId xmlns:p14="http://schemas.microsoft.com/office/powerpoint/2010/main" val="3309431769"/>
              </p:ext>
            </p:extLst>
          </p:nvPr>
        </p:nvGraphicFramePr>
        <p:xfrm>
          <a:off x="386553" y="4910296"/>
          <a:ext cx="1893023" cy="606960"/>
        </p:xfrm>
        <a:graphic>
          <a:graphicData uri="http://schemas.openxmlformats.org/drawingml/2006/table">
            <a:tbl>
              <a:tblPr firstRow="1" bandRow="1">
                <a:tableStyleId>{5C22544A-7EE6-4342-B048-85BDC9FD1C3A}</a:tableStyleId>
              </a:tblPr>
              <a:tblGrid>
                <a:gridCol w="1893023">
                  <a:extLst>
                    <a:ext uri="{9D8B030D-6E8A-4147-A177-3AD203B41FA5}">
                      <a16:colId xmlns:a16="http://schemas.microsoft.com/office/drawing/2014/main" val="3031305621"/>
                    </a:ext>
                  </a:extLst>
                </a:gridCol>
              </a:tblGrid>
              <a:tr h="123540">
                <a:tc>
                  <a:txBody>
                    <a:bodyPr/>
                    <a:lstStyle/>
                    <a:p>
                      <a:pPr algn="l"/>
                      <a:r>
                        <a:rPr lang="en-IN" sz="1200" dirty="0">
                          <a:solidFill>
                            <a:schemeClr val="tx1"/>
                          </a:solidFill>
                          <a:latin typeface="Arial" panose="020B0604020202020204" pitchFamily="34" charset="0"/>
                          <a:cs typeface="Arial" panose="020B0604020202020204" pitchFamily="34" charset="0"/>
                        </a:rPr>
                        <a:t>Number at risk</a:t>
                      </a: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l"/>
                      <a:r>
                        <a:rPr lang="en-IN" sz="1200" b="1" dirty="0">
                          <a:solidFill>
                            <a:schemeClr val="tx2"/>
                          </a:solidFill>
                          <a:latin typeface="Arial" panose="020B0604020202020204" pitchFamily="34" charset="0"/>
                          <a:cs typeface="Arial" panose="020B0604020202020204" pitchFamily="34" charset="0"/>
                        </a:rPr>
                        <a:t>T300+D</a:t>
                      </a:r>
                      <a:r>
                        <a:rPr lang="en-IN" sz="1200" b="1" baseline="30000" dirty="0">
                          <a:solidFill>
                            <a:schemeClr val="tx2"/>
                          </a:solidFill>
                          <a:latin typeface="Arial" panose="020B0604020202020204" pitchFamily="34" charset="0"/>
                          <a:cs typeface="Arial" panose="020B0604020202020204" pitchFamily="34" charset="0"/>
                        </a:rPr>
                        <a:t>c</a:t>
                      </a:r>
                      <a:endParaRPr lang="en-IN" sz="1200" b="1" dirty="0">
                        <a:solidFill>
                          <a:schemeClr val="tx2"/>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l"/>
                      <a:r>
                        <a:rPr lang="en-IN" sz="1200" b="1" dirty="0">
                          <a:solidFill>
                            <a:schemeClr val="accent1"/>
                          </a:solidFill>
                          <a:latin typeface="Arial" panose="020B0604020202020204" pitchFamily="34" charset="0"/>
                          <a:cs typeface="Arial" panose="020B0604020202020204" pitchFamily="34" charset="0"/>
                        </a:rPr>
                        <a:t>Sorafenib</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sp>
        <p:nvSpPr>
          <p:cNvPr id="96" name="TextBox 95">
            <a:extLst>
              <a:ext uri="{FF2B5EF4-FFF2-40B4-BE49-F238E27FC236}">
                <a16:creationId xmlns:a16="http://schemas.microsoft.com/office/drawing/2014/main" id="{60117A6D-C7EF-884C-8E60-6850C12273CF}"/>
              </a:ext>
            </a:extLst>
          </p:cNvPr>
          <p:cNvSpPr txBox="1"/>
          <p:nvPr/>
        </p:nvSpPr>
        <p:spPr>
          <a:xfrm>
            <a:off x="4711304" y="4717137"/>
            <a:ext cx="2724272" cy="276999"/>
          </a:xfrm>
          <a:prstGeom prst="rect">
            <a:avLst/>
          </a:prstGeom>
          <a:noFill/>
        </p:spPr>
        <p:txBody>
          <a:bodyPr wrap="none" rtlCol="0">
            <a:spAutoFit/>
          </a:bodyPr>
          <a:lstStyle/>
          <a:p>
            <a:pPr algn="ctr"/>
            <a:r>
              <a:rPr lang="en-GB" sz="1200" b="1" dirty="0">
                <a:latin typeface="Arial" panose="020B0604020202020204" pitchFamily="34" charset="0"/>
                <a:cs typeface="Arial" panose="020B0604020202020204" pitchFamily="34" charset="0"/>
              </a:rPr>
              <a:t>Time from randomisation (months)</a:t>
            </a:r>
            <a:endParaRPr lang="en-GB" sz="12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46CAF9DE-CCDF-8A44-9C29-240FA4282528}"/>
              </a:ext>
            </a:extLst>
          </p:cNvPr>
          <p:cNvSpPr txBox="1"/>
          <p:nvPr/>
        </p:nvSpPr>
        <p:spPr>
          <a:xfrm>
            <a:off x="1449548" y="4535856"/>
            <a:ext cx="86562"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0</a:t>
            </a:r>
          </a:p>
        </p:txBody>
      </p:sp>
      <p:sp>
        <p:nvSpPr>
          <p:cNvPr id="98" name="TextBox 97">
            <a:extLst>
              <a:ext uri="{FF2B5EF4-FFF2-40B4-BE49-F238E27FC236}">
                <a16:creationId xmlns:a16="http://schemas.microsoft.com/office/drawing/2014/main" id="{8B331A92-4902-3846-9757-24A3C5BEC2AC}"/>
              </a:ext>
            </a:extLst>
          </p:cNvPr>
          <p:cNvSpPr txBox="1"/>
          <p:nvPr/>
        </p:nvSpPr>
        <p:spPr>
          <a:xfrm>
            <a:off x="2697947" y="4535856"/>
            <a:ext cx="86562"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6</a:t>
            </a:r>
          </a:p>
        </p:txBody>
      </p:sp>
      <p:sp>
        <p:nvSpPr>
          <p:cNvPr id="99" name="TextBox 98">
            <a:extLst>
              <a:ext uri="{FF2B5EF4-FFF2-40B4-BE49-F238E27FC236}">
                <a16:creationId xmlns:a16="http://schemas.microsoft.com/office/drawing/2014/main" id="{FA30F38E-1873-B043-8882-F160E323ACFC}"/>
              </a:ext>
            </a:extLst>
          </p:cNvPr>
          <p:cNvSpPr txBox="1"/>
          <p:nvPr/>
        </p:nvSpPr>
        <p:spPr>
          <a:xfrm>
            <a:off x="3909385"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12</a:t>
            </a:r>
          </a:p>
        </p:txBody>
      </p:sp>
      <p:sp>
        <p:nvSpPr>
          <p:cNvPr id="100" name="TextBox 99">
            <a:extLst>
              <a:ext uri="{FF2B5EF4-FFF2-40B4-BE49-F238E27FC236}">
                <a16:creationId xmlns:a16="http://schemas.microsoft.com/office/drawing/2014/main" id="{F8E9D396-4816-4F47-BC09-ACB11D19F33C}"/>
              </a:ext>
            </a:extLst>
          </p:cNvPr>
          <p:cNvSpPr txBox="1"/>
          <p:nvPr/>
        </p:nvSpPr>
        <p:spPr>
          <a:xfrm>
            <a:off x="5157784"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18</a:t>
            </a:r>
          </a:p>
        </p:txBody>
      </p:sp>
      <p:sp>
        <p:nvSpPr>
          <p:cNvPr id="101" name="TextBox 100">
            <a:extLst>
              <a:ext uri="{FF2B5EF4-FFF2-40B4-BE49-F238E27FC236}">
                <a16:creationId xmlns:a16="http://schemas.microsoft.com/office/drawing/2014/main" id="{F4B05F3D-EF6C-7849-ABA8-93C923F45CBE}"/>
              </a:ext>
            </a:extLst>
          </p:cNvPr>
          <p:cNvSpPr txBox="1"/>
          <p:nvPr/>
        </p:nvSpPr>
        <p:spPr>
          <a:xfrm>
            <a:off x="6437091"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24</a:t>
            </a:r>
          </a:p>
        </p:txBody>
      </p:sp>
      <p:sp>
        <p:nvSpPr>
          <p:cNvPr id="102" name="TextBox 101">
            <a:extLst>
              <a:ext uri="{FF2B5EF4-FFF2-40B4-BE49-F238E27FC236}">
                <a16:creationId xmlns:a16="http://schemas.microsoft.com/office/drawing/2014/main" id="{AEF59ACD-289D-B749-838E-1E1D75D3E06D}"/>
              </a:ext>
            </a:extLst>
          </p:cNvPr>
          <p:cNvSpPr txBox="1"/>
          <p:nvPr/>
        </p:nvSpPr>
        <p:spPr>
          <a:xfrm>
            <a:off x="7685490"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30</a:t>
            </a:r>
          </a:p>
        </p:txBody>
      </p:sp>
      <p:sp>
        <p:nvSpPr>
          <p:cNvPr id="103" name="TextBox 102">
            <a:extLst>
              <a:ext uri="{FF2B5EF4-FFF2-40B4-BE49-F238E27FC236}">
                <a16:creationId xmlns:a16="http://schemas.microsoft.com/office/drawing/2014/main" id="{91B077EF-BC78-864B-852A-720630ABEFAB}"/>
              </a:ext>
            </a:extLst>
          </p:cNvPr>
          <p:cNvSpPr txBox="1"/>
          <p:nvPr/>
        </p:nvSpPr>
        <p:spPr>
          <a:xfrm>
            <a:off x="8940209"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36</a:t>
            </a:r>
          </a:p>
        </p:txBody>
      </p:sp>
      <p:sp>
        <p:nvSpPr>
          <p:cNvPr id="104" name="TextBox 103">
            <a:extLst>
              <a:ext uri="{FF2B5EF4-FFF2-40B4-BE49-F238E27FC236}">
                <a16:creationId xmlns:a16="http://schemas.microsoft.com/office/drawing/2014/main" id="{4259D552-9C2A-A845-9300-F688C6B9DBB1}"/>
              </a:ext>
            </a:extLst>
          </p:cNvPr>
          <p:cNvSpPr txBox="1"/>
          <p:nvPr/>
        </p:nvSpPr>
        <p:spPr>
          <a:xfrm>
            <a:off x="10188608"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42</a:t>
            </a:r>
          </a:p>
        </p:txBody>
      </p:sp>
      <p:sp>
        <p:nvSpPr>
          <p:cNvPr id="105" name="TextBox 104">
            <a:extLst>
              <a:ext uri="{FF2B5EF4-FFF2-40B4-BE49-F238E27FC236}">
                <a16:creationId xmlns:a16="http://schemas.microsoft.com/office/drawing/2014/main" id="{7041694E-A408-BE41-89DE-421914D27C80}"/>
              </a:ext>
            </a:extLst>
          </p:cNvPr>
          <p:cNvSpPr txBox="1"/>
          <p:nvPr/>
        </p:nvSpPr>
        <p:spPr>
          <a:xfrm>
            <a:off x="11451748" y="4535856"/>
            <a:ext cx="173124" cy="184666"/>
          </a:xfrm>
          <a:prstGeom prst="rect">
            <a:avLst/>
          </a:prstGeom>
          <a:noFill/>
        </p:spPr>
        <p:txBody>
          <a:bodyPr wrap="none" lIns="0" tIns="0" rIns="0" bIns="0" rtlCol="0">
            <a:spAutoFit/>
          </a:bodyPr>
          <a:lstStyle/>
          <a:p>
            <a:pPr algn="ctr"/>
            <a:r>
              <a:rPr lang="en-GB" sz="1200" dirty="0">
                <a:latin typeface="Arial" panose="020B0604020202020204" pitchFamily="34" charset="0"/>
                <a:cs typeface="Arial" panose="020B0604020202020204" pitchFamily="34" charset="0"/>
              </a:rPr>
              <a:t>48</a:t>
            </a:r>
          </a:p>
        </p:txBody>
      </p:sp>
      <p:grpSp>
        <p:nvGrpSpPr>
          <p:cNvPr id="106" name="Group 105">
            <a:extLst>
              <a:ext uri="{FF2B5EF4-FFF2-40B4-BE49-F238E27FC236}">
                <a16:creationId xmlns:a16="http://schemas.microsoft.com/office/drawing/2014/main" id="{A3A8B09A-32D2-8449-A7FE-7FBF22576395}"/>
              </a:ext>
            </a:extLst>
          </p:cNvPr>
          <p:cNvGrpSpPr/>
          <p:nvPr/>
        </p:nvGrpSpPr>
        <p:grpSpPr>
          <a:xfrm>
            <a:off x="1632841" y="3824121"/>
            <a:ext cx="1187702" cy="468975"/>
            <a:chOff x="1650653" y="4172107"/>
            <a:chExt cx="1187702" cy="468975"/>
          </a:xfrm>
        </p:grpSpPr>
        <p:sp>
          <p:nvSpPr>
            <p:cNvPr id="107" name="TextBox 106">
              <a:extLst>
                <a:ext uri="{FF2B5EF4-FFF2-40B4-BE49-F238E27FC236}">
                  <a16:creationId xmlns:a16="http://schemas.microsoft.com/office/drawing/2014/main" id="{013DFB4D-928D-BB42-8FB0-5DB731813EF1}"/>
                </a:ext>
              </a:extLst>
            </p:cNvPr>
            <p:cNvSpPr txBox="1"/>
            <p:nvPr/>
          </p:nvSpPr>
          <p:spPr>
            <a:xfrm>
              <a:off x="1943558" y="4172107"/>
              <a:ext cx="734496"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T300+D</a:t>
              </a:r>
              <a:endParaRPr lang="en-GB" sz="1200" dirty="0">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F309E33D-A9B1-6741-B68A-79B6B1F9B1E8}"/>
                </a:ext>
              </a:extLst>
            </p:cNvPr>
            <p:cNvSpPr txBox="1"/>
            <p:nvPr/>
          </p:nvSpPr>
          <p:spPr>
            <a:xfrm>
              <a:off x="1943558" y="4364083"/>
              <a:ext cx="894797"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Sorafenib</a:t>
              </a:r>
              <a:endParaRPr lang="en-GB" sz="1200" dirty="0">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760E33CD-7246-8745-8329-AE5A484FA09A}"/>
                </a:ext>
              </a:extLst>
            </p:cNvPr>
            <p:cNvCxnSpPr>
              <a:stCxn id="107" idx="1"/>
            </p:cNvCxnSpPr>
            <p:nvPr/>
          </p:nvCxnSpPr>
          <p:spPr>
            <a:xfrm flipH="1" flipV="1">
              <a:off x="1650654" y="4305227"/>
              <a:ext cx="292904" cy="538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2E420E3A-E94D-D241-AEF3-74D0131A8D95}"/>
                </a:ext>
              </a:extLst>
            </p:cNvPr>
            <p:cNvCxnSpPr/>
            <p:nvPr/>
          </p:nvCxnSpPr>
          <p:spPr>
            <a:xfrm flipH="1" flipV="1">
              <a:off x="1650653" y="4502582"/>
              <a:ext cx="292905"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146379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Tremelimumab + Durvalumab</a:t>
            </a:r>
            <a:r>
              <a:rPr lang="en-GB" baseline="30000" dirty="0"/>
              <a:t> </a:t>
            </a:r>
            <a:r>
              <a:rPr lang="en-GB" dirty="0"/>
              <a:t>(HIMALAYA)</a:t>
            </a:r>
            <a:br>
              <a:rPr lang="en-GB" dirty="0"/>
            </a:br>
            <a:r>
              <a:rPr lang="en-GB" sz="2000" dirty="0">
                <a:solidFill>
                  <a:schemeClr val="accent1"/>
                </a:solidFill>
              </a:rPr>
              <a:t>safety summary: AE</a:t>
            </a:r>
            <a:r>
              <a:rPr lang="en-GB" sz="2000" cap="none" dirty="0">
                <a:solidFill>
                  <a:schemeClr val="accent1"/>
                </a:solidFill>
              </a:rPr>
              <a:t>s</a:t>
            </a:r>
          </a:p>
        </p:txBody>
      </p:sp>
      <p:graphicFrame>
        <p:nvGraphicFramePr>
          <p:cNvPr id="15" name="Content Placeholder 14">
            <a:extLst>
              <a:ext uri="{FF2B5EF4-FFF2-40B4-BE49-F238E27FC236}">
                <a16:creationId xmlns:a16="http://schemas.microsoft.com/office/drawing/2014/main" id="{B80B41F9-1B6B-3F44-B38D-9F9DB5F0BE3A}"/>
              </a:ext>
            </a:extLst>
          </p:cNvPr>
          <p:cNvGraphicFramePr>
            <a:graphicFrameLocks noGrp="1"/>
          </p:cNvGraphicFramePr>
          <p:nvPr>
            <p:ph sz="quarter" idx="14"/>
            <p:extLst>
              <p:ext uri="{D42A27DB-BD31-4B8C-83A1-F6EECF244321}">
                <p14:modId xmlns:p14="http://schemas.microsoft.com/office/powerpoint/2010/main" val="659832095"/>
              </p:ext>
            </p:extLst>
          </p:nvPr>
        </p:nvGraphicFramePr>
        <p:xfrm>
          <a:off x="620713" y="1425575"/>
          <a:ext cx="10961688" cy="3776400"/>
        </p:xfrm>
        <a:graphic>
          <a:graphicData uri="http://schemas.openxmlformats.org/drawingml/2006/table">
            <a:tbl>
              <a:tblPr firstRow="1" bandRow="1">
                <a:tableStyleId>{5C22544A-7EE6-4342-B048-85BDC9FD1C3A}</a:tableStyleId>
              </a:tblPr>
              <a:tblGrid>
                <a:gridCol w="5186504">
                  <a:extLst>
                    <a:ext uri="{9D8B030D-6E8A-4147-A177-3AD203B41FA5}">
                      <a16:colId xmlns:a16="http://schemas.microsoft.com/office/drawing/2014/main" val="192262218"/>
                    </a:ext>
                  </a:extLst>
                </a:gridCol>
                <a:gridCol w="2887592">
                  <a:extLst>
                    <a:ext uri="{9D8B030D-6E8A-4147-A177-3AD203B41FA5}">
                      <a16:colId xmlns:a16="http://schemas.microsoft.com/office/drawing/2014/main" val="4028346228"/>
                    </a:ext>
                  </a:extLst>
                </a:gridCol>
                <a:gridCol w="2887592">
                  <a:extLst>
                    <a:ext uri="{9D8B030D-6E8A-4147-A177-3AD203B41FA5}">
                      <a16:colId xmlns:a16="http://schemas.microsoft.com/office/drawing/2014/main" val="1149293318"/>
                    </a:ext>
                  </a:extLst>
                </a:gridCol>
              </a:tblGrid>
              <a:tr h="370840">
                <a:tc>
                  <a:txBody>
                    <a:bodyPr/>
                    <a:lstStyle/>
                    <a:p>
                      <a:r>
                        <a:rPr lang="en-GB" dirty="0">
                          <a:latin typeface="Arial" panose="020B0604020202020204" pitchFamily="34" charset="0"/>
                          <a:cs typeface="Arial" panose="020B0604020202020204" pitchFamily="34" charset="0"/>
                        </a:rPr>
                        <a:t>Event</a:t>
                      </a:r>
                      <a:r>
                        <a:rPr lang="en-GB" dirty="0">
                          <a:solidFill>
                            <a:schemeClr val="bg1"/>
                          </a:solidFill>
                          <a:latin typeface="Arial" panose="020B0604020202020204" pitchFamily="34" charset="0"/>
                          <a:cs typeface="Arial" panose="020B0604020202020204" pitchFamily="34" charset="0"/>
                        </a:rPr>
                        <a:t>, n (%)</a:t>
                      </a:r>
                    </a:p>
                  </a:txBody>
                  <a:tcPr marL="91427" marR="91427" marT="81720" marB="81720" anchor="b"/>
                </a:tc>
                <a:tc>
                  <a:txBody>
                    <a:bodyPr/>
                    <a:lstStyle/>
                    <a:p>
                      <a:pPr algn="ctr"/>
                      <a:r>
                        <a:rPr lang="en-GB" dirty="0">
                          <a:latin typeface="Arial" panose="020B0604020202020204" pitchFamily="34" charset="0"/>
                          <a:cs typeface="Arial" panose="020B0604020202020204" pitchFamily="34" charset="0"/>
                        </a:rPr>
                        <a:t>T300+D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(n=388)</a:t>
                      </a:r>
                    </a:p>
                  </a:txBody>
                  <a:tcPr marL="91427" marR="91427" marT="81720" marB="81720">
                    <a:solidFill>
                      <a:schemeClr val="tx2"/>
                    </a:solidFill>
                  </a:tcPr>
                </a:tc>
                <a:tc>
                  <a:txBody>
                    <a:bodyPr/>
                    <a:lstStyle/>
                    <a:p>
                      <a:pPr algn="ctr"/>
                      <a:r>
                        <a:rPr lang="en-GB" dirty="0">
                          <a:latin typeface="Arial" panose="020B0604020202020204" pitchFamily="34" charset="0"/>
                          <a:cs typeface="Arial" panose="020B0604020202020204" pitchFamily="34" charset="0"/>
                        </a:rPr>
                        <a:t>Sorafenib</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(n=374)</a:t>
                      </a:r>
                    </a:p>
                  </a:txBody>
                  <a:tcPr marL="91427" marR="91427" marT="81720" marB="81720"/>
                </a:tc>
                <a:extLst>
                  <a:ext uri="{0D108BD9-81ED-4DB2-BD59-A6C34878D82A}">
                    <a16:rowId xmlns:a16="http://schemas.microsoft.com/office/drawing/2014/main" val="3597399657"/>
                  </a:ext>
                </a:extLst>
              </a:tr>
              <a:tr h="370840">
                <a:tc>
                  <a:txBody>
                    <a:bodyPr/>
                    <a:lstStyle/>
                    <a:p>
                      <a:r>
                        <a:rPr lang="en-GB" b="0" dirty="0">
                          <a:latin typeface="Arial" panose="020B0604020202020204" pitchFamily="34" charset="0"/>
                          <a:cs typeface="Arial" panose="020B0604020202020204" pitchFamily="34" charset="0"/>
                        </a:rPr>
                        <a:t>Any AE</a:t>
                      </a:r>
                    </a:p>
                  </a:txBody>
                  <a:tcPr marL="91427" marR="91427" marT="81720" marB="81720"/>
                </a:tc>
                <a:tc>
                  <a:txBody>
                    <a:bodyPr/>
                    <a:lstStyle/>
                    <a:p>
                      <a:pPr algn="l">
                        <a:tabLst>
                          <a:tab pos="1254125" algn="dec"/>
                        </a:tabLst>
                      </a:pPr>
                      <a:r>
                        <a:rPr lang="en-GB" dirty="0">
                          <a:latin typeface="Arial" panose="020B0604020202020204" pitchFamily="34" charset="0"/>
                          <a:cs typeface="Arial" panose="020B0604020202020204" pitchFamily="34" charset="0"/>
                        </a:rPr>
                        <a:t>	378 (97.4)</a:t>
                      </a:r>
                    </a:p>
                  </a:txBody>
                  <a:tcPr marL="91427" marR="91427" marT="81720" marB="81720"/>
                </a:tc>
                <a:tc>
                  <a:txBody>
                    <a:bodyPr/>
                    <a:lstStyle/>
                    <a:p>
                      <a:pPr algn="l">
                        <a:tabLst>
                          <a:tab pos="1163638" algn="dec"/>
                        </a:tabLst>
                      </a:pPr>
                      <a:r>
                        <a:rPr lang="en-GB" dirty="0">
                          <a:latin typeface="Arial" panose="020B0604020202020204" pitchFamily="34" charset="0"/>
                          <a:cs typeface="Arial" panose="020B0604020202020204" pitchFamily="34" charset="0"/>
                        </a:rPr>
                        <a:t>	357 (95.5)</a:t>
                      </a:r>
                    </a:p>
                  </a:txBody>
                  <a:tcPr marL="91427" marR="91427" marT="81720" marB="81720"/>
                </a:tc>
                <a:extLst>
                  <a:ext uri="{0D108BD9-81ED-4DB2-BD59-A6C34878D82A}">
                    <a16:rowId xmlns:a16="http://schemas.microsoft.com/office/drawing/2014/main" val="1509017318"/>
                  </a:ext>
                </a:extLst>
              </a:tr>
              <a:tr h="370840">
                <a:tc>
                  <a:txBody>
                    <a:bodyPr/>
                    <a:lstStyle/>
                    <a:p>
                      <a:r>
                        <a:rPr lang="en-GB" b="0" dirty="0">
                          <a:latin typeface="Arial" panose="020B0604020202020204" pitchFamily="34" charset="0"/>
                          <a:cs typeface="Arial" panose="020B0604020202020204" pitchFamily="34" charset="0"/>
                        </a:rPr>
                        <a:t>Any TRAE</a:t>
                      </a:r>
                      <a:r>
                        <a:rPr lang="en-GB" b="0" baseline="30000" dirty="0">
                          <a:latin typeface="Arial" panose="020B0604020202020204" pitchFamily="34" charset="0"/>
                          <a:cs typeface="Arial" panose="020B0604020202020204" pitchFamily="34" charset="0"/>
                        </a:rPr>
                        <a:t>a</a:t>
                      </a:r>
                    </a:p>
                  </a:txBody>
                  <a:tcPr marL="91427" marR="91427" marT="81720" marB="81720"/>
                </a:tc>
                <a:tc>
                  <a:txBody>
                    <a:bodyPr/>
                    <a:lstStyle/>
                    <a:p>
                      <a:pPr marL="0" algn="l" defTabSz="457200" rtl="0" eaLnBrk="1" latinLnBrk="0" hangingPunct="1">
                        <a:tabLst>
                          <a:tab pos="1254125" algn="dec"/>
                        </a:tabLst>
                      </a:pPr>
                      <a:r>
                        <a:rPr lang="en-GB" sz="1800" kern="1200" dirty="0">
                          <a:solidFill>
                            <a:schemeClr val="dk1"/>
                          </a:solidFill>
                          <a:latin typeface="Arial" panose="020B0604020202020204" pitchFamily="34" charset="0"/>
                          <a:ea typeface="+mn-ea"/>
                          <a:cs typeface="Arial" panose="020B0604020202020204" pitchFamily="34" charset="0"/>
                        </a:rPr>
                        <a:t>	294 (75.8)</a:t>
                      </a:r>
                    </a:p>
                  </a:txBody>
                  <a:tcPr marL="91427" marR="91427" marT="81720" marB="81720"/>
                </a:tc>
                <a:tc>
                  <a:txBody>
                    <a:bodyPr/>
                    <a:lstStyle/>
                    <a:p>
                      <a:pPr marL="0" algn="l" defTabSz="457200" rtl="0" eaLnBrk="1" latinLnBrk="0" hangingPunct="1">
                        <a:tabLst>
                          <a:tab pos="1163638" algn="dec"/>
                        </a:tabLst>
                      </a:pPr>
                      <a:r>
                        <a:rPr lang="en-GB" sz="1800" kern="1200" dirty="0">
                          <a:solidFill>
                            <a:schemeClr val="dk1"/>
                          </a:solidFill>
                          <a:latin typeface="Arial" panose="020B0604020202020204" pitchFamily="34" charset="0"/>
                          <a:ea typeface="+mn-ea"/>
                          <a:cs typeface="Arial" panose="020B0604020202020204" pitchFamily="34" charset="0"/>
                        </a:rPr>
                        <a:t>	317 (84.8)</a:t>
                      </a:r>
                    </a:p>
                  </a:txBody>
                  <a:tcPr marL="91427" marR="91427" marT="81720" marB="81720"/>
                </a:tc>
                <a:extLst>
                  <a:ext uri="{0D108BD9-81ED-4DB2-BD59-A6C34878D82A}">
                    <a16:rowId xmlns:a16="http://schemas.microsoft.com/office/drawing/2014/main" val="2438582733"/>
                  </a:ext>
                </a:extLst>
              </a:tr>
              <a:tr h="370840">
                <a:tc>
                  <a:txBody>
                    <a:bodyPr/>
                    <a:lstStyle/>
                    <a:p>
                      <a:r>
                        <a:rPr lang="en-GB" b="0" dirty="0">
                          <a:latin typeface="Arial" panose="020B0604020202020204" pitchFamily="34" charset="0"/>
                          <a:cs typeface="Arial" panose="020B0604020202020204" pitchFamily="34" charset="0"/>
                        </a:rPr>
                        <a:t>Any grade 3 or 4 AE</a:t>
                      </a:r>
                    </a:p>
                  </a:txBody>
                  <a:tcPr marL="91427" marR="91427" marT="81720" marB="81720"/>
                </a:tc>
                <a:tc>
                  <a:txBody>
                    <a:bodyPr/>
                    <a:lstStyle/>
                    <a:p>
                      <a:pPr marL="0" algn="l" defTabSz="457200" rtl="0" eaLnBrk="1" latinLnBrk="0" hangingPunct="1">
                        <a:tabLst>
                          <a:tab pos="1254125" algn="dec"/>
                        </a:tabLst>
                      </a:pPr>
                      <a:r>
                        <a:rPr lang="en-GB" sz="1800" kern="1200" dirty="0">
                          <a:solidFill>
                            <a:schemeClr val="dk1"/>
                          </a:solidFill>
                          <a:latin typeface="Arial" panose="020B0604020202020204" pitchFamily="34" charset="0"/>
                          <a:ea typeface="+mn-ea"/>
                          <a:cs typeface="Arial" panose="020B0604020202020204" pitchFamily="34" charset="0"/>
                        </a:rPr>
                        <a:t>	196 (50.5)</a:t>
                      </a:r>
                    </a:p>
                  </a:txBody>
                  <a:tcPr marL="91427" marR="91427" marT="81720" marB="81720"/>
                </a:tc>
                <a:tc>
                  <a:txBody>
                    <a:bodyPr/>
                    <a:lstStyle/>
                    <a:p>
                      <a:pPr marL="0" algn="l" defTabSz="457200" rtl="0" eaLnBrk="1" latinLnBrk="0" hangingPunct="1">
                        <a:tabLst>
                          <a:tab pos="1163638" algn="dec"/>
                        </a:tabLst>
                      </a:pPr>
                      <a:r>
                        <a:rPr lang="en-GB" sz="1800" kern="1200" dirty="0">
                          <a:solidFill>
                            <a:schemeClr val="dk1"/>
                          </a:solidFill>
                          <a:latin typeface="Arial" panose="020B0604020202020204" pitchFamily="34" charset="0"/>
                          <a:ea typeface="+mn-ea"/>
                          <a:cs typeface="Arial" panose="020B0604020202020204" pitchFamily="34" charset="0"/>
                        </a:rPr>
                        <a:t>	196 (52.4)</a:t>
                      </a:r>
                    </a:p>
                  </a:txBody>
                  <a:tcPr marL="91427" marR="91427" marT="81720" marB="81720"/>
                </a:tc>
                <a:extLst>
                  <a:ext uri="{0D108BD9-81ED-4DB2-BD59-A6C34878D82A}">
                    <a16:rowId xmlns:a16="http://schemas.microsoft.com/office/drawing/2014/main" val="3787865300"/>
                  </a:ext>
                </a:extLst>
              </a:tr>
              <a:tr h="370840">
                <a:tc>
                  <a:txBody>
                    <a:bodyPr/>
                    <a:lstStyle/>
                    <a:p>
                      <a:r>
                        <a:rPr lang="en-GB" b="0" dirty="0">
                          <a:latin typeface="Arial" panose="020B0604020202020204" pitchFamily="34" charset="0"/>
                          <a:cs typeface="Arial" panose="020B0604020202020204" pitchFamily="34" charset="0"/>
                        </a:rPr>
                        <a:t>Any grade 3 or 4 TRAE</a:t>
                      </a:r>
                    </a:p>
                  </a:txBody>
                  <a:tcPr marL="91427" marR="91427" marT="81720" marB="81720"/>
                </a:tc>
                <a:tc>
                  <a:txBody>
                    <a:bodyPr/>
                    <a:lstStyle/>
                    <a:p>
                      <a:pPr marL="0" algn="l" defTabSz="457200" rtl="0" eaLnBrk="1" latinLnBrk="0" hangingPunct="1">
                        <a:tabLst>
                          <a:tab pos="1254125" algn="dec"/>
                        </a:tabLst>
                      </a:pPr>
                      <a:r>
                        <a:rPr lang="en-GB" sz="1800" kern="1200" dirty="0">
                          <a:solidFill>
                            <a:schemeClr val="dk1"/>
                          </a:solidFill>
                          <a:latin typeface="Arial" panose="020B0604020202020204" pitchFamily="34" charset="0"/>
                          <a:ea typeface="+mn-ea"/>
                          <a:cs typeface="Arial" panose="020B0604020202020204" pitchFamily="34" charset="0"/>
                        </a:rPr>
                        <a:t>	100 (25.8)</a:t>
                      </a:r>
                    </a:p>
                  </a:txBody>
                  <a:tcPr marL="91427" marR="91427" marT="81720" marB="81720"/>
                </a:tc>
                <a:tc>
                  <a:txBody>
                    <a:bodyPr/>
                    <a:lstStyle/>
                    <a:p>
                      <a:pPr marL="0" algn="l" defTabSz="457200" rtl="0" eaLnBrk="1" latinLnBrk="0" hangingPunct="1">
                        <a:tabLst>
                          <a:tab pos="1163638" algn="dec"/>
                        </a:tabLst>
                      </a:pPr>
                      <a:r>
                        <a:rPr lang="en-GB" sz="1800" kern="1200" dirty="0">
                          <a:solidFill>
                            <a:schemeClr val="dk1"/>
                          </a:solidFill>
                          <a:latin typeface="Arial" panose="020B0604020202020204" pitchFamily="34" charset="0"/>
                          <a:ea typeface="+mn-ea"/>
                          <a:cs typeface="Arial" panose="020B0604020202020204" pitchFamily="34" charset="0"/>
                        </a:rPr>
                        <a:t>	138 (36.9)</a:t>
                      </a:r>
                    </a:p>
                  </a:txBody>
                  <a:tcPr marL="91427" marR="91427" marT="81720" marB="81720"/>
                </a:tc>
                <a:extLst>
                  <a:ext uri="{0D108BD9-81ED-4DB2-BD59-A6C34878D82A}">
                    <a16:rowId xmlns:a16="http://schemas.microsoft.com/office/drawing/2014/main" val="2406762809"/>
                  </a:ext>
                </a:extLst>
              </a:tr>
              <a:tr h="370840">
                <a:tc>
                  <a:txBody>
                    <a:bodyPr/>
                    <a:lstStyle/>
                    <a:p>
                      <a:r>
                        <a:rPr lang="en-GB" b="0" dirty="0">
                          <a:latin typeface="Arial" panose="020B0604020202020204" pitchFamily="34" charset="0"/>
                          <a:cs typeface="Arial" panose="020B0604020202020204" pitchFamily="34" charset="0"/>
                        </a:rPr>
                        <a:t>Any serious TRAE</a:t>
                      </a:r>
                    </a:p>
                  </a:txBody>
                  <a:tcPr marL="91427" marR="91427" marT="81720" marB="81720"/>
                </a:tc>
                <a:tc>
                  <a:txBody>
                    <a:bodyPr/>
                    <a:lstStyle/>
                    <a:p>
                      <a:pPr marL="0" algn="l" defTabSz="457200" rtl="0" eaLnBrk="1" latinLnBrk="0" hangingPunct="1">
                        <a:tabLst>
                          <a:tab pos="1254125" algn="dec"/>
                        </a:tabLst>
                      </a:pPr>
                      <a:r>
                        <a:rPr lang="en-GB" sz="1800" kern="1200" dirty="0">
                          <a:solidFill>
                            <a:schemeClr val="dk1"/>
                          </a:solidFill>
                          <a:latin typeface="Arial" panose="020B0604020202020204" pitchFamily="34" charset="0"/>
                          <a:ea typeface="+mn-ea"/>
                          <a:cs typeface="Arial" panose="020B0604020202020204" pitchFamily="34" charset="0"/>
                        </a:rPr>
                        <a:t>	68 (17.5)</a:t>
                      </a:r>
                    </a:p>
                  </a:txBody>
                  <a:tcPr marL="91427" marR="91427" marT="81720" marB="81720"/>
                </a:tc>
                <a:tc>
                  <a:txBody>
                    <a:bodyPr/>
                    <a:lstStyle/>
                    <a:p>
                      <a:pPr marL="0" algn="l" defTabSz="457200" rtl="0" eaLnBrk="1" latinLnBrk="0" hangingPunct="1">
                        <a:tabLst>
                          <a:tab pos="1163638" algn="dec"/>
                        </a:tabLst>
                      </a:pPr>
                      <a:r>
                        <a:rPr lang="en-GB" sz="1800" kern="1200" dirty="0">
                          <a:solidFill>
                            <a:schemeClr val="dk1"/>
                          </a:solidFill>
                          <a:latin typeface="Arial" panose="020B0604020202020204" pitchFamily="34" charset="0"/>
                          <a:ea typeface="+mn-ea"/>
                          <a:cs typeface="Arial" panose="020B0604020202020204" pitchFamily="34" charset="0"/>
                        </a:rPr>
                        <a:t>	35 (9.4)</a:t>
                      </a:r>
                    </a:p>
                  </a:txBody>
                  <a:tcPr marL="91427" marR="91427" marT="81720" marB="81720"/>
                </a:tc>
                <a:extLst>
                  <a:ext uri="{0D108BD9-81ED-4DB2-BD59-A6C34878D82A}">
                    <a16:rowId xmlns:a16="http://schemas.microsoft.com/office/drawing/2014/main" val="2502454674"/>
                  </a:ext>
                </a:extLst>
              </a:tr>
              <a:tr h="370840">
                <a:tc>
                  <a:txBody>
                    <a:bodyPr/>
                    <a:lstStyle/>
                    <a:p>
                      <a:r>
                        <a:rPr lang="en-GB" b="0" dirty="0">
                          <a:latin typeface="Arial" panose="020B0604020202020204" pitchFamily="34" charset="0"/>
                          <a:cs typeface="Arial" panose="020B0604020202020204" pitchFamily="34" charset="0"/>
                        </a:rPr>
                        <a:t>Any TRAE leading to death</a:t>
                      </a:r>
                    </a:p>
                  </a:txBody>
                  <a:tcPr marL="91427" marR="91427" marT="81720" marB="81720"/>
                </a:tc>
                <a:tc>
                  <a:txBody>
                    <a:bodyPr/>
                    <a:lstStyle/>
                    <a:p>
                      <a:pPr marL="0" algn="l" defTabSz="457200" rtl="0" eaLnBrk="1" latinLnBrk="0" hangingPunct="1">
                        <a:tabLst>
                          <a:tab pos="1254125" algn="dec"/>
                        </a:tabLst>
                      </a:pPr>
                      <a:r>
                        <a:rPr lang="en-GB" sz="1800" kern="1200" dirty="0">
                          <a:solidFill>
                            <a:schemeClr val="dk1"/>
                          </a:solidFill>
                          <a:latin typeface="Arial" panose="020B0604020202020204" pitchFamily="34" charset="0"/>
                          <a:ea typeface="+mn-ea"/>
                          <a:cs typeface="Arial" panose="020B0604020202020204" pitchFamily="34" charset="0"/>
                        </a:rPr>
                        <a:t>	9 (2.3)</a:t>
                      </a:r>
                      <a:r>
                        <a:rPr lang="en-GB" sz="1800" kern="1200" baseline="30000" dirty="0">
                          <a:solidFill>
                            <a:schemeClr val="dk1"/>
                          </a:solidFill>
                          <a:latin typeface="Arial" panose="020B0604020202020204" pitchFamily="34" charset="0"/>
                          <a:ea typeface="+mn-ea"/>
                          <a:cs typeface="Arial" panose="020B0604020202020204" pitchFamily="34" charset="0"/>
                        </a:rPr>
                        <a:t>b</a:t>
                      </a:r>
                    </a:p>
                  </a:txBody>
                  <a:tcPr marL="91427" marR="91427" marT="81720" marB="81720"/>
                </a:tc>
                <a:tc>
                  <a:txBody>
                    <a:bodyPr/>
                    <a:lstStyle/>
                    <a:p>
                      <a:pPr marL="0" algn="l" defTabSz="457200" rtl="0" eaLnBrk="1" latinLnBrk="0" hangingPunct="1">
                        <a:tabLst>
                          <a:tab pos="1163638" algn="dec"/>
                        </a:tabLst>
                      </a:pPr>
                      <a:r>
                        <a:rPr lang="en-GB" sz="1800" kern="1200" dirty="0">
                          <a:solidFill>
                            <a:schemeClr val="dk1"/>
                          </a:solidFill>
                          <a:latin typeface="Arial" panose="020B0604020202020204" pitchFamily="34" charset="0"/>
                          <a:ea typeface="+mn-ea"/>
                          <a:cs typeface="Arial" panose="020B0604020202020204" pitchFamily="34" charset="0"/>
                        </a:rPr>
                        <a:t>	3 (0.8)</a:t>
                      </a:r>
                      <a:r>
                        <a:rPr lang="en-GB" sz="1800" kern="1200" baseline="30000" dirty="0">
                          <a:solidFill>
                            <a:schemeClr val="dk1"/>
                          </a:solidFill>
                          <a:latin typeface="Arial" panose="020B0604020202020204" pitchFamily="34" charset="0"/>
                          <a:ea typeface="+mn-ea"/>
                          <a:cs typeface="Arial" panose="020B0604020202020204" pitchFamily="34" charset="0"/>
                        </a:rPr>
                        <a:t>c</a:t>
                      </a:r>
                    </a:p>
                  </a:txBody>
                  <a:tcPr marL="91427" marR="91427" marT="81720" marB="81720"/>
                </a:tc>
                <a:extLst>
                  <a:ext uri="{0D108BD9-81ED-4DB2-BD59-A6C34878D82A}">
                    <a16:rowId xmlns:a16="http://schemas.microsoft.com/office/drawing/2014/main" val="1833866835"/>
                  </a:ext>
                </a:extLst>
              </a:tr>
              <a:tr h="370840">
                <a:tc>
                  <a:txBody>
                    <a:bodyPr/>
                    <a:lstStyle/>
                    <a:p>
                      <a:r>
                        <a:rPr lang="en-GB" b="0" dirty="0">
                          <a:latin typeface="Arial" panose="020B0604020202020204" pitchFamily="34" charset="0"/>
                          <a:cs typeface="Arial" panose="020B0604020202020204" pitchFamily="34" charset="0"/>
                        </a:rPr>
                        <a:t>Any TRAE leading to discontinuation</a:t>
                      </a:r>
                    </a:p>
                  </a:txBody>
                  <a:tcPr marL="91427" marR="91427" marT="81720" marB="81720"/>
                </a:tc>
                <a:tc>
                  <a:txBody>
                    <a:bodyPr/>
                    <a:lstStyle/>
                    <a:p>
                      <a:pPr marL="0" algn="l" defTabSz="457200" rtl="0" eaLnBrk="1" latinLnBrk="0" hangingPunct="1">
                        <a:tabLst>
                          <a:tab pos="1254125" algn="dec"/>
                        </a:tabLst>
                      </a:pPr>
                      <a:r>
                        <a:rPr lang="en-GB" sz="1800" kern="1200" dirty="0">
                          <a:solidFill>
                            <a:schemeClr val="dk1"/>
                          </a:solidFill>
                          <a:latin typeface="Arial" panose="020B0604020202020204" pitchFamily="34" charset="0"/>
                          <a:ea typeface="+mn-ea"/>
                          <a:cs typeface="Arial" panose="020B0604020202020204" pitchFamily="34" charset="0"/>
                        </a:rPr>
                        <a:t>	32 (8.2)</a:t>
                      </a:r>
                    </a:p>
                  </a:txBody>
                  <a:tcPr marL="91427" marR="91427" marT="81720" marB="81720"/>
                </a:tc>
                <a:tc>
                  <a:txBody>
                    <a:bodyPr/>
                    <a:lstStyle/>
                    <a:p>
                      <a:pPr marL="0" algn="l" defTabSz="457200" rtl="0" eaLnBrk="1" latinLnBrk="0" hangingPunct="1">
                        <a:tabLst>
                          <a:tab pos="1163638" algn="dec"/>
                        </a:tabLst>
                      </a:pPr>
                      <a:r>
                        <a:rPr lang="en-GB" sz="1800" kern="1200" dirty="0">
                          <a:solidFill>
                            <a:schemeClr val="dk1"/>
                          </a:solidFill>
                          <a:latin typeface="Arial" panose="020B0604020202020204" pitchFamily="34" charset="0"/>
                          <a:ea typeface="+mn-ea"/>
                          <a:cs typeface="Arial" panose="020B0604020202020204" pitchFamily="34" charset="0"/>
                        </a:rPr>
                        <a:t>	41 (11.0)</a:t>
                      </a:r>
                    </a:p>
                  </a:txBody>
                  <a:tcPr marL="91427" marR="91427" marT="81720" marB="81720"/>
                </a:tc>
                <a:extLst>
                  <a:ext uri="{0D108BD9-81ED-4DB2-BD59-A6C34878D82A}">
                    <a16:rowId xmlns:a16="http://schemas.microsoft.com/office/drawing/2014/main" val="1657931566"/>
                  </a:ext>
                </a:extLst>
              </a:tr>
            </a:tbl>
          </a:graphicData>
        </a:graphic>
      </p:graphicFrame>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3" y="5994337"/>
            <a:ext cx="10732401" cy="365125"/>
          </a:xfrm>
        </p:spPr>
        <p:txBody>
          <a:bodyPr/>
          <a:lstStyle/>
          <a:p>
            <a:r>
              <a:rPr lang="en-GB" sz="1200" dirty="0">
                <a:latin typeface="Arial" panose="020B0604020202020204" pitchFamily="34" charset="0"/>
                <a:cs typeface="Arial" panose="020B0604020202020204" pitchFamily="34" charset="0"/>
              </a:rPr>
              <a:t>Includes AEs with onset or increase in severity on or after the date of the first dose through 90 days following the date of the last dose or the date of initiation of the first subsequent therapy; </a:t>
            </a:r>
            <a:r>
              <a:rPr lang="en-GB" sz="1200" baseline="30000" dirty="0">
                <a:latin typeface="Arial" panose="020B0604020202020204" pitchFamily="34" charset="0"/>
                <a:cs typeface="Arial" panose="020B0604020202020204" pitchFamily="34" charset="0"/>
              </a:rPr>
              <a:t>a</a:t>
            </a:r>
            <a:r>
              <a:rPr lang="en-GB" sz="1200" dirty="0">
                <a:latin typeface="Arial" panose="020B0604020202020204" pitchFamily="34" charset="0"/>
                <a:cs typeface="Arial" panose="020B0604020202020204" pitchFamily="34" charset="0"/>
              </a:rPr>
              <a:t> Treatment-related was as assessed by investigator; </a:t>
            </a:r>
            <a:r>
              <a:rPr lang="en-GB" baseline="30000" dirty="0"/>
              <a:t>b</a:t>
            </a:r>
            <a:r>
              <a:rPr lang="en-GB" sz="1200" baseline="300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Nervous system disorder (n=1), acute respiratory distress syndrome (n=1), hepatitis (n=1), myocarditis (n=1), immune-mediated hepatitis (n=2), pneumonitis (n=1), hepatic failure (n=1), myasthenia gravis (n=1); </a:t>
            </a:r>
            <a:r>
              <a:rPr lang="en-GB" baseline="30000" dirty="0"/>
              <a:t>c </a:t>
            </a:r>
            <a:r>
              <a:rPr lang="en-GB" sz="1200" dirty="0">
                <a:latin typeface="Arial" panose="020B0604020202020204" pitchFamily="34" charset="0"/>
                <a:cs typeface="Arial" panose="020B0604020202020204" pitchFamily="34" charset="0"/>
              </a:rPr>
              <a:t>Haematuria (n=1), cerebral haematoma (n=1), hepatic failure (n=1)</a:t>
            </a:r>
            <a:br>
              <a:rPr lang="en-GB" sz="1200" dirty="0">
                <a:latin typeface="Arial" panose="020B0604020202020204" pitchFamily="34" charset="0"/>
                <a:cs typeface="Arial" panose="020B0604020202020204" pitchFamily="34" charset="0"/>
              </a:rPr>
            </a:br>
            <a:r>
              <a:rPr lang="en-US" dirty="0"/>
              <a:t>AE, adverse event; T300+D, tremelimumab 300 mg × 1 dose + durvalumab 1,500 mg </a:t>
            </a:r>
            <a:r>
              <a:rPr lang="en-US" dirty="0">
                <a:solidFill>
                  <a:schemeClr val="tx2"/>
                </a:solidFill>
              </a:rPr>
              <a:t>every 4 weeks</a:t>
            </a:r>
            <a:r>
              <a:rPr lang="en-US" dirty="0"/>
              <a:t>; TRAE, treatment related adverse event</a:t>
            </a:r>
          </a:p>
          <a:p>
            <a:r>
              <a:rPr lang="en-GB" dirty="0"/>
              <a:t>Abou-Alfa GK, et al. NEJM Evid. 2022;1:10.1056/EVIDoa2100070</a:t>
            </a:r>
            <a:endParaRPr lang="en-US" dirty="0"/>
          </a:p>
        </p:txBody>
      </p:sp>
    </p:spTree>
    <p:extLst>
      <p:ext uri="{BB962C8B-B14F-4D97-AF65-F5344CB8AC3E}">
        <p14:creationId xmlns:p14="http://schemas.microsoft.com/office/powerpoint/2010/main" val="37224851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Tremelimumab + Durvalumab</a:t>
            </a:r>
            <a:r>
              <a:rPr lang="en-GB" baseline="30000" dirty="0"/>
              <a:t> </a:t>
            </a:r>
            <a:r>
              <a:rPr lang="en-GB" dirty="0"/>
              <a:t>(HIMALAYA)</a:t>
            </a:r>
            <a:br>
              <a:rPr lang="en-GB" dirty="0"/>
            </a:br>
            <a:r>
              <a:rPr lang="en-GB" sz="2000" dirty="0">
                <a:solidFill>
                  <a:schemeClr val="accent1"/>
                </a:solidFill>
              </a:rPr>
              <a:t>Safety: treatment-related hepatic or haemorrhage SMQ events</a:t>
            </a:r>
          </a:p>
        </p:txBody>
      </p:sp>
      <p:graphicFrame>
        <p:nvGraphicFramePr>
          <p:cNvPr id="20" name="Content Placeholder 19">
            <a:extLst>
              <a:ext uri="{FF2B5EF4-FFF2-40B4-BE49-F238E27FC236}">
                <a16:creationId xmlns:a16="http://schemas.microsoft.com/office/drawing/2014/main" id="{C523454D-44E4-DA4F-A685-C3220016A963}"/>
              </a:ext>
            </a:extLst>
          </p:cNvPr>
          <p:cNvGraphicFramePr>
            <a:graphicFrameLocks noGrp="1"/>
          </p:cNvGraphicFramePr>
          <p:nvPr>
            <p:ph sz="quarter" idx="14"/>
            <p:extLst>
              <p:ext uri="{D42A27DB-BD31-4B8C-83A1-F6EECF244321}">
                <p14:modId xmlns:p14="http://schemas.microsoft.com/office/powerpoint/2010/main" val="2646788417"/>
              </p:ext>
            </p:extLst>
          </p:nvPr>
        </p:nvGraphicFramePr>
        <p:xfrm>
          <a:off x="695400" y="1425575"/>
          <a:ext cx="10887000" cy="4226560"/>
        </p:xfrm>
        <a:graphic>
          <a:graphicData uri="http://schemas.openxmlformats.org/drawingml/2006/table">
            <a:tbl>
              <a:tblPr firstRow="1" bandRow="1">
                <a:tableStyleId>{5C22544A-7EE6-4342-B048-85BDC9FD1C3A}</a:tableStyleId>
              </a:tblPr>
              <a:tblGrid>
                <a:gridCol w="4175848">
                  <a:extLst>
                    <a:ext uri="{9D8B030D-6E8A-4147-A177-3AD203B41FA5}">
                      <a16:colId xmlns:a16="http://schemas.microsoft.com/office/drawing/2014/main" val="515947245"/>
                    </a:ext>
                  </a:extLst>
                </a:gridCol>
                <a:gridCol w="1677788">
                  <a:extLst>
                    <a:ext uri="{9D8B030D-6E8A-4147-A177-3AD203B41FA5}">
                      <a16:colId xmlns:a16="http://schemas.microsoft.com/office/drawing/2014/main" val="805497126"/>
                    </a:ext>
                  </a:extLst>
                </a:gridCol>
                <a:gridCol w="1677788">
                  <a:extLst>
                    <a:ext uri="{9D8B030D-6E8A-4147-A177-3AD203B41FA5}">
                      <a16:colId xmlns:a16="http://schemas.microsoft.com/office/drawing/2014/main" val="4087477089"/>
                    </a:ext>
                  </a:extLst>
                </a:gridCol>
                <a:gridCol w="1677788">
                  <a:extLst>
                    <a:ext uri="{9D8B030D-6E8A-4147-A177-3AD203B41FA5}">
                      <a16:colId xmlns:a16="http://schemas.microsoft.com/office/drawing/2014/main" val="530906786"/>
                    </a:ext>
                  </a:extLst>
                </a:gridCol>
                <a:gridCol w="1677788">
                  <a:extLst>
                    <a:ext uri="{9D8B030D-6E8A-4147-A177-3AD203B41FA5}">
                      <a16:colId xmlns:a16="http://schemas.microsoft.com/office/drawing/2014/main" val="3597707141"/>
                    </a:ext>
                  </a:extLst>
                </a:gridCol>
              </a:tblGrid>
              <a:tr h="370840">
                <a:tc>
                  <a:txBody>
                    <a:bodyPr/>
                    <a:lstStyle/>
                    <a:p>
                      <a:endParaRPr lang="en-GB" sz="1400" noProof="0" dirty="0">
                        <a:latin typeface="Arial" panose="020B0604020202020204" pitchFamily="34" charset="0"/>
                        <a:cs typeface="Arial" panose="020B0604020202020204" pitchFamily="34" charset="0"/>
                      </a:endParaRPr>
                    </a:p>
                  </a:txBody>
                  <a:tcPr marL="91427" marR="91427">
                    <a:lnB w="12700" cap="flat" cmpd="sng" algn="ctr">
                      <a:noFill/>
                      <a:prstDash val="solid"/>
                      <a:round/>
                      <a:headEnd type="none" w="med" len="med"/>
                      <a:tailEnd type="none" w="med" len="med"/>
                    </a:lnB>
                  </a:tcPr>
                </a:tc>
                <a:tc gridSpan="2">
                  <a:txBody>
                    <a:bodyPr/>
                    <a:lstStyle/>
                    <a:p>
                      <a:pPr algn="ctr"/>
                      <a:r>
                        <a:rPr lang="en-GB" sz="1400" noProof="0" dirty="0">
                          <a:latin typeface="Arial" panose="020B0604020202020204" pitchFamily="34" charset="0"/>
                          <a:cs typeface="Arial" panose="020B0604020202020204" pitchFamily="34" charset="0"/>
                        </a:rPr>
                        <a:t>T300+D</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(n=388)</a:t>
                      </a:r>
                    </a:p>
                  </a:txBody>
                  <a:tcPr marL="91427" marR="91427">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gridSpan="2">
                  <a:txBody>
                    <a:bodyPr/>
                    <a:lstStyle/>
                    <a:p>
                      <a:pPr algn="ctr"/>
                      <a:r>
                        <a:rPr lang="en-GB" sz="1400" noProof="0" dirty="0">
                          <a:latin typeface="Arial" panose="020B0604020202020204" pitchFamily="34" charset="0"/>
                          <a:cs typeface="Arial" panose="020B0604020202020204" pitchFamily="34" charset="0"/>
                        </a:rPr>
                        <a:t>Sorafenib </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(n=374)</a:t>
                      </a:r>
                    </a:p>
                  </a:txBody>
                  <a:tcPr marL="91427" marR="91427">
                    <a:lnB w="12700" cap="flat" cmpd="sng" algn="ctr">
                      <a:solidFill>
                        <a:schemeClr val="bg1"/>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7474598"/>
                  </a:ext>
                </a:extLst>
              </a:tr>
              <a:tr h="370840">
                <a:tc>
                  <a:txBody>
                    <a:bodyPr/>
                    <a:lstStyle/>
                    <a:p>
                      <a:r>
                        <a:rPr lang="en-GB" sz="1400" b="1" noProof="0" dirty="0">
                          <a:solidFill>
                            <a:schemeClr val="bg1"/>
                          </a:solidFill>
                          <a:latin typeface="Arial" panose="020B0604020202020204" pitchFamily="34" charset="0"/>
                          <a:cs typeface="Arial" panose="020B0604020202020204" pitchFamily="34" charset="0"/>
                        </a:rPr>
                        <a:t>Event</a:t>
                      </a:r>
                      <a:r>
                        <a:rPr lang="en-GB" sz="1400" b="1" noProof="0" dirty="0">
                          <a:solidFill>
                            <a:srgbClr val="FF0000"/>
                          </a:solidFill>
                          <a:latin typeface="Arial" panose="020B0604020202020204" pitchFamily="34" charset="0"/>
                          <a:cs typeface="Arial" panose="020B0604020202020204" pitchFamily="34" charset="0"/>
                        </a:rPr>
                        <a:t>, n (%)</a:t>
                      </a:r>
                    </a:p>
                  </a:txBody>
                  <a:tcPr marL="91427" marR="91427">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All grades</a:t>
                      </a:r>
                    </a:p>
                  </a:txBody>
                  <a:tcPr marL="91427" marR="91427">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a:t>
                      </a:r>
                    </a:p>
                  </a:txBody>
                  <a:tcPr marL="91427" marR="91427">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All grades</a:t>
                      </a:r>
                    </a:p>
                  </a:txBody>
                  <a:tcPr marL="91427" marR="91427">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a:t>
                      </a:r>
                    </a:p>
                  </a:txBody>
                  <a:tcPr marL="91427" marR="91427">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79041107"/>
                  </a:ext>
                </a:extLst>
              </a:tr>
              <a:tr h="370840">
                <a:tc>
                  <a:txBody>
                    <a:bodyPr/>
                    <a:lstStyle/>
                    <a:p>
                      <a:r>
                        <a:rPr lang="en-GB" sz="1400" b="0" noProof="0" dirty="0">
                          <a:latin typeface="Arial" panose="020B0604020202020204" pitchFamily="34" charset="0"/>
                          <a:cs typeface="Arial" panose="020B0604020202020204" pitchFamily="34" charset="0"/>
                        </a:rPr>
                        <a:t>Hepatic SMQ TRAE</a:t>
                      </a:r>
                    </a:p>
                  </a:txBody>
                  <a:tcPr marL="91427" marR="91427"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b="1" noProof="0" dirty="0">
                          <a:latin typeface="Arial" panose="020B0604020202020204" pitchFamily="34" charset="0"/>
                          <a:cs typeface="Arial" panose="020B0604020202020204" pitchFamily="34" charset="0"/>
                        </a:rPr>
                        <a:t>	66 (17.0)</a:t>
                      </a:r>
                    </a:p>
                  </a:txBody>
                  <a:tcPr marL="91427" marR="91427"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b="1" noProof="0" dirty="0">
                          <a:latin typeface="Arial" panose="020B0604020202020204" pitchFamily="34" charset="0"/>
                          <a:cs typeface="Arial" panose="020B0604020202020204" pitchFamily="34" charset="0"/>
                        </a:rPr>
                        <a:t>	23 (5.9)</a:t>
                      </a:r>
                    </a:p>
                  </a:txBody>
                  <a:tcPr marL="91427" marR="91427"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b="1" noProof="0" dirty="0">
                          <a:latin typeface="Arial" panose="020B0604020202020204" pitchFamily="34" charset="0"/>
                          <a:cs typeface="Arial" panose="020B0604020202020204" pitchFamily="34" charset="0"/>
                        </a:rPr>
                        <a:t>	46 (12.3)</a:t>
                      </a:r>
                    </a:p>
                  </a:txBody>
                  <a:tcPr marL="91427" marR="91427"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b="1" noProof="0" dirty="0">
                          <a:latin typeface="Arial" panose="020B0604020202020204" pitchFamily="34" charset="0"/>
                          <a:cs typeface="Arial" panose="020B0604020202020204" pitchFamily="34" charset="0"/>
                        </a:rPr>
                        <a:t>	17 (4.5)</a:t>
                      </a:r>
                    </a:p>
                  </a:txBody>
                  <a:tcPr marL="91427" marR="91427"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4530823"/>
                  </a:ext>
                </a:extLst>
              </a:tr>
              <a:tr h="370840">
                <a:tc>
                  <a:txBody>
                    <a:bodyPr/>
                    <a:lstStyle/>
                    <a:p>
                      <a:r>
                        <a:rPr lang="en-GB" sz="1400" b="0" noProof="0" dirty="0">
                          <a:solidFill>
                            <a:schemeClr val="tx1"/>
                          </a:solidFill>
                          <a:latin typeface="Arial" panose="020B0604020202020204" pitchFamily="34" charset="0"/>
                          <a:cs typeface="Arial" panose="020B0604020202020204" pitchFamily="34" charset="0"/>
                        </a:rPr>
                        <a:t>H</a:t>
                      </a:r>
                      <a:r>
                        <a:rPr lang="en-GB" sz="1400" b="0" noProof="0" dirty="0">
                          <a:latin typeface="Arial" panose="020B0604020202020204" pitchFamily="34" charset="0"/>
                          <a:cs typeface="Arial" panose="020B0604020202020204" pitchFamily="34" charset="0"/>
                        </a:rPr>
                        <a:t>aemorrhage SMQ TRAE</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7 (1.8)</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2 (0.5)</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b="1" noProof="0" dirty="0">
                          <a:latin typeface="Arial" panose="020B0604020202020204" pitchFamily="34" charset="0"/>
                          <a:cs typeface="Arial" panose="020B0604020202020204" pitchFamily="34" charset="0"/>
                        </a:rPr>
                        <a:t>	18 (4.8)</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4 (1.1)</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09422832"/>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ALT increased</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b="1" noProof="0" dirty="0">
                          <a:latin typeface="Arial" panose="020B0604020202020204" pitchFamily="34" charset="0"/>
                          <a:cs typeface="Arial" panose="020B0604020202020204" pitchFamily="34" charset="0"/>
                        </a:rPr>
                        <a:t>	18 (4.6)</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4 (1.0)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8 (2.1)</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3 (0.8)</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7473387"/>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Aspartate aminotransferase increased</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b="1" noProof="0" dirty="0">
                          <a:latin typeface="Arial" panose="020B0604020202020204" pitchFamily="34" charset="0"/>
                          <a:cs typeface="Arial" panose="020B0604020202020204" pitchFamily="34" charset="0"/>
                        </a:rPr>
                        <a:t>	22 (5.7)</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9 (2.3)</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10 (2.7)</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6 (1.6)</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6515957"/>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Blood bilirubin increased</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6 (1.5)</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1 (0.3)</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10 (2.7)</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2 (0.5)</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6373589"/>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Ascites</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1 (0.3)</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628650" algn="dec"/>
                        </a:tabLst>
                        <a:defRPr/>
                      </a:pPr>
                      <a:r>
                        <a:rPr lang="en-GB" sz="1400" noProof="0" dirty="0">
                          <a:latin typeface="Arial" panose="020B0604020202020204" pitchFamily="34" charset="0"/>
                          <a:cs typeface="Arial" panose="020B0604020202020204" pitchFamily="34" charset="0"/>
                        </a:rPr>
                        <a:t>	2 (0.5)</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1691679"/>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Hepatic encephalopathy</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2 (0.5)</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1 (0.3)</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454762"/>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International normalised ratio increased</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4 (1.0)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1 (0.3)</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3354101"/>
                  </a:ext>
                </a:extLst>
              </a:tr>
              <a:tr h="370840">
                <a:tc>
                  <a:txBody>
                    <a:bodyPr/>
                    <a:lstStyle/>
                    <a:p>
                      <a:pPr marL="0" indent="182563">
                        <a:tabLst/>
                      </a:pPr>
                      <a:r>
                        <a:rPr lang="en-GB" sz="1400" b="0" noProof="0" dirty="0">
                          <a:latin typeface="Arial" panose="020B0604020202020204" pitchFamily="34" charset="0"/>
                          <a:cs typeface="Arial" panose="020B0604020202020204" pitchFamily="34" charset="0"/>
                        </a:rPr>
                        <a:t>Oesophageal varices haemorrhage</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628650"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0</a:t>
                      </a:r>
                    </a:p>
                  </a:txBody>
                  <a:tcPr marL="91427" marR="9142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96137565"/>
                  </a:ext>
                </a:extLst>
              </a:tr>
            </a:tbl>
          </a:graphicData>
        </a:graphic>
      </p:graphicFrame>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11" name="Content Placeholder 10">
            <a:extLst>
              <a:ext uri="{FF2B5EF4-FFF2-40B4-BE49-F238E27FC236}">
                <a16:creationId xmlns:a16="http://schemas.microsoft.com/office/drawing/2014/main" id="{533D7809-7589-E746-A971-940978E6B817}"/>
              </a:ext>
            </a:extLst>
          </p:cNvPr>
          <p:cNvSpPr>
            <a:spLocks noGrp="1"/>
          </p:cNvSpPr>
          <p:nvPr>
            <p:ph sz="quarter" idx="15"/>
          </p:nvPr>
        </p:nvSpPr>
        <p:spPr>
          <a:xfrm>
            <a:off x="619201" y="6086254"/>
            <a:ext cx="10804409" cy="365125"/>
          </a:xfrm>
        </p:spPr>
        <p:txBody>
          <a:bodyPr/>
          <a:lstStyle/>
          <a:p>
            <a:r>
              <a:rPr lang="en-GB" noProof="0" dirty="0">
                <a:latin typeface="Arial" panose="020B0604020202020204" pitchFamily="34" charset="0"/>
                <a:cs typeface="Arial" panose="020B0604020202020204" pitchFamily="34" charset="0"/>
              </a:rPr>
              <a:t>Includes AEs with onset or increase in severity on or after the date of the first dose through 90 days following the date of the last dose or the date of initiation of the first subsequent therapy; Treatment-related was as assessed by investigator</a:t>
            </a:r>
            <a:br>
              <a:rPr lang="en-GB" noProof="0" dirty="0">
                <a:highlight>
                  <a:srgbClr val="FFFF00"/>
                </a:highlight>
                <a:latin typeface="Arial" panose="020B0604020202020204" pitchFamily="34" charset="0"/>
                <a:cs typeface="Arial" panose="020B0604020202020204" pitchFamily="34" charset="0"/>
              </a:rPr>
            </a:br>
            <a:r>
              <a:rPr lang="en-GB" dirty="0"/>
              <a:t>AE, adverse event; ALT, alanine aminotransferase; MedRA, Medical Dictionary for Regulatory Activities; SMQ, standardised MedRA query; T300+D, tremelimumab 300 mg × 1 dose + durvalumab 1,500 mg </a:t>
            </a:r>
            <a:r>
              <a:rPr lang="en-US" dirty="0">
                <a:solidFill>
                  <a:schemeClr val="tx2"/>
                </a:solidFill>
              </a:rPr>
              <a:t>every 4 weeks</a:t>
            </a:r>
            <a:r>
              <a:rPr lang="en-GB" dirty="0"/>
              <a:t>; TRAE, treatment-related adverse event</a:t>
            </a:r>
          </a:p>
          <a:p>
            <a:r>
              <a:rPr lang="en-GB" dirty="0"/>
              <a:t>Abou-Alfa GK, et al. NEJM Evid. 2022;1:10.1056/EVIDoa2100070</a:t>
            </a:r>
          </a:p>
        </p:txBody>
      </p:sp>
    </p:spTree>
    <p:extLst>
      <p:ext uri="{BB962C8B-B14F-4D97-AF65-F5344CB8AC3E}">
        <p14:creationId xmlns:p14="http://schemas.microsoft.com/office/powerpoint/2010/main" val="11838025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Tremelimumab + Durvalumab</a:t>
            </a:r>
            <a:r>
              <a:rPr lang="en-GB" baseline="30000" dirty="0"/>
              <a:t> </a:t>
            </a:r>
            <a:r>
              <a:rPr lang="en-GB" dirty="0"/>
              <a:t>(HIMALAYA)</a:t>
            </a:r>
            <a:br>
              <a:rPr lang="en-GB" dirty="0"/>
            </a:br>
            <a:r>
              <a:rPr lang="en-GB" sz="2000" dirty="0">
                <a:solidFill>
                  <a:schemeClr val="accent1"/>
                </a:solidFill>
              </a:rPr>
              <a:t>safety: </a:t>
            </a:r>
            <a:r>
              <a:rPr lang="en-GB" sz="2000" cap="none" dirty="0" err="1">
                <a:solidFill>
                  <a:schemeClr val="accent1"/>
                </a:solidFill>
              </a:rPr>
              <a:t>ir</a:t>
            </a:r>
            <a:r>
              <a:rPr lang="en-GB" sz="2000" dirty="0" err="1">
                <a:solidFill>
                  <a:schemeClr val="accent1"/>
                </a:solidFill>
              </a:rPr>
              <a:t>Ae</a:t>
            </a:r>
            <a:r>
              <a:rPr lang="en-GB" sz="2000" cap="none" dirty="0" err="1">
                <a:solidFill>
                  <a:schemeClr val="accent1"/>
                </a:solidFill>
              </a:rPr>
              <a:t>s</a:t>
            </a:r>
            <a:endParaRPr lang="en-GB" sz="2000" dirty="0">
              <a:solidFill>
                <a:schemeClr val="accent1"/>
              </a:solidFill>
            </a:endParaRPr>
          </a:p>
        </p:txBody>
      </p:sp>
      <p:graphicFrame>
        <p:nvGraphicFramePr>
          <p:cNvPr id="13" name="Content Placeholder 12">
            <a:extLst>
              <a:ext uri="{FF2B5EF4-FFF2-40B4-BE49-F238E27FC236}">
                <a16:creationId xmlns:a16="http://schemas.microsoft.com/office/drawing/2014/main" id="{C1C650DC-69AE-0747-B20C-9E1EB874ED1B}"/>
              </a:ext>
            </a:extLst>
          </p:cNvPr>
          <p:cNvGraphicFramePr>
            <a:graphicFrameLocks noGrp="1"/>
          </p:cNvGraphicFramePr>
          <p:nvPr>
            <p:ph sz="quarter" idx="14"/>
            <p:extLst>
              <p:ext uri="{D42A27DB-BD31-4B8C-83A1-F6EECF244321}">
                <p14:modId xmlns:p14="http://schemas.microsoft.com/office/powerpoint/2010/main" val="2307496221"/>
              </p:ext>
            </p:extLst>
          </p:nvPr>
        </p:nvGraphicFramePr>
        <p:xfrm>
          <a:off x="620713" y="1650635"/>
          <a:ext cx="10961687" cy="3870960"/>
        </p:xfrm>
        <a:graphic>
          <a:graphicData uri="http://schemas.openxmlformats.org/drawingml/2006/table">
            <a:tbl>
              <a:tblPr firstRow="1" bandRow="1">
                <a:tableStyleId>{5C22544A-7EE6-4342-B048-85BDC9FD1C3A}</a:tableStyleId>
              </a:tblPr>
              <a:tblGrid>
                <a:gridCol w="3459063">
                  <a:extLst>
                    <a:ext uri="{9D8B030D-6E8A-4147-A177-3AD203B41FA5}">
                      <a16:colId xmlns:a16="http://schemas.microsoft.com/office/drawing/2014/main" val="2146645839"/>
                    </a:ext>
                  </a:extLst>
                </a:gridCol>
                <a:gridCol w="1875656">
                  <a:extLst>
                    <a:ext uri="{9D8B030D-6E8A-4147-A177-3AD203B41FA5}">
                      <a16:colId xmlns:a16="http://schemas.microsoft.com/office/drawing/2014/main" val="1951288065"/>
                    </a:ext>
                  </a:extLst>
                </a:gridCol>
                <a:gridCol w="1875656">
                  <a:extLst>
                    <a:ext uri="{9D8B030D-6E8A-4147-A177-3AD203B41FA5}">
                      <a16:colId xmlns:a16="http://schemas.microsoft.com/office/drawing/2014/main" val="2264890409"/>
                    </a:ext>
                  </a:extLst>
                </a:gridCol>
                <a:gridCol w="1875656">
                  <a:extLst>
                    <a:ext uri="{9D8B030D-6E8A-4147-A177-3AD203B41FA5}">
                      <a16:colId xmlns:a16="http://schemas.microsoft.com/office/drawing/2014/main" val="1953098616"/>
                    </a:ext>
                  </a:extLst>
                </a:gridCol>
                <a:gridCol w="1875656">
                  <a:extLst>
                    <a:ext uri="{9D8B030D-6E8A-4147-A177-3AD203B41FA5}">
                      <a16:colId xmlns:a16="http://schemas.microsoft.com/office/drawing/2014/main" val="2936540183"/>
                    </a:ext>
                  </a:extLst>
                </a:gridCol>
              </a:tblGrid>
              <a:tr h="0">
                <a:tc rowSpan="2">
                  <a:txBody>
                    <a:bodyPr/>
                    <a:lstStyle/>
                    <a:p>
                      <a:endParaRPr lang="en-GB" sz="1400" noProof="0" dirty="0">
                        <a:latin typeface="Arial" panose="020B0604020202020204" pitchFamily="34" charset="0"/>
                        <a:cs typeface="Arial" panose="020B0604020202020204" pitchFamily="34" charset="0"/>
                      </a:endParaRPr>
                    </a:p>
                    <a:p>
                      <a:endParaRPr lang="en-GB" sz="1400" noProof="0" dirty="0">
                        <a:latin typeface="Arial" panose="020B0604020202020204" pitchFamily="34" charset="0"/>
                        <a:cs typeface="Arial" panose="020B0604020202020204" pitchFamily="34" charset="0"/>
                      </a:endParaRPr>
                    </a:p>
                    <a:p>
                      <a:r>
                        <a:rPr lang="en-GB" sz="1400" noProof="0" dirty="0">
                          <a:latin typeface="Arial" panose="020B0604020202020204" pitchFamily="34" charset="0"/>
                          <a:cs typeface="Arial" panose="020B0604020202020204" pitchFamily="34" charset="0"/>
                        </a:rPr>
                        <a:t>Event, n (%)</a:t>
                      </a:r>
                    </a:p>
                  </a:txBody>
                  <a:tcPr anchor="ctr"/>
                </a:tc>
                <a:tc gridSpan="4">
                  <a:txBody>
                    <a:bodyPr/>
                    <a:lstStyle/>
                    <a:p>
                      <a:pPr algn="ctr"/>
                      <a:r>
                        <a:rPr lang="en-GB" sz="1400" noProof="0" dirty="0">
                          <a:latin typeface="Arial" panose="020B0604020202020204" pitchFamily="34" charset="0"/>
                          <a:cs typeface="Arial" panose="020B0604020202020204" pitchFamily="34" charset="0"/>
                        </a:rPr>
                        <a:t>T300+D (N=388)</a:t>
                      </a:r>
                    </a:p>
                  </a:txBody>
                  <a:tcPr>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5934839"/>
                  </a:ext>
                </a:extLst>
              </a:tr>
              <a:tr h="133219">
                <a:tc vMerge="1">
                  <a:txBody>
                    <a:bodyPr/>
                    <a:lstStyle/>
                    <a:p>
                      <a:endParaRPr lang="en-GB" sz="14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All grades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 or 4</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Received high-dose steroids</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Leading to discontinuation</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243299955"/>
                  </a:ext>
                </a:extLst>
              </a:tr>
              <a:tr h="0">
                <a:tc>
                  <a:txBody>
                    <a:bodyPr/>
                    <a:lstStyle/>
                    <a:p>
                      <a:r>
                        <a:rPr lang="en-GB" sz="1400" b="0" noProof="0" dirty="0" err="1">
                          <a:solidFill>
                            <a:schemeClr val="tx1"/>
                          </a:solidFill>
                          <a:latin typeface="Arial" panose="020B0604020202020204" pitchFamily="34" charset="0"/>
                          <a:cs typeface="Arial" panose="020B0604020202020204" pitchFamily="34" charset="0"/>
                        </a:rPr>
                        <a:t>irAEs</a:t>
                      </a:r>
                      <a:endParaRPr lang="en-GB" sz="1400" b="0" noProof="0" dirty="0">
                        <a:solidFill>
                          <a:schemeClr val="tx1"/>
                        </a:solidFill>
                        <a:latin typeface="Arial" panose="020B0604020202020204" pitchFamily="34" charset="0"/>
                        <a:cs typeface="Arial" panose="020B0604020202020204" pitchFamily="34" charset="0"/>
                      </a:endParaRPr>
                    </a:p>
                  </a:txBody>
                  <a:tcPr/>
                </a:tc>
                <a:tc>
                  <a:txBody>
                    <a:bodyPr/>
                    <a:lstStyle/>
                    <a:p>
                      <a:pPr algn="l">
                        <a:tabLst>
                          <a:tab pos="806450" algn="dec"/>
                        </a:tabLst>
                      </a:pPr>
                      <a:r>
                        <a:rPr lang="en-GB" sz="1400" noProof="0" dirty="0">
                          <a:latin typeface="Arial" panose="020B0604020202020204" pitchFamily="34" charset="0"/>
                          <a:cs typeface="Arial" panose="020B0604020202020204" pitchFamily="34" charset="0"/>
                        </a:rPr>
                        <a:t>	139 (35.8)</a:t>
                      </a:r>
                    </a:p>
                  </a:txBody>
                  <a:tcPr>
                    <a:lnT w="38100" cap="flat" cmpd="sng" algn="ctr">
                      <a:solidFill>
                        <a:schemeClr val="bg1"/>
                      </a:solidFill>
                      <a:prstDash val="solid"/>
                      <a:round/>
                      <a:headEnd type="none" w="med" len="med"/>
                      <a:tailEnd type="none" w="med" len="med"/>
                    </a:lnT>
                  </a:tcPr>
                </a:tc>
                <a:tc>
                  <a:txBody>
                    <a:bodyPr/>
                    <a:lstStyle/>
                    <a:p>
                      <a:pPr algn="l">
                        <a:tabLst>
                          <a:tab pos="806450" algn="dec"/>
                        </a:tabLst>
                      </a:pPr>
                      <a:r>
                        <a:rPr lang="en-GB" sz="1400" noProof="0" dirty="0">
                          <a:latin typeface="Arial" panose="020B0604020202020204" pitchFamily="34" charset="0"/>
                          <a:cs typeface="Arial" panose="020B0604020202020204" pitchFamily="34" charset="0"/>
                        </a:rPr>
                        <a:t>	49 (12.6)</a:t>
                      </a:r>
                    </a:p>
                  </a:txBody>
                  <a:tcPr>
                    <a:lnT w="38100" cap="flat" cmpd="sng" algn="ctr">
                      <a:solidFill>
                        <a:schemeClr val="bg1"/>
                      </a:solidFill>
                      <a:prstDash val="solid"/>
                      <a:round/>
                      <a:headEnd type="none" w="med" len="med"/>
                      <a:tailEnd type="none" w="med" len="med"/>
                    </a:lnT>
                  </a:tcPr>
                </a:tc>
                <a:tc>
                  <a:txBody>
                    <a:bodyPr/>
                    <a:lstStyle/>
                    <a:p>
                      <a:pPr algn="l">
                        <a:tabLst>
                          <a:tab pos="715963" algn="dec"/>
                        </a:tabLst>
                      </a:pPr>
                      <a:r>
                        <a:rPr lang="en-GB" sz="1400" noProof="0" dirty="0">
                          <a:latin typeface="Arial" panose="020B0604020202020204" pitchFamily="34" charset="0"/>
                          <a:cs typeface="Arial" panose="020B0604020202020204" pitchFamily="34" charset="0"/>
                        </a:rPr>
                        <a:t>	78 (20.1)</a:t>
                      </a:r>
                    </a:p>
                  </a:txBody>
                  <a:tcPr>
                    <a:lnT w="38100" cap="flat" cmpd="sng" algn="ctr">
                      <a:solidFill>
                        <a:schemeClr val="bg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noProof="0" dirty="0">
                          <a:latin typeface="Arial" panose="020B0604020202020204" pitchFamily="34" charset="0"/>
                          <a:cs typeface="Arial" panose="020B0604020202020204" pitchFamily="34" charset="0"/>
                        </a:rPr>
                        <a:t>	22 (5.7)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2719084"/>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Hepatic event</a:t>
                      </a:r>
                      <a:endParaRPr lang="en-GB" sz="1400" strike="sngStrike" noProof="0" dirty="0">
                        <a:solidFill>
                          <a:srgbClr val="FF0000"/>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29 (7.5)</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16 (4.1)</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29 (7.5)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9 (2.3)</a:t>
                      </a:r>
                    </a:p>
                  </a:txBody>
                  <a:tcPr/>
                </a:tc>
                <a:extLst>
                  <a:ext uri="{0D108BD9-81ED-4DB2-BD59-A6C34878D82A}">
                    <a16:rowId xmlns:a16="http://schemas.microsoft.com/office/drawing/2014/main" val="2928525648"/>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Diarrhoea/colitis</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23 (5.9)</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14 (3.6)</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20 (5.2)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5 (1.3)</a:t>
                      </a:r>
                    </a:p>
                  </a:txBody>
                  <a:tcPr/>
                </a:tc>
                <a:extLst>
                  <a:ext uri="{0D108BD9-81ED-4DB2-BD59-A6C34878D82A}">
                    <a16:rowId xmlns:a16="http://schemas.microsoft.com/office/drawing/2014/main" val="1322246528"/>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Dermatitis/rash</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19 (4.9)</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7 (1.8)</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12 (3.1)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2 (0.5)</a:t>
                      </a:r>
                    </a:p>
                  </a:txBody>
                  <a:tcPr/>
                </a:tc>
                <a:extLst>
                  <a:ext uri="{0D108BD9-81ED-4DB2-BD59-A6C34878D82A}">
                    <a16:rowId xmlns:a16="http://schemas.microsoft.com/office/drawing/2014/main" val="1286538058"/>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Pancreatic event</a:t>
                      </a:r>
                      <a:endParaRPr lang="en-GB" sz="1400" strike="sngStrike" noProof="0" dirty="0">
                        <a:solidFill>
                          <a:srgbClr val="FF0000"/>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9 (2.3)</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7 (1.8)</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7 (1.8)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0</a:t>
                      </a:r>
                    </a:p>
                  </a:txBody>
                  <a:tcPr/>
                </a:tc>
                <a:extLst>
                  <a:ext uri="{0D108BD9-81ED-4DB2-BD59-A6C34878D82A}">
                    <a16:rowId xmlns:a16="http://schemas.microsoft.com/office/drawing/2014/main" val="2930687027"/>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Adrenal insufficiency</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6 (1.5)</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1 (0.3)</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1 (0.3)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0</a:t>
                      </a:r>
                    </a:p>
                  </a:txBody>
                  <a:tcPr/>
                </a:tc>
                <a:extLst>
                  <a:ext uri="{0D108BD9-81ED-4DB2-BD59-A6C34878D82A}">
                    <a16:rowId xmlns:a16="http://schemas.microsoft.com/office/drawing/2014/main" val="1333740297"/>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Hyperthyroid event</a:t>
                      </a:r>
                      <a:endParaRPr lang="en-GB" sz="1400" strike="sngStrike" noProof="0" dirty="0">
                        <a:solidFill>
                          <a:srgbClr val="FF0000"/>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18 (4.6)</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1 (0.3)</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2 (0.5)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0</a:t>
                      </a:r>
                    </a:p>
                  </a:txBody>
                  <a:tcPr/>
                </a:tc>
                <a:extLst>
                  <a:ext uri="{0D108BD9-81ED-4DB2-BD59-A6C34878D82A}">
                    <a16:rowId xmlns:a16="http://schemas.microsoft.com/office/drawing/2014/main" val="2372349862"/>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Hypothyroid event</a:t>
                      </a:r>
                      <a:endParaRPr lang="en-GB" sz="1400" strike="sngStrike" noProof="0" dirty="0">
                        <a:solidFill>
                          <a:srgbClr val="FF0000"/>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42 (10.8)</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0</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1 (0.3)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0</a:t>
                      </a:r>
                    </a:p>
                  </a:txBody>
                  <a:tcPr/>
                </a:tc>
                <a:extLst>
                  <a:ext uri="{0D108BD9-81ED-4DB2-BD59-A6C34878D82A}">
                    <a16:rowId xmlns:a16="http://schemas.microsoft.com/office/drawing/2014/main" val="512293326"/>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Pneumonitis</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5 (1.3)</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0</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4 (1.0)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1 (0.3)</a:t>
                      </a:r>
                    </a:p>
                  </a:txBody>
                  <a:tcPr/>
                </a:tc>
                <a:extLst>
                  <a:ext uri="{0D108BD9-81ED-4DB2-BD59-A6C34878D82A}">
                    <a16:rowId xmlns:a16="http://schemas.microsoft.com/office/drawing/2014/main" val="3037456465"/>
                  </a:ext>
                </a:extLst>
              </a:tr>
              <a:tr h="0">
                <a:tc>
                  <a:txBody>
                    <a:bodyPr/>
                    <a:lstStyle/>
                    <a:p>
                      <a:pPr marL="0" indent="184150">
                        <a:tabLst/>
                      </a:pPr>
                      <a:r>
                        <a:rPr lang="en-GB" sz="1400" noProof="0" dirty="0">
                          <a:latin typeface="Arial" panose="020B0604020202020204" pitchFamily="34" charset="0"/>
                          <a:cs typeface="Arial" panose="020B0604020202020204" pitchFamily="34" charset="0"/>
                        </a:rPr>
                        <a:t>Renal event</a:t>
                      </a:r>
                      <a:endParaRPr lang="en-GB" sz="1400" strike="sngStrike" noProof="0" dirty="0">
                        <a:solidFill>
                          <a:srgbClr val="FF0000"/>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4 (1.0)</a:t>
                      </a:r>
                    </a:p>
                  </a:txBody>
                  <a:tcPr/>
                </a:tc>
                <a:tc>
                  <a:txBody>
                    <a:bodyPr/>
                    <a:lstStyle/>
                    <a:p>
                      <a:pPr marL="0" algn="l" defTabSz="457200" rtl="0" eaLnBrk="1" latinLnBrk="0" hangingPunct="1">
                        <a:tabLst>
                          <a:tab pos="806450" algn="dec"/>
                        </a:tabLst>
                      </a:pPr>
                      <a:r>
                        <a:rPr lang="en-GB" sz="1400" kern="1200" noProof="0" dirty="0">
                          <a:solidFill>
                            <a:schemeClr val="dk1"/>
                          </a:solidFill>
                          <a:latin typeface="Arial" panose="020B0604020202020204" pitchFamily="34" charset="0"/>
                          <a:ea typeface="+mn-ea"/>
                          <a:cs typeface="Arial" panose="020B0604020202020204" pitchFamily="34" charset="0"/>
                        </a:rPr>
                        <a:t>	2 (0.5)</a:t>
                      </a:r>
                    </a:p>
                  </a:txBody>
                  <a:tcPr/>
                </a:tc>
                <a:tc>
                  <a:txBody>
                    <a:bodyPr/>
                    <a:lstStyle/>
                    <a:p>
                      <a:pPr marL="0" algn="l" defTabSz="457200" rtl="0" eaLnBrk="1" latinLnBrk="0" hangingPunct="1">
                        <a:tabLst>
                          <a:tab pos="715963" algn="dec"/>
                        </a:tabLst>
                      </a:pPr>
                      <a:r>
                        <a:rPr lang="en-GB" sz="1400" kern="1200" noProof="0" dirty="0">
                          <a:solidFill>
                            <a:schemeClr val="dk1"/>
                          </a:solidFill>
                          <a:latin typeface="Arial" panose="020B0604020202020204" pitchFamily="34" charset="0"/>
                          <a:ea typeface="+mn-ea"/>
                          <a:cs typeface="Arial" panose="020B0604020202020204" pitchFamily="34" charset="0"/>
                        </a:rPr>
                        <a:t>	3 (0.8)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715963" algn="dec"/>
                        </a:tabLst>
                        <a:defRPr/>
                      </a:pPr>
                      <a:r>
                        <a:rPr lang="en-GB" sz="1400" kern="1200" noProof="0" dirty="0">
                          <a:solidFill>
                            <a:schemeClr val="dk1"/>
                          </a:solidFill>
                          <a:latin typeface="Arial" panose="020B0604020202020204" pitchFamily="34" charset="0"/>
                          <a:ea typeface="+mn-ea"/>
                          <a:cs typeface="Arial" panose="020B0604020202020204" pitchFamily="34" charset="0"/>
                        </a:rPr>
                        <a:t>	2 (0.5)</a:t>
                      </a:r>
                    </a:p>
                  </a:txBody>
                  <a:tcPr/>
                </a:tc>
                <a:extLst>
                  <a:ext uri="{0D108BD9-81ED-4DB2-BD59-A6C34878D82A}">
                    <a16:rowId xmlns:a16="http://schemas.microsoft.com/office/drawing/2014/main" val="3787925243"/>
                  </a:ext>
                </a:extLst>
              </a:tr>
            </a:tbl>
          </a:graphicData>
        </a:graphic>
      </p:graphicFrame>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2" name="Content Placeholder 1">
            <a:extLst>
              <a:ext uri="{FF2B5EF4-FFF2-40B4-BE49-F238E27FC236}">
                <a16:creationId xmlns:a16="http://schemas.microsoft.com/office/drawing/2014/main" id="{76B88E68-B452-E947-9C98-97E91E8CF736}"/>
              </a:ext>
            </a:extLst>
          </p:cNvPr>
          <p:cNvSpPr>
            <a:spLocks noGrp="1"/>
          </p:cNvSpPr>
          <p:nvPr>
            <p:ph sz="quarter" idx="15"/>
          </p:nvPr>
        </p:nvSpPr>
        <p:spPr>
          <a:xfrm>
            <a:off x="619201" y="6176440"/>
            <a:ext cx="10876417" cy="365125"/>
          </a:xfrm>
        </p:spPr>
        <p:txBody>
          <a:bodyPr/>
          <a:lstStyle/>
          <a:p>
            <a:r>
              <a:rPr lang="en-GB" sz="1200" noProof="0" dirty="0">
                <a:solidFill>
                  <a:schemeClr val="tx2"/>
                </a:solidFill>
                <a:latin typeface="Arial" panose="020B0604020202020204" pitchFamily="34" charset="0"/>
                <a:cs typeface="Arial" panose="020B0604020202020204" pitchFamily="34" charset="0"/>
              </a:rPr>
              <a:t>Includes AEs with onset or increase in severity on or after the date of the first dose through 90 days following the date of the last dose or the date of initiation of the first subsequent therapy. Patients may have had &gt;1 event. Events include those that occurred in ≥1% of patients in either treatment arm</a:t>
            </a:r>
            <a:br>
              <a:rPr lang="en-GB" sz="1200" noProof="0" dirty="0">
                <a:solidFill>
                  <a:schemeClr val="tx2"/>
                </a:solidFill>
                <a:latin typeface="Arial" panose="020B0604020202020204" pitchFamily="34" charset="0"/>
                <a:cs typeface="Arial" panose="020B0604020202020204" pitchFamily="34" charset="0"/>
              </a:rPr>
            </a:br>
            <a:r>
              <a:rPr lang="en-GB" sz="1200" noProof="0" dirty="0">
                <a:solidFill>
                  <a:schemeClr val="tx2"/>
                </a:solidFill>
                <a:latin typeface="Arial" panose="020B0604020202020204" pitchFamily="34" charset="0"/>
                <a:cs typeface="Arial" panose="020B0604020202020204" pitchFamily="34" charset="0"/>
              </a:rPr>
              <a:t>AE, adverse event; ir</a:t>
            </a:r>
            <a:r>
              <a:rPr lang="en-GB" dirty="0">
                <a:solidFill>
                  <a:schemeClr val="tx2"/>
                </a:solidFill>
              </a:rPr>
              <a:t>AE, immune-related adverse event; T300+D, tremelimumab 300 mg × 1 dose + durvalumab 1,500 mg every 4 weeks</a:t>
            </a:r>
          </a:p>
          <a:p>
            <a:r>
              <a:rPr lang="en-GB" dirty="0">
                <a:solidFill>
                  <a:schemeClr val="tx2"/>
                </a:solidFill>
              </a:rPr>
              <a:t>Abou-Alfa GK, et al. NEJM Evid. 2022;1:10.1056/EVIDoa2100070</a:t>
            </a:r>
          </a:p>
        </p:txBody>
      </p:sp>
    </p:spTree>
    <p:extLst>
      <p:ext uri="{BB962C8B-B14F-4D97-AF65-F5344CB8AC3E}">
        <p14:creationId xmlns:p14="http://schemas.microsoft.com/office/powerpoint/2010/main" val="34360797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normAutofit/>
          </a:bodyPr>
          <a:lstStyle/>
          <a:p>
            <a:r>
              <a:rPr lang="en-GB" dirty="0"/>
              <a:t>This programme has been developed by two international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20" name="Rectangle 19">
            <a:extLst>
              <a:ext uri="{FF2B5EF4-FFF2-40B4-BE49-F238E27FC236}">
                <a16:creationId xmlns:a16="http://schemas.microsoft.com/office/drawing/2014/main" id="{9CAF78AB-D540-1743-9407-34B309FD3897}"/>
              </a:ext>
            </a:extLst>
          </p:cNvPr>
          <p:cNvSpPr/>
          <p:nvPr/>
        </p:nvSpPr>
        <p:spPr>
          <a:xfrm>
            <a:off x="3431704" y="1838631"/>
            <a:ext cx="2536371" cy="360659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9837904E-8245-D74A-B541-C76ECD6287BE}"/>
              </a:ext>
            </a:extLst>
          </p:cNvPr>
          <p:cNvSpPr/>
          <p:nvPr/>
        </p:nvSpPr>
        <p:spPr>
          <a:xfrm>
            <a:off x="3568399" y="1950776"/>
            <a:ext cx="2262981" cy="101551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a:t>
            </a:r>
            <a:r>
              <a:rPr lang="en-GB" sz="1400" b="1" kern="1200" noProof="0" dirty="0" err="1">
                <a:latin typeface="Arial" panose="020B0604020202020204" pitchFamily="34" charset="0"/>
                <a:cs typeface="Arial" panose="020B0604020202020204" pitchFamily="34" charset="0"/>
              </a:rPr>
              <a:t>Aiwu</a:t>
            </a:r>
            <a:r>
              <a:rPr lang="en-GB" sz="1400" b="1" kern="1200" noProof="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Ruth He</a:t>
            </a:r>
            <a:endParaRPr lang="en-GB" sz="1400" b="1" kern="1200" noProof="0" dirty="0">
              <a:latin typeface="Arial" panose="020B0604020202020204" pitchFamily="34" charset="0"/>
              <a:cs typeface="Arial" panose="020B0604020202020204" pitchFamily="34" charset="0"/>
            </a:endParaRPr>
          </a:p>
          <a:p>
            <a:pPr algn="ctr" defTabSz="622300">
              <a:lnSpc>
                <a:spcPct val="90000"/>
              </a:lnSpc>
              <a:spcBef>
                <a:spcPct val="0"/>
              </a:spcBef>
              <a:spcAft>
                <a:spcPts val="300"/>
              </a:spcAft>
            </a:pPr>
            <a:r>
              <a:rPr lang="en-GB" sz="1400" dirty="0">
                <a:latin typeface="Arial" panose="020B0604020202020204" pitchFamily="34" charset="0"/>
                <a:cs typeface="Arial" panose="020B0604020202020204" pitchFamily="34" charset="0"/>
              </a:rPr>
              <a:t>GI Medical Oncologist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Medstar Georgetown University Hospital, USA</a:t>
            </a:r>
          </a:p>
        </p:txBody>
      </p:sp>
      <p:sp>
        <p:nvSpPr>
          <p:cNvPr id="25" name="Rectangle 24">
            <a:extLst>
              <a:ext uri="{FF2B5EF4-FFF2-40B4-BE49-F238E27FC236}">
                <a16:creationId xmlns:a16="http://schemas.microsoft.com/office/drawing/2014/main" id="{41404F96-8455-8D4D-96C2-2E62FE6A3E1F}"/>
              </a:ext>
            </a:extLst>
          </p:cNvPr>
          <p:cNvSpPr/>
          <p:nvPr/>
        </p:nvSpPr>
        <p:spPr>
          <a:xfrm>
            <a:off x="6251103" y="1838631"/>
            <a:ext cx="2536371" cy="360659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6">
            <a:extLst>
              <a:ext uri="{FF2B5EF4-FFF2-40B4-BE49-F238E27FC236}">
                <a16:creationId xmlns:a16="http://schemas.microsoft.com/office/drawing/2014/main" id="{BE84E24C-A734-BD49-A7D4-B566B35D0979}"/>
              </a:ext>
            </a:extLst>
          </p:cNvPr>
          <p:cNvSpPr/>
          <p:nvPr/>
        </p:nvSpPr>
        <p:spPr>
          <a:xfrm>
            <a:off x="6387798" y="1950776"/>
            <a:ext cx="2262981" cy="101551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dirty="0">
                <a:latin typeface="Arial" panose="020B0604020202020204" pitchFamily="34" charset="0"/>
                <a:cs typeface="Arial" panose="020B0604020202020204" pitchFamily="34" charset="0"/>
              </a:rPr>
              <a:t>Prof. Peter R. Galle</a:t>
            </a:r>
          </a:p>
          <a:p>
            <a:pPr algn="ctr" defTabSz="622300">
              <a:lnSpc>
                <a:spcPct val="90000"/>
              </a:lnSpc>
              <a:spcBef>
                <a:spcPct val="0"/>
              </a:spcBef>
              <a:spcAft>
                <a:spcPts val="300"/>
              </a:spcAft>
            </a:pPr>
            <a:r>
              <a:rPr lang="en-GB" sz="1400" dirty="0">
                <a:latin typeface="Arial" panose="020B0604020202020204" pitchFamily="34" charset="0"/>
                <a:cs typeface="Arial" panose="020B0604020202020204" pitchFamily="34" charset="0"/>
              </a:rPr>
              <a:t>Hepatology Specialist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University Medical Centre Mainz, Germany</a:t>
            </a:r>
          </a:p>
        </p:txBody>
      </p:sp>
      <p:pic>
        <p:nvPicPr>
          <p:cNvPr id="5" name="Picture 2" descr="https://lh3.googleusercontent.com/47WjPtE8dYYZ-51_ajhKPxMPQT9BqcfkQoBuiEq4Yxos_at5zOgB55WxDP_8rS5T6c2ETKyrnWDwWHWuYj4JeiTarUfY3j4Ku0e_5KWVuvo3-tBKZ-84q18A7zY4NH1byP8L9NdskPnM76T5ev-npITAgVZHTNZdnwEMg8H2pJRTWjeDrO-rQTaXXDgbBu9foTyowEMTro4hVg5Z7HawqbmkGlTIQsEDIOCrJG6pATQyoWNGjIdfcykT2dcp4KoEFvqJgzitTI0x5fOVw-H8DSnd1G2IjEu9t8pTnNgZJlDML9P_4bVAOgbfwhONEJu0tSzmM28ay1KM8kKozeob1tqBFFXB2F-kE7-hHzVrxkbdmSV2W_ouy6MMTbIbwoTgfwK_8-XxnJsNU4EuPsk38IspBX0peBhGUDnuxVXFWNpfSqamrIvDkziK0MRKRSSp73X_EQ7cdEugXcHjJU4LVnNoR426lA9nKay6z8XJUBkpqfWQLEaVJkSBDArlevGG05taMk8JCj_h16dhFxf_zX8UhZRx4LuqHNbZUJe6i8xkTJPudvxCyea3e-ufdhDo2gubUsowgT7THNvRKw-Xq-iUwlXOhcGd4jz2yvE=w1103-h620-no">
            <a:extLst>
              <a:ext uri="{FF2B5EF4-FFF2-40B4-BE49-F238E27FC236}">
                <a16:creationId xmlns:a16="http://schemas.microsoft.com/office/drawing/2014/main" id="{7A8371CD-9A57-0617-9D3F-6535C76EF7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66" t="15366" r="36642" b="16524"/>
          <a:stretch/>
        </p:blipFill>
        <p:spPr bwMode="auto">
          <a:xfrm>
            <a:off x="3568399" y="3069771"/>
            <a:ext cx="2264400" cy="2217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E149AC1-2FAE-CE49-BE25-9BB81432A072}"/>
              </a:ext>
            </a:extLst>
          </p:cNvPr>
          <p:cNvPicPr>
            <a:picLocks noChangeAspect="1"/>
          </p:cNvPicPr>
          <p:nvPr/>
        </p:nvPicPr>
        <p:blipFill rotWithShape="1">
          <a:blip r:embed="rId4"/>
          <a:srcRect l="13831" t="2123" r="14049" b="49496"/>
          <a:stretch/>
        </p:blipFill>
        <p:spPr>
          <a:xfrm>
            <a:off x="6387798" y="3069772"/>
            <a:ext cx="2259852" cy="2231571"/>
          </a:xfrm>
          <a:prstGeom prst="rect">
            <a:avLst/>
          </a:prstGeom>
        </p:spPr>
      </p:pic>
      <p:pic>
        <p:nvPicPr>
          <p:cNvPr id="12" name="Picture 11">
            <a:extLst>
              <a:ext uri="{FF2B5EF4-FFF2-40B4-BE49-F238E27FC236}">
                <a16:creationId xmlns:a16="http://schemas.microsoft.com/office/drawing/2014/main" id="{9E8D0702-5425-4C4A-9274-32421734A49F}"/>
              </a:ext>
            </a:extLst>
          </p:cNvPr>
          <p:cNvPicPr>
            <a:picLocks noChangeAspect="1"/>
          </p:cNvPicPr>
          <p:nvPr/>
        </p:nvPicPr>
        <p:blipFill rotWithShape="1">
          <a:blip r:embed="rId5"/>
          <a:srcRect l="9202" t="3885" b="32790"/>
          <a:stretch/>
        </p:blipFill>
        <p:spPr>
          <a:xfrm>
            <a:off x="3564021" y="3069772"/>
            <a:ext cx="2264400" cy="2231571"/>
          </a:xfrm>
          <a:prstGeom prst="rect">
            <a:avLst/>
          </a:prstGeom>
        </p:spPr>
      </p:pic>
    </p:spTree>
    <p:extLst>
      <p:ext uri="{BB962C8B-B14F-4D97-AF65-F5344CB8AC3E}">
        <p14:creationId xmlns:p14="http://schemas.microsoft.com/office/powerpoint/2010/main" val="25747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A45C3DF3-948F-9F48-ABF5-76C38A613E97}"/>
              </a:ext>
            </a:extLst>
          </p:cNvPr>
          <p:cNvGraphicFramePr>
            <a:graphicFrameLocks noGrp="1"/>
          </p:cNvGraphicFramePr>
          <p:nvPr>
            <p:ph sz="quarter" idx="14"/>
            <p:extLst>
              <p:ext uri="{D42A27DB-BD31-4B8C-83A1-F6EECF244321}">
                <p14:modId xmlns:p14="http://schemas.microsoft.com/office/powerpoint/2010/main" val="2712856352"/>
              </p:ext>
            </p:extLst>
          </p:nvPr>
        </p:nvGraphicFramePr>
        <p:xfrm>
          <a:off x="620713" y="1143896"/>
          <a:ext cx="10961687" cy="4968240"/>
        </p:xfrm>
        <a:graphic>
          <a:graphicData uri="http://schemas.openxmlformats.org/drawingml/2006/table">
            <a:tbl>
              <a:tblPr firstRow="1" bandRow="1">
                <a:tableStyleId>{5C22544A-7EE6-4342-B048-85BDC9FD1C3A}</a:tableStyleId>
              </a:tblPr>
              <a:tblGrid>
                <a:gridCol w="1514847">
                  <a:extLst>
                    <a:ext uri="{9D8B030D-6E8A-4147-A177-3AD203B41FA5}">
                      <a16:colId xmlns:a16="http://schemas.microsoft.com/office/drawing/2014/main" val="2789381936"/>
                    </a:ext>
                  </a:extLst>
                </a:gridCol>
                <a:gridCol w="2448272">
                  <a:extLst>
                    <a:ext uri="{9D8B030D-6E8A-4147-A177-3AD203B41FA5}">
                      <a16:colId xmlns:a16="http://schemas.microsoft.com/office/drawing/2014/main" val="448039520"/>
                    </a:ext>
                  </a:extLst>
                </a:gridCol>
                <a:gridCol w="2592288">
                  <a:extLst>
                    <a:ext uri="{9D8B030D-6E8A-4147-A177-3AD203B41FA5}">
                      <a16:colId xmlns:a16="http://schemas.microsoft.com/office/drawing/2014/main" val="2199802127"/>
                    </a:ext>
                  </a:extLst>
                </a:gridCol>
                <a:gridCol w="2808312">
                  <a:extLst>
                    <a:ext uri="{9D8B030D-6E8A-4147-A177-3AD203B41FA5}">
                      <a16:colId xmlns:a16="http://schemas.microsoft.com/office/drawing/2014/main" val="3660653976"/>
                    </a:ext>
                  </a:extLst>
                </a:gridCol>
                <a:gridCol w="1597968">
                  <a:extLst>
                    <a:ext uri="{9D8B030D-6E8A-4147-A177-3AD203B41FA5}">
                      <a16:colId xmlns:a16="http://schemas.microsoft.com/office/drawing/2014/main" val="4238748895"/>
                    </a:ext>
                  </a:extLst>
                </a:gridCol>
              </a:tblGrid>
              <a:tr h="370840">
                <a:tc>
                  <a:txBody>
                    <a:bodyPr/>
                    <a:lstStyle/>
                    <a:p>
                      <a:r>
                        <a:rPr lang="en-GB" sz="1300" dirty="0">
                          <a:latin typeface="Arial" panose="020B0604020202020204" pitchFamily="34" charset="0"/>
                          <a:cs typeface="Arial" panose="020B0604020202020204" pitchFamily="34" charset="0"/>
                        </a:rPr>
                        <a:t>CTCAE v5.0 grade definition</a:t>
                      </a:r>
                    </a:p>
                  </a:txBody>
                  <a:tcPr/>
                </a:tc>
                <a:tc>
                  <a:txBody>
                    <a:bodyPr/>
                    <a:lstStyle/>
                    <a:p>
                      <a:r>
                        <a:rPr lang="en-GB" sz="1300" dirty="0">
                          <a:latin typeface="Arial" panose="020B0604020202020204" pitchFamily="34" charset="0"/>
                          <a:cs typeface="Arial" panose="020B0604020202020204" pitchFamily="34" charset="0"/>
                        </a:rPr>
                        <a:t>Grade 1</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Mild</a:t>
                      </a:r>
                    </a:p>
                  </a:txBody>
                  <a:tcPr/>
                </a:tc>
                <a:tc>
                  <a:txBody>
                    <a:bodyPr/>
                    <a:lstStyle/>
                    <a:p>
                      <a:r>
                        <a:rPr lang="en-GB" sz="1300" dirty="0">
                          <a:latin typeface="Arial" panose="020B0604020202020204" pitchFamily="34" charset="0"/>
                          <a:cs typeface="Arial" panose="020B0604020202020204" pitchFamily="34" charset="0"/>
                        </a:rPr>
                        <a:t>Grade 2</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Moderate</a:t>
                      </a:r>
                    </a:p>
                  </a:txBody>
                  <a:tcPr/>
                </a:tc>
                <a:tc>
                  <a:txBody>
                    <a:bodyPr/>
                    <a:lstStyle/>
                    <a:p>
                      <a:r>
                        <a:rPr lang="en-GB" sz="1300" dirty="0">
                          <a:latin typeface="Arial" panose="020B0604020202020204" pitchFamily="34" charset="0"/>
                          <a:cs typeface="Arial" panose="020B0604020202020204" pitchFamily="34" charset="0"/>
                        </a:rPr>
                        <a:t>Grade 3</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Severe</a:t>
                      </a:r>
                    </a:p>
                  </a:txBody>
                  <a:tcPr/>
                </a:tc>
                <a:tc>
                  <a:txBody>
                    <a:bodyPr/>
                    <a:lstStyle/>
                    <a:p>
                      <a:r>
                        <a:rPr lang="en-GB" sz="1300" dirty="0">
                          <a:latin typeface="Arial" panose="020B0604020202020204" pitchFamily="34" charset="0"/>
                          <a:cs typeface="Arial" panose="020B0604020202020204" pitchFamily="34" charset="0"/>
                        </a:rPr>
                        <a:t>Grade 4</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Life-threatening</a:t>
                      </a:r>
                    </a:p>
                  </a:txBody>
                  <a:tcPr/>
                </a:tc>
                <a:extLst>
                  <a:ext uri="{0D108BD9-81ED-4DB2-BD59-A6C34878D82A}">
                    <a16:rowId xmlns:a16="http://schemas.microsoft.com/office/drawing/2014/main" val="115643453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noProof="0" dirty="0">
                          <a:solidFill>
                            <a:schemeClr val="dk1"/>
                          </a:solidFill>
                          <a:effectLst/>
                          <a:latin typeface="Arial" panose="020B0604020202020204" pitchFamily="34" charset="0"/>
                          <a:ea typeface="+mn-ea"/>
                          <a:cs typeface="Arial" panose="020B0604020202020204" pitchFamily="34" charset="0"/>
                        </a:rPr>
                        <a:t>ICI modification</a:t>
                      </a:r>
                    </a:p>
                  </a:txBody>
                  <a:tcPr/>
                </a:tc>
                <a:tc>
                  <a:txBody>
                    <a:bodyPr/>
                    <a:lstStyle/>
                    <a:p>
                      <a:pPr marL="184150" indent="-184150">
                        <a:buClr>
                          <a:schemeClr val="accent1"/>
                        </a:buClr>
                        <a:buFont typeface="Arial" panose="020B0604020202020204" pitchFamily="34" charset="0"/>
                        <a:buChar char="•"/>
                        <a:tabLst/>
                      </a:pPr>
                      <a:r>
                        <a:rPr lang="en-GB" sz="1200" kern="1200" noProof="0" dirty="0">
                          <a:solidFill>
                            <a:schemeClr val="dk1"/>
                          </a:solidFill>
                          <a:effectLst/>
                          <a:latin typeface="Arial" panose="020B0604020202020204" pitchFamily="34" charset="0"/>
                          <a:ea typeface="+mn-ea"/>
                          <a:cs typeface="Arial" panose="020B0604020202020204" pitchFamily="34" charset="0"/>
                        </a:rPr>
                        <a:t>Continue ICI</a:t>
                      </a:r>
                    </a:p>
                    <a:p>
                      <a:pPr marL="184150" indent="-184150">
                        <a:buClr>
                          <a:schemeClr val="accent1"/>
                        </a:buClr>
                        <a:buFont typeface="Arial" panose="020B0604020202020204" pitchFamily="34" charset="0"/>
                        <a:buChar char="•"/>
                        <a:tabLst/>
                      </a:pPr>
                      <a:r>
                        <a:rPr lang="en-GB" sz="1200" kern="1200" noProof="0" dirty="0">
                          <a:solidFill>
                            <a:schemeClr val="dk1"/>
                          </a:solidFill>
                          <a:effectLst/>
                          <a:latin typeface="Arial" panose="020B0604020202020204" pitchFamily="34" charset="0"/>
                          <a:ea typeface="+mn-ea"/>
                          <a:cs typeface="Arial" panose="020B0604020202020204" pitchFamily="34" charset="0"/>
                        </a:rPr>
                        <a:t>Consider withholding ICI for suspected pneumonitis or myocarditis during diagnostic work-up</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Withhold ICI until ≤ grade 1 (except for hypothyroidism, adrenalitis, limited rash, or sensory neuropathy)</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ICI can be resumed after completion of steroid taper</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Consider permanent discontinuation for pneumonitis, myocarditis, or peripheral neuromotor syndromes based on clinical judgement</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Permanently discontinue CTLA-4 inhibitors in any event</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Permanently </a:t>
                      </a:r>
                      <a:r>
                        <a:rPr lang="en-GB" sz="1200" kern="1200" noProof="0" dirty="0">
                          <a:solidFill>
                            <a:schemeClr val="tx1"/>
                          </a:solidFill>
                          <a:effectLst/>
                          <a:latin typeface="Arial" panose="020B0604020202020204" pitchFamily="34" charset="0"/>
                          <a:ea typeface="+mn-ea"/>
                          <a:cs typeface="Arial" panose="020B0604020202020204" pitchFamily="34" charset="0"/>
                        </a:rPr>
                        <a:t>discontinue PD-1 and PD-L1 inhibitors except for </a:t>
                      </a:r>
                      <a:r>
                        <a:rPr lang="en-GB" sz="1200" kern="1200" noProof="0" dirty="0">
                          <a:solidFill>
                            <a:schemeClr val="dk1"/>
                          </a:solidFill>
                          <a:effectLst/>
                          <a:latin typeface="Arial" panose="020B0604020202020204" pitchFamily="34" charset="0"/>
                          <a:ea typeface="+mn-ea"/>
                          <a:cs typeface="Arial" panose="020B0604020202020204" pitchFamily="34" charset="0"/>
                        </a:rPr>
                        <a:t>hypothyroidism, adrenal insufficiency, nephritis, or rash that resolve within 30 days</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Permanently discontinue any ICI</a:t>
                      </a:r>
                    </a:p>
                  </a:txBody>
                  <a:tcPr/>
                </a:tc>
                <a:extLst>
                  <a:ext uri="{0D108BD9-81ED-4DB2-BD59-A6C34878D82A}">
                    <a16:rowId xmlns:a16="http://schemas.microsoft.com/office/drawing/2014/main" val="14640603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noProof="0" dirty="0">
                          <a:solidFill>
                            <a:schemeClr val="dk1"/>
                          </a:solidFill>
                          <a:effectLst/>
                          <a:latin typeface="Arial" panose="020B0604020202020204" pitchFamily="34" charset="0"/>
                          <a:ea typeface="+mn-ea"/>
                          <a:cs typeface="Arial" panose="020B0604020202020204" pitchFamily="34" charset="0"/>
                        </a:rPr>
                        <a:t>Monitoring</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Monitor within 2 weeks, or more frequently, depending on irAE and clinical judgement</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Refer to the specialist</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Monitor within 1 week, or more frequently, depending on irAE and clinical judgement</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Monitor every 2-3 days, or more frequently, depending on irAE and clinical judgement</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Refer to the specialist</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Continuous monitoring during hospitalisation</a:t>
                      </a:r>
                    </a:p>
                  </a:txBody>
                  <a:tcPr/>
                </a:tc>
                <a:extLst>
                  <a:ext uri="{0D108BD9-81ED-4DB2-BD59-A6C34878D82A}">
                    <a16:rowId xmlns:a16="http://schemas.microsoft.com/office/drawing/2014/main" val="38372683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noProof="0" dirty="0">
                          <a:solidFill>
                            <a:schemeClr val="dk1"/>
                          </a:solidFill>
                          <a:effectLst/>
                          <a:latin typeface="Arial" panose="020B0604020202020204" pitchFamily="34" charset="0"/>
                          <a:ea typeface="+mn-ea"/>
                          <a:cs typeface="Arial" panose="020B0604020202020204" pitchFamily="34" charset="0"/>
                        </a:rPr>
                        <a:t>Medical therapy</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Not needed</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Initiate steroids (prednisone at 0.5-1.0 mg/kg/day or equivalent </a:t>
                      </a:r>
                      <a:br>
                        <a:rPr lang="en-GB" sz="1200" kern="1200" noProof="0" dirty="0">
                          <a:solidFill>
                            <a:schemeClr val="dk1"/>
                          </a:solidFill>
                          <a:effectLst/>
                          <a:latin typeface="Arial" panose="020B0604020202020204" pitchFamily="34" charset="0"/>
                          <a:ea typeface="+mn-ea"/>
                          <a:cs typeface="Arial" panose="020B0604020202020204" pitchFamily="34" charset="0"/>
                        </a:rPr>
                      </a:br>
                      <a:r>
                        <a:rPr lang="en-GB" sz="1200" kern="1200" noProof="0" dirty="0" err="1">
                          <a:solidFill>
                            <a:schemeClr val="tx1"/>
                          </a:solidFill>
                          <a:effectLst/>
                          <a:latin typeface="Arial" panose="020B0604020202020204" pitchFamily="34" charset="0"/>
                          <a:ea typeface="+mn-ea"/>
                          <a:cs typeface="Arial" panose="020B0604020202020204" pitchFamily="34" charset="0"/>
                        </a:rPr>
                        <a:t>p.o.</a:t>
                      </a:r>
                      <a:r>
                        <a:rPr lang="en-GB" sz="1200" kern="1200" noProof="0" dirty="0">
                          <a:solidFill>
                            <a:schemeClr val="tx1"/>
                          </a:solidFill>
                          <a:effectLst/>
                          <a:latin typeface="Arial" panose="020B0604020202020204" pitchFamily="34" charset="0"/>
                          <a:ea typeface="+mn-ea"/>
                          <a:cs typeface="Arial" panose="020B0604020202020204" pitchFamily="34" charset="0"/>
                        </a:rPr>
                        <a:t> </a:t>
                      </a:r>
                      <a:r>
                        <a:rPr lang="en-GB" sz="1200" kern="1200" noProof="0" dirty="0">
                          <a:solidFill>
                            <a:schemeClr val="dk1"/>
                          </a:solidFill>
                          <a:effectLst/>
                          <a:latin typeface="Arial" panose="020B0604020202020204" pitchFamily="34" charset="0"/>
                          <a:ea typeface="+mn-ea"/>
                          <a:cs typeface="Arial" panose="020B0604020202020204" pitchFamily="34" charset="0"/>
                        </a:rPr>
                        <a:t>or i.v.)</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Decision to start steroids can be differed a few days for nephritis</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If it worsens, treat as grade 3</a:t>
                      </a:r>
                    </a:p>
                  </a:txBody>
                  <a:tcPr/>
                </a:tc>
                <a:tc>
                  <a:txBody>
                    <a:bodyPr/>
                    <a:lstStyle/>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Initiate steroids immediately (prednisone at 1-2 mg/kg/day or equivalent i</a:t>
                      </a:r>
                      <a:r>
                        <a:rPr lang="en-GB" sz="1200" kern="1200" noProof="0" dirty="0">
                          <a:solidFill>
                            <a:schemeClr val="tx1"/>
                          </a:solidFill>
                          <a:effectLst/>
                          <a:latin typeface="Arial" panose="020B0604020202020204" pitchFamily="34" charset="0"/>
                          <a:ea typeface="+mn-ea"/>
                          <a:cs typeface="Arial" panose="020B0604020202020204" pitchFamily="34" charset="0"/>
                        </a:rPr>
                        <a:t>.v.); </a:t>
                      </a:r>
                      <a:r>
                        <a:rPr lang="en-GB" sz="1200" strike="noStrike" kern="1200" noProof="0" dirty="0">
                          <a:solidFill>
                            <a:schemeClr val="tx1"/>
                          </a:solidFill>
                          <a:effectLst/>
                          <a:latin typeface="Arial" panose="020B0604020202020204" pitchFamily="34" charset="0"/>
                          <a:ea typeface="+mn-ea"/>
                          <a:cs typeface="Arial" panose="020B0604020202020204" pitchFamily="34" charset="0"/>
                        </a:rPr>
                        <a:t>i</a:t>
                      </a:r>
                      <a:r>
                        <a:rPr lang="en-GB" sz="1200" kern="1200" noProof="0" dirty="0">
                          <a:solidFill>
                            <a:schemeClr val="tx1"/>
                          </a:solidFill>
                          <a:effectLst/>
                          <a:latin typeface="Arial" panose="020B0604020202020204" pitchFamily="34" charset="0"/>
                          <a:ea typeface="+mn-ea"/>
                          <a:cs typeface="Arial" panose="020B0604020202020204" pitchFamily="34" charset="0"/>
                        </a:rPr>
                        <a:t>.v. route for pneumonitis, diarrhoea</a:t>
                      </a:r>
                      <a:r>
                        <a:rPr lang="en-GB" sz="1200" kern="1200" noProof="0" dirty="0">
                          <a:solidFill>
                            <a:schemeClr val="dk1"/>
                          </a:solidFill>
                          <a:effectLst/>
                          <a:latin typeface="Arial" panose="020B0604020202020204" pitchFamily="34" charset="0"/>
                          <a:ea typeface="+mn-ea"/>
                          <a:cs typeface="Arial" panose="020B0604020202020204" pitchFamily="34" charset="0"/>
                        </a:rPr>
                        <a:t>, and others based on clinical judgement</a:t>
                      </a:r>
                    </a:p>
                    <a:p>
                      <a:pPr marL="171450" indent="-171450">
                        <a:buClr>
                          <a:schemeClr val="accent1"/>
                        </a:buClr>
                        <a:buFont typeface="Arial" panose="020B0604020202020204" pitchFamily="34" charset="0"/>
                        <a:buChar char="•"/>
                      </a:pPr>
                      <a:r>
                        <a:rPr lang="en-GB" sz="1200" kern="1200" noProof="0" dirty="0">
                          <a:solidFill>
                            <a:schemeClr val="dk1"/>
                          </a:solidFill>
                          <a:effectLst/>
                          <a:latin typeface="Arial" panose="020B0604020202020204" pitchFamily="34" charset="0"/>
                          <a:ea typeface="+mn-ea"/>
                          <a:cs typeface="Arial" panose="020B0604020202020204" pitchFamily="34" charset="0"/>
                        </a:rPr>
                        <a:t>If no improvement, consider infliximab, particularly for pneumonitis and colitis</a:t>
                      </a:r>
                    </a:p>
                  </a:txBody>
                  <a:tcPr/>
                </a:tc>
                <a:tc>
                  <a:txBody>
                    <a:bodyPr/>
                    <a:lstStyle/>
                    <a:p>
                      <a:pPr marL="171450" marR="0" lvl="0" indent="-1714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200" kern="1200" noProof="0" dirty="0">
                          <a:solidFill>
                            <a:schemeClr val="dk1"/>
                          </a:solidFill>
                          <a:effectLst/>
                          <a:latin typeface="Arial" panose="020B0604020202020204" pitchFamily="34" charset="0"/>
                          <a:ea typeface="+mn-ea"/>
                          <a:cs typeface="Arial" panose="020B0604020202020204" pitchFamily="34" charset="0"/>
                        </a:rPr>
                        <a:t>Manage as </a:t>
                      </a:r>
                      <a:br>
                        <a:rPr lang="en-GB" sz="1200" kern="1200" noProof="0" dirty="0">
                          <a:solidFill>
                            <a:schemeClr val="dk1"/>
                          </a:solidFill>
                          <a:effectLst/>
                          <a:latin typeface="Arial" panose="020B0604020202020204" pitchFamily="34" charset="0"/>
                          <a:ea typeface="+mn-ea"/>
                          <a:cs typeface="Arial" panose="020B0604020202020204" pitchFamily="34" charset="0"/>
                        </a:rPr>
                      </a:br>
                      <a:r>
                        <a:rPr lang="en-GB" sz="1200" kern="1200" noProof="0" dirty="0">
                          <a:solidFill>
                            <a:schemeClr val="dk1"/>
                          </a:solidFill>
                          <a:effectLst/>
                          <a:latin typeface="Arial" panose="020B0604020202020204" pitchFamily="34" charset="0"/>
                          <a:ea typeface="+mn-ea"/>
                          <a:cs typeface="Arial" panose="020B0604020202020204" pitchFamily="34" charset="0"/>
                        </a:rPr>
                        <a:t>grade 3</a:t>
                      </a:r>
                    </a:p>
                    <a:p>
                      <a:pPr marL="171450" indent="-171450">
                        <a:buClr>
                          <a:schemeClr val="accent1"/>
                        </a:buClr>
                        <a:buFont typeface="Arial" panose="020B0604020202020204" pitchFamily="34" charset="0"/>
                        <a:buChar char="•"/>
                      </a:pPr>
                      <a:endParaRPr lang="en-GB" sz="1200" kern="1200" noProof="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63255714"/>
                  </a:ext>
                </a:extLst>
              </a:tr>
            </a:tbl>
          </a:graphicData>
        </a:graphic>
      </p:graphicFrame>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lang="en-GB" sz="3100" cap="none" dirty="0" err="1">
                <a:solidFill>
                  <a:schemeClr val="tx2"/>
                </a:solidFill>
              </a:rPr>
              <a:t>ir</a:t>
            </a:r>
            <a:r>
              <a:rPr lang="en-GB" sz="3100" dirty="0" err="1">
                <a:solidFill>
                  <a:schemeClr val="tx2"/>
                </a:solidFill>
              </a:rPr>
              <a:t>AE</a:t>
            </a:r>
            <a:r>
              <a:rPr lang="en-GB" sz="3100" cap="none" dirty="0" err="1">
                <a:solidFill>
                  <a:schemeClr val="tx2"/>
                </a:solidFill>
              </a:rPr>
              <a:t>s</a:t>
            </a:r>
            <a:r>
              <a:rPr lang="en-GB" sz="3100" dirty="0"/>
              <a:t> management</a:t>
            </a:r>
            <a:br>
              <a:rPr lang="en-GB" dirty="0"/>
            </a:br>
            <a:r>
              <a:rPr lang="en-GB" sz="2200" cap="none" dirty="0">
                <a:solidFill>
                  <a:schemeClr val="accent1"/>
                </a:solidFill>
              </a:rPr>
              <a:t>ir</a:t>
            </a:r>
            <a:r>
              <a:rPr lang="en-GB" sz="2200" dirty="0">
                <a:solidFill>
                  <a:schemeClr val="accent1"/>
                </a:solidFill>
              </a:rPr>
              <a:t>ae</a:t>
            </a:r>
            <a:r>
              <a:rPr lang="en-GB" sz="2200" cap="none" dirty="0">
                <a:solidFill>
                  <a:schemeClr val="accent1"/>
                </a:solidFill>
              </a:rPr>
              <a:t>s</a:t>
            </a:r>
            <a:r>
              <a:rPr lang="en-GB" sz="2200" dirty="0">
                <a:solidFill>
                  <a:schemeClr val="accent1"/>
                </a:solidFill>
              </a:rPr>
              <a:t> can be treated with steroids</a:t>
            </a:r>
            <a:br>
              <a:rPr lang="en-GB" dirty="0"/>
            </a:b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6" name="Content Placeholder 5">
            <a:extLst>
              <a:ext uri="{FF2B5EF4-FFF2-40B4-BE49-F238E27FC236}">
                <a16:creationId xmlns:a16="http://schemas.microsoft.com/office/drawing/2014/main" id="{A6EE33D4-1303-0F4A-BF5F-8C37ED16EDCD}"/>
              </a:ext>
            </a:extLst>
          </p:cNvPr>
          <p:cNvSpPr>
            <a:spLocks noGrp="1"/>
          </p:cNvSpPr>
          <p:nvPr>
            <p:ph sz="quarter" idx="15"/>
          </p:nvPr>
        </p:nvSpPr>
        <p:spPr>
          <a:xfrm>
            <a:off x="620183" y="6265337"/>
            <a:ext cx="10180339" cy="365125"/>
          </a:xfrm>
        </p:spPr>
        <p:txBody>
          <a:bodyPr/>
          <a:lstStyle/>
          <a:p>
            <a:r>
              <a:rPr lang="en-GB" sz="1200" dirty="0">
                <a:latin typeface="Arial" panose="020B0604020202020204" pitchFamily="34" charset="0"/>
                <a:cs typeface="Arial" panose="020B0604020202020204" pitchFamily="34" charset="0"/>
              </a:rPr>
              <a:t>CTCAE, Common Terminology Criteria for Adverse Events; CTLA-4, cytotoxic T lymphocyte antigen 4; </a:t>
            </a:r>
            <a:r>
              <a:rPr lang="en-GB" dirty="0"/>
              <a:t>ICI, immune checkpoint inhibitor, irAE; immune-related adverse event; i.v., intravenous(ly); PD-1, programmed death 1; PD-L1, programmed death-ligand 1</a:t>
            </a:r>
          </a:p>
          <a:p>
            <a:r>
              <a:rPr lang="en-GB" dirty="0"/>
              <a:t>Sangro B, et al. J Hepatol. 2020;72:320-41</a:t>
            </a:r>
          </a:p>
        </p:txBody>
      </p:sp>
    </p:spTree>
    <p:extLst>
      <p:ext uri="{BB962C8B-B14F-4D97-AF65-F5344CB8AC3E}">
        <p14:creationId xmlns:p14="http://schemas.microsoft.com/office/powerpoint/2010/main" val="397095206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6D82-C69C-9C44-9317-B165351EAFD8}"/>
              </a:ext>
            </a:extLst>
          </p:cNvPr>
          <p:cNvSpPr>
            <a:spLocks noGrp="1"/>
          </p:cNvSpPr>
          <p:nvPr>
            <p:ph type="title"/>
          </p:nvPr>
        </p:nvSpPr>
        <p:spPr/>
        <p:txBody>
          <a:bodyPr/>
          <a:lstStyle/>
          <a:p>
            <a:r>
              <a:rPr lang="en-GB" dirty="0"/>
              <a:t>understanding the survival curve</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247464963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Understanding the survival curve</a:t>
            </a:r>
            <a:br>
              <a:rPr lang="en-GB" dirty="0"/>
            </a:br>
            <a:r>
              <a:rPr lang="en-GB" sz="2000" dirty="0">
                <a:solidFill>
                  <a:schemeClr val="accent1"/>
                </a:solidFill>
              </a:rPr>
              <a:t>IO+IO combination therapies: raising the tail of the curve</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5115776" cy="4525200"/>
          </a:xfrm>
        </p:spPr>
        <p:txBody>
          <a:bodyPr>
            <a:normAutofit/>
          </a:bodyPr>
          <a:lstStyle/>
          <a:p>
            <a:r>
              <a:rPr lang="en-GB" b="1" dirty="0">
                <a:solidFill>
                  <a:schemeClr val="accent1"/>
                </a:solidFill>
              </a:rPr>
              <a:t>An IO+IO combination therapy</a:t>
            </a:r>
            <a:r>
              <a:rPr lang="en-GB" dirty="0"/>
              <a:t>, such as durvalumab + tremelimumab</a:t>
            </a:r>
          </a:p>
          <a:p>
            <a:pPr lvl="1"/>
            <a:r>
              <a:rPr lang="en-GB" b="1" dirty="0">
                <a:solidFill>
                  <a:schemeClr val="accent1"/>
                </a:solidFill>
              </a:rPr>
              <a:t>Needs weeks to months</a:t>
            </a:r>
            <a:r>
              <a:rPr lang="en-GB" dirty="0"/>
              <a:t> to build an antitumour response, following initiation of therapy</a:t>
            </a:r>
          </a:p>
          <a:p>
            <a:pPr lvl="1"/>
            <a:r>
              <a:rPr lang="en-GB" b="1" dirty="0">
                <a:solidFill>
                  <a:schemeClr val="accent1"/>
                </a:solidFill>
              </a:rPr>
              <a:t>Raises the tail of the survival curve </a:t>
            </a:r>
            <a:r>
              <a:rPr lang="en-GB" dirty="0"/>
              <a:t>compared to conventional therapy and thus shows a </a:t>
            </a:r>
            <a:r>
              <a:rPr lang="en-GB" b="1" dirty="0">
                <a:solidFill>
                  <a:schemeClr val="accent1"/>
                </a:solidFill>
              </a:rPr>
              <a:t>durable response</a:t>
            </a:r>
          </a:p>
          <a:p>
            <a:pPr lvl="1"/>
            <a:endParaRPr lang="en-GB" dirty="0"/>
          </a:p>
          <a:p>
            <a:pPr algn="l"/>
            <a:r>
              <a:rPr lang="en-GB" b="1" i="0" u="none" strike="noStrike" baseline="0" dirty="0">
                <a:solidFill>
                  <a:schemeClr val="accent1"/>
                </a:solidFill>
              </a:rPr>
              <a:t>Different analysis </a:t>
            </a:r>
            <a:r>
              <a:rPr lang="en-GB" b="1" dirty="0">
                <a:solidFill>
                  <a:schemeClr val="accent1"/>
                </a:solidFill>
              </a:rPr>
              <a:t>for efficacy,</a:t>
            </a:r>
            <a:r>
              <a:rPr lang="en-GB" dirty="0">
                <a:solidFill>
                  <a:schemeClr val="tx2"/>
                </a:solidFill>
              </a:rPr>
              <a:t> such as landmark analysis, </a:t>
            </a:r>
            <a:r>
              <a:rPr lang="en-GB" dirty="0"/>
              <a:t>in clinical trials should therefore be considered</a:t>
            </a:r>
            <a:r>
              <a:rPr lang="en-GB" baseline="30000" dirty="0"/>
              <a:t>1,2</a:t>
            </a:r>
          </a:p>
          <a:p>
            <a:pPr algn="l"/>
            <a:endParaRPr lang="en-GB" baseline="30000" dirty="0"/>
          </a:p>
          <a:p>
            <a:pPr algn="l"/>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200" b="0" i="0" u="none" strike="noStrike" kern="1200" cap="none" spc="0" normalizeH="0" baseline="0" noProof="0" smtClean="0">
                <a:ln>
                  <a:noFill/>
                </a:ln>
                <a:solidFill>
                  <a:srgbClr val="5D8298"/>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1DB71F-DF08-094C-85EF-0C7F378FDF9A}"/>
              </a:ext>
            </a:extLst>
          </p:cNvPr>
          <p:cNvSpPr txBox="1"/>
          <p:nvPr/>
        </p:nvSpPr>
        <p:spPr>
          <a:xfrm>
            <a:off x="6173009" y="1585475"/>
            <a:ext cx="5553893" cy="430887"/>
          </a:xfrm>
          <a:prstGeom prst="rect">
            <a:avLst/>
          </a:prstGeom>
          <a:noFill/>
        </p:spPr>
        <p:txBody>
          <a:bodyPr wrap="none" lIns="0" tIns="0" rIns="0" bIns="0" rtlCol="0">
            <a:spAutoFit/>
          </a:bodyPr>
          <a:lstStyle/>
          <a:p>
            <a:pPr algn="ctr"/>
            <a:r>
              <a:rPr lang="en-US" sz="1400" b="1" dirty="0">
                <a:solidFill>
                  <a:schemeClr val="tx2"/>
                </a:solidFill>
                <a:latin typeface="Arial" panose="020B0604020202020204" pitchFamily="34" charset="0"/>
                <a:ea typeface="Aileron" charset="0"/>
                <a:cs typeface="Arial" panose="020B0604020202020204" pitchFamily="34" charset="0"/>
              </a:rPr>
              <a:t>Typical Kaplan–Meier survival curves observed with IO therapies </a:t>
            </a:r>
          </a:p>
          <a:p>
            <a:pPr algn="ctr"/>
            <a:r>
              <a:rPr lang="en-US" sz="1400" b="1" dirty="0">
                <a:solidFill>
                  <a:schemeClr val="tx2"/>
                </a:solidFill>
                <a:latin typeface="Arial" panose="020B0604020202020204" pitchFamily="34" charset="0"/>
                <a:ea typeface="Aileron" charset="0"/>
                <a:cs typeface="Arial" panose="020B0604020202020204" pitchFamily="34" charset="0"/>
              </a:rPr>
              <a:t>versus conventional therapies</a:t>
            </a:r>
          </a:p>
        </p:txBody>
      </p:sp>
      <p:sp>
        <p:nvSpPr>
          <p:cNvPr id="10" name="TextBox 9">
            <a:extLst>
              <a:ext uri="{FF2B5EF4-FFF2-40B4-BE49-F238E27FC236}">
                <a16:creationId xmlns:a16="http://schemas.microsoft.com/office/drawing/2014/main" id="{4E0A9E5F-9B39-AA41-8C7B-A0ECA4C59F20}"/>
              </a:ext>
            </a:extLst>
          </p:cNvPr>
          <p:cNvSpPr txBox="1"/>
          <p:nvPr/>
        </p:nvSpPr>
        <p:spPr>
          <a:xfrm>
            <a:off x="6570629" y="4750700"/>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12" name="TextBox 11">
            <a:extLst>
              <a:ext uri="{FF2B5EF4-FFF2-40B4-BE49-F238E27FC236}">
                <a16:creationId xmlns:a16="http://schemas.microsoft.com/office/drawing/2014/main" id="{C16CE180-BDCB-3741-A9EF-3C82D59F5BCC}"/>
              </a:ext>
            </a:extLst>
          </p:cNvPr>
          <p:cNvSpPr txBox="1"/>
          <p:nvPr/>
        </p:nvSpPr>
        <p:spPr>
          <a:xfrm>
            <a:off x="6077108" y="2149937"/>
            <a:ext cx="1223092" cy="215444"/>
          </a:xfrm>
          <a:prstGeom prst="rect">
            <a:avLst/>
          </a:prstGeom>
          <a:noFill/>
        </p:spPr>
        <p:txBody>
          <a:bodyPr wrap="none" lIns="0" tIns="0" rIns="0" bIns="0" rtlCol="0">
            <a:spAutoFit/>
          </a:bodyPr>
          <a:lstStyle/>
          <a:p>
            <a:pPr algn="ctr"/>
            <a:r>
              <a:rPr lang="en-US" sz="1400" dirty="0">
                <a:latin typeface="Arial" panose="020B0604020202020204" pitchFamily="34" charset="0"/>
                <a:ea typeface="Aileron" charset="0"/>
                <a:cs typeface="Arial" panose="020B0604020202020204" pitchFamily="34" charset="0"/>
              </a:rPr>
              <a:t>Non-separation</a:t>
            </a:r>
          </a:p>
        </p:txBody>
      </p:sp>
      <p:sp>
        <p:nvSpPr>
          <p:cNvPr id="14" name="TextBox 13">
            <a:extLst>
              <a:ext uri="{FF2B5EF4-FFF2-40B4-BE49-F238E27FC236}">
                <a16:creationId xmlns:a16="http://schemas.microsoft.com/office/drawing/2014/main" id="{A1AAA79D-75D7-9E41-9575-A7AEE12AD7E9}"/>
              </a:ext>
            </a:extLst>
          </p:cNvPr>
          <p:cNvSpPr txBox="1"/>
          <p:nvPr/>
        </p:nvSpPr>
        <p:spPr>
          <a:xfrm>
            <a:off x="7948010" y="2149937"/>
            <a:ext cx="865623" cy="215444"/>
          </a:xfrm>
          <a:prstGeom prst="rect">
            <a:avLst/>
          </a:prstGeom>
          <a:noFill/>
        </p:spPr>
        <p:txBody>
          <a:bodyPr wrap="none" lIns="0" tIns="0" rIns="0" bIns="0" rtlCol="0">
            <a:spAutoFit/>
          </a:bodyPr>
          <a:lstStyle/>
          <a:p>
            <a:pPr algn="ctr"/>
            <a:r>
              <a:rPr lang="en-US" sz="1400" dirty="0">
                <a:latin typeface="Arial" panose="020B0604020202020204" pitchFamily="34" charset="0"/>
                <a:ea typeface="Aileron" charset="0"/>
                <a:cs typeface="Arial" panose="020B0604020202020204" pitchFamily="34" charset="0"/>
              </a:rPr>
              <a:t>Separation</a:t>
            </a:r>
          </a:p>
        </p:txBody>
      </p:sp>
      <p:sp>
        <p:nvSpPr>
          <p:cNvPr id="15" name="TextBox 14">
            <a:extLst>
              <a:ext uri="{FF2B5EF4-FFF2-40B4-BE49-F238E27FC236}">
                <a16:creationId xmlns:a16="http://schemas.microsoft.com/office/drawing/2014/main" id="{573C9F66-EACD-3346-A04F-19B4461ACF9A}"/>
              </a:ext>
            </a:extLst>
          </p:cNvPr>
          <p:cNvSpPr txBox="1"/>
          <p:nvPr/>
        </p:nvSpPr>
        <p:spPr>
          <a:xfrm>
            <a:off x="10473413" y="2149937"/>
            <a:ext cx="607539" cy="215444"/>
          </a:xfrm>
          <a:prstGeom prst="rect">
            <a:avLst/>
          </a:prstGeom>
          <a:noFill/>
        </p:spPr>
        <p:txBody>
          <a:bodyPr wrap="none" lIns="0" tIns="0" rIns="0" bIns="0" rtlCol="0">
            <a:spAutoFit/>
          </a:bodyPr>
          <a:lstStyle/>
          <a:p>
            <a:pPr algn="ctr"/>
            <a:r>
              <a:rPr lang="en-US" sz="1400" dirty="0">
                <a:latin typeface="Arial" panose="020B0604020202020204" pitchFamily="34" charset="0"/>
                <a:ea typeface="Aileron" charset="0"/>
                <a:cs typeface="Arial" panose="020B0604020202020204" pitchFamily="34" charset="0"/>
              </a:rPr>
              <a:t>Plateau</a:t>
            </a:r>
          </a:p>
        </p:txBody>
      </p:sp>
      <p:sp>
        <p:nvSpPr>
          <p:cNvPr id="16" name="TextBox 15">
            <a:extLst>
              <a:ext uri="{FF2B5EF4-FFF2-40B4-BE49-F238E27FC236}">
                <a16:creationId xmlns:a16="http://schemas.microsoft.com/office/drawing/2014/main" id="{6FB0474F-F0F5-6B46-8883-1801171F91E3}"/>
              </a:ext>
            </a:extLst>
          </p:cNvPr>
          <p:cNvSpPr txBox="1"/>
          <p:nvPr/>
        </p:nvSpPr>
        <p:spPr>
          <a:xfrm>
            <a:off x="9885149" y="3944379"/>
            <a:ext cx="163506" cy="184666"/>
          </a:xfrm>
          <a:prstGeom prst="rect">
            <a:avLst/>
          </a:prstGeom>
          <a:noFill/>
        </p:spPr>
        <p:txBody>
          <a:bodyPr wrap="none" lIns="0" tIns="0" rIns="0" bIns="0" rtlCol="0">
            <a:spAutoFit/>
          </a:bodyPr>
          <a:lstStyle/>
          <a:p>
            <a:pPr algn="ctr"/>
            <a:r>
              <a:rPr lang="en-US" sz="1200" dirty="0">
                <a:solidFill>
                  <a:schemeClr val="accent1"/>
                </a:solidFill>
                <a:latin typeface="Arial" panose="020B0604020202020204" pitchFamily="34" charset="0"/>
                <a:ea typeface="Aileron" charset="0"/>
                <a:cs typeface="Arial" panose="020B0604020202020204" pitchFamily="34" charset="0"/>
              </a:rPr>
              <a:t>IO</a:t>
            </a:r>
          </a:p>
        </p:txBody>
      </p:sp>
      <p:sp>
        <p:nvSpPr>
          <p:cNvPr id="17" name="TextBox 16">
            <a:extLst>
              <a:ext uri="{FF2B5EF4-FFF2-40B4-BE49-F238E27FC236}">
                <a16:creationId xmlns:a16="http://schemas.microsoft.com/office/drawing/2014/main" id="{D5C5EB02-1C3D-F943-8E6B-912E39AF47D3}"/>
              </a:ext>
            </a:extLst>
          </p:cNvPr>
          <p:cNvSpPr txBox="1"/>
          <p:nvPr/>
        </p:nvSpPr>
        <p:spPr>
          <a:xfrm>
            <a:off x="7352274" y="4353168"/>
            <a:ext cx="1447511" cy="184666"/>
          </a:xfrm>
          <a:prstGeom prst="rect">
            <a:avLst/>
          </a:prstGeom>
          <a:noFill/>
        </p:spPr>
        <p:txBody>
          <a:bodyPr wrap="none" lIns="0" tIns="0" rIns="0" bIns="0" rtlCol="0">
            <a:spAutoFit/>
          </a:bodyPr>
          <a:lstStyle/>
          <a:p>
            <a:pPr algn="ctr"/>
            <a:r>
              <a:rPr lang="en-US" sz="1200" dirty="0">
                <a:solidFill>
                  <a:schemeClr val="tx2"/>
                </a:solidFill>
                <a:latin typeface="Arial" panose="020B0604020202020204" pitchFamily="34" charset="0"/>
                <a:ea typeface="Aileron" charset="0"/>
                <a:cs typeface="Arial" panose="020B0604020202020204" pitchFamily="34" charset="0"/>
              </a:rPr>
              <a:t>Conventional therapy</a:t>
            </a:r>
          </a:p>
        </p:txBody>
      </p:sp>
      <p:sp>
        <p:nvSpPr>
          <p:cNvPr id="19" name="TextBox 18">
            <a:extLst>
              <a:ext uri="{FF2B5EF4-FFF2-40B4-BE49-F238E27FC236}">
                <a16:creationId xmlns:a16="http://schemas.microsoft.com/office/drawing/2014/main" id="{7766DE85-9C86-CA4B-B4D2-9C87BA6985B7}"/>
              </a:ext>
            </a:extLst>
          </p:cNvPr>
          <p:cNvSpPr txBox="1"/>
          <p:nvPr/>
        </p:nvSpPr>
        <p:spPr>
          <a:xfrm rot="16200000">
            <a:off x="6232990" y="3365196"/>
            <a:ext cx="259686"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OS</a:t>
            </a:r>
          </a:p>
        </p:txBody>
      </p:sp>
      <p:sp>
        <p:nvSpPr>
          <p:cNvPr id="20" name="TextBox 19">
            <a:extLst>
              <a:ext uri="{FF2B5EF4-FFF2-40B4-BE49-F238E27FC236}">
                <a16:creationId xmlns:a16="http://schemas.microsoft.com/office/drawing/2014/main" id="{2C9267FB-456D-2F49-A6EA-1B67033CDA64}"/>
              </a:ext>
            </a:extLst>
          </p:cNvPr>
          <p:cNvSpPr txBox="1"/>
          <p:nvPr/>
        </p:nvSpPr>
        <p:spPr>
          <a:xfrm>
            <a:off x="8674879" y="4941748"/>
            <a:ext cx="1051506"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(years)</a:t>
            </a:r>
          </a:p>
        </p:txBody>
      </p:sp>
      <p:cxnSp>
        <p:nvCxnSpPr>
          <p:cNvPr id="21" name="Straight Connector 20">
            <a:extLst>
              <a:ext uri="{FF2B5EF4-FFF2-40B4-BE49-F238E27FC236}">
                <a16:creationId xmlns:a16="http://schemas.microsoft.com/office/drawing/2014/main" id="{B9700C4E-C24F-2C42-8EB7-5667341F98F6}"/>
              </a:ext>
            </a:extLst>
          </p:cNvPr>
          <p:cNvCxnSpPr>
            <a:cxnSpLocks/>
          </p:cNvCxnSpPr>
          <p:nvPr/>
        </p:nvCxnSpPr>
        <p:spPr>
          <a:xfrm flipH="1">
            <a:off x="6603869" y="4669225"/>
            <a:ext cx="508802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662F6B8-7677-8F42-92F6-084F871240DE}"/>
              </a:ext>
            </a:extLst>
          </p:cNvPr>
          <p:cNvCxnSpPr>
            <a:cxnSpLocks/>
          </p:cNvCxnSpPr>
          <p:nvPr/>
        </p:nvCxnSpPr>
        <p:spPr>
          <a:xfrm>
            <a:off x="6609011" y="4666483"/>
            <a:ext cx="0" cy="840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47337BF-F590-2B41-B50C-D82058691757}"/>
              </a:ext>
            </a:extLst>
          </p:cNvPr>
          <p:cNvCxnSpPr>
            <a:cxnSpLocks/>
          </p:cNvCxnSpPr>
          <p:nvPr/>
        </p:nvCxnSpPr>
        <p:spPr>
          <a:xfrm>
            <a:off x="7627366" y="4666483"/>
            <a:ext cx="0" cy="840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550A262-8AE7-2445-BEF0-FD360473E949}"/>
              </a:ext>
            </a:extLst>
          </p:cNvPr>
          <p:cNvSpPr txBox="1"/>
          <p:nvPr/>
        </p:nvSpPr>
        <p:spPr>
          <a:xfrm>
            <a:off x="7583454" y="4750700"/>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a:t>
            </a:r>
          </a:p>
        </p:txBody>
      </p:sp>
      <p:cxnSp>
        <p:nvCxnSpPr>
          <p:cNvPr id="25" name="Straight Connector 24">
            <a:extLst>
              <a:ext uri="{FF2B5EF4-FFF2-40B4-BE49-F238E27FC236}">
                <a16:creationId xmlns:a16="http://schemas.microsoft.com/office/drawing/2014/main" id="{CF3B8B33-1BDB-4C48-9A20-EBC74ECE37EB}"/>
              </a:ext>
            </a:extLst>
          </p:cNvPr>
          <p:cNvCxnSpPr>
            <a:cxnSpLocks/>
          </p:cNvCxnSpPr>
          <p:nvPr/>
        </p:nvCxnSpPr>
        <p:spPr>
          <a:xfrm>
            <a:off x="11700786" y="4666483"/>
            <a:ext cx="0" cy="840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EB444E82-9EE0-114B-AA03-C8940D256407}"/>
              </a:ext>
            </a:extLst>
          </p:cNvPr>
          <p:cNvSpPr txBox="1"/>
          <p:nvPr/>
        </p:nvSpPr>
        <p:spPr>
          <a:xfrm>
            <a:off x="11662404" y="4750700"/>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5</a:t>
            </a:r>
          </a:p>
        </p:txBody>
      </p:sp>
      <p:cxnSp>
        <p:nvCxnSpPr>
          <p:cNvPr id="27" name="Straight Connector 26">
            <a:extLst>
              <a:ext uri="{FF2B5EF4-FFF2-40B4-BE49-F238E27FC236}">
                <a16:creationId xmlns:a16="http://schemas.microsoft.com/office/drawing/2014/main" id="{DD4E25B5-9CA5-E34A-AD64-7B8641D88F4F}"/>
              </a:ext>
            </a:extLst>
          </p:cNvPr>
          <p:cNvCxnSpPr>
            <a:cxnSpLocks/>
          </p:cNvCxnSpPr>
          <p:nvPr/>
        </p:nvCxnSpPr>
        <p:spPr>
          <a:xfrm>
            <a:off x="8645721" y="4666483"/>
            <a:ext cx="0" cy="840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F561F13-0266-764F-B186-E477AEC02049}"/>
              </a:ext>
            </a:extLst>
          </p:cNvPr>
          <p:cNvSpPr txBox="1"/>
          <p:nvPr/>
        </p:nvSpPr>
        <p:spPr>
          <a:xfrm>
            <a:off x="8601457" y="4750700"/>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a:t>
            </a:r>
          </a:p>
        </p:txBody>
      </p:sp>
      <p:cxnSp>
        <p:nvCxnSpPr>
          <p:cNvPr id="29" name="Straight Connector 28">
            <a:extLst>
              <a:ext uri="{FF2B5EF4-FFF2-40B4-BE49-F238E27FC236}">
                <a16:creationId xmlns:a16="http://schemas.microsoft.com/office/drawing/2014/main" id="{E4F0594B-B5BC-D14D-95F9-DB3B33B134FE}"/>
              </a:ext>
            </a:extLst>
          </p:cNvPr>
          <p:cNvCxnSpPr>
            <a:cxnSpLocks/>
          </p:cNvCxnSpPr>
          <p:nvPr/>
        </p:nvCxnSpPr>
        <p:spPr>
          <a:xfrm>
            <a:off x="9664076" y="4666483"/>
            <a:ext cx="0" cy="840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1A16A6E-CE54-1949-93B3-16C5753189DE}"/>
              </a:ext>
            </a:extLst>
          </p:cNvPr>
          <p:cNvSpPr txBox="1"/>
          <p:nvPr/>
        </p:nvSpPr>
        <p:spPr>
          <a:xfrm>
            <a:off x="9627629" y="4750700"/>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a:t>
            </a:r>
          </a:p>
        </p:txBody>
      </p:sp>
      <p:cxnSp>
        <p:nvCxnSpPr>
          <p:cNvPr id="31" name="Straight Connector 30">
            <a:extLst>
              <a:ext uri="{FF2B5EF4-FFF2-40B4-BE49-F238E27FC236}">
                <a16:creationId xmlns:a16="http://schemas.microsoft.com/office/drawing/2014/main" id="{66FE5C03-2D99-0140-BDE1-EBE1DE875004}"/>
              </a:ext>
            </a:extLst>
          </p:cNvPr>
          <p:cNvCxnSpPr>
            <a:cxnSpLocks/>
          </p:cNvCxnSpPr>
          <p:nvPr/>
        </p:nvCxnSpPr>
        <p:spPr>
          <a:xfrm>
            <a:off x="10682431" y="4666483"/>
            <a:ext cx="0" cy="840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17E2C905-574B-854D-BBBF-0A00B7B71A05}"/>
              </a:ext>
            </a:extLst>
          </p:cNvPr>
          <p:cNvSpPr txBox="1"/>
          <p:nvPr/>
        </p:nvSpPr>
        <p:spPr>
          <a:xfrm>
            <a:off x="10640824" y="4750700"/>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a:t>
            </a:r>
          </a:p>
        </p:txBody>
      </p:sp>
      <p:cxnSp>
        <p:nvCxnSpPr>
          <p:cNvPr id="34" name="Straight Connector 33">
            <a:extLst>
              <a:ext uri="{FF2B5EF4-FFF2-40B4-BE49-F238E27FC236}">
                <a16:creationId xmlns:a16="http://schemas.microsoft.com/office/drawing/2014/main" id="{88414055-096D-9645-9D9C-40073EEB3E35}"/>
              </a:ext>
            </a:extLst>
          </p:cNvPr>
          <p:cNvCxnSpPr/>
          <p:nvPr/>
        </p:nvCxnSpPr>
        <p:spPr>
          <a:xfrm>
            <a:off x="7177182" y="2403481"/>
            <a:ext cx="0" cy="2270885"/>
          </a:xfrm>
          <a:prstGeom prst="line">
            <a:avLst/>
          </a:prstGeom>
          <a:ln w="12700">
            <a:solidFill>
              <a:schemeClr val="accent6"/>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1896D2A-8E08-AA4F-A0E1-B7CA5B4C3D13}"/>
              </a:ext>
            </a:extLst>
          </p:cNvPr>
          <p:cNvCxnSpPr/>
          <p:nvPr/>
        </p:nvCxnSpPr>
        <p:spPr>
          <a:xfrm>
            <a:off x="9751707" y="2403481"/>
            <a:ext cx="0" cy="2270885"/>
          </a:xfrm>
          <a:prstGeom prst="line">
            <a:avLst/>
          </a:prstGeom>
          <a:ln w="12700">
            <a:solidFill>
              <a:schemeClr val="accent6"/>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Freeform 36">
            <a:extLst>
              <a:ext uri="{FF2B5EF4-FFF2-40B4-BE49-F238E27FC236}">
                <a16:creationId xmlns:a16="http://schemas.microsoft.com/office/drawing/2014/main" id="{35D098D5-4205-EC43-B9BE-19D3416ED404}"/>
              </a:ext>
            </a:extLst>
          </p:cNvPr>
          <p:cNvSpPr/>
          <p:nvPr/>
        </p:nvSpPr>
        <p:spPr>
          <a:xfrm>
            <a:off x="6607175" y="2390008"/>
            <a:ext cx="5108575" cy="2178050"/>
          </a:xfrm>
          <a:custGeom>
            <a:avLst/>
            <a:gdLst>
              <a:gd name="connsiteX0" fmla="*/ 0 w 5108575"/>
              <a:gd name="connsiteY0" fmla="*/ 0 h 2178050"/>
              <a:gd name="connsiteX1" fmla="*/ 107950 w 5108575"/>
              <a:gd name="connsiteY1" fmla="*/ 155575 h 2178050"/>
              <a:gd name="connsiteX2" fmla="*/ 282575 w 5108575"/>
              <a:gd name="connsiteY2" fmla="*/ 406400 h 2178050"/>
              <a:gd name="connsiteX3" fmla="*/ 508000 w 5108575"/>
              <a:gd name="connsiteY3" fmla="*/ 708025 h 2178050"/>
              <a:gd name="connsiteX4" fmla="*/ 781050 w 5108575"/>
              <a:gd name="connsiteY4" fmla="*/ 1057275 h 2178050"/>
              <a:gd name="connsiteX5" fmla="*/ 1016000 w 5108575"/>
              <a:gd name="connsiteY5" fmla="*/ 1317625 h 2178050"/>
              <a:gd name="connsiteX6" fmla="*/ 1289050 w 5108575"/>
              <a:gd name="connsiteY6" fmla="*/ 1558925 h 2178050"/>
              <a:gd name="connsiteX7" fmla="*/ 1530350 w 5108575"/>
              <a:gd name="connsiteY7" fmla="*/ 1704975 h 2178050"/>
              <a:gd name="connsiteX8" fmla="*/ 1920875 w 5108575"/>
              <a:gd name="connsiteY8" fmla="*/ 1873250 h 2178050"/>
              <a:gd name="connsiteX9" fmla="*/ 2292350 w 5108575"/>
              <a:gd name="connsiteY9" fmla="*/ 1965325 h 2178050"/>
              <a:gd name="connsiteX10" fmla="*/ 2809875 w 5108575"/>
              <a:gd name="connsiteY10" fmla="*/ 2032000 h 2178050"/>
              <a:gd name="connsiteX11" fmla="*/ 3276600 w 5108575"/>
              <a:gd name="connsiteY11" fmla="*/ 2073275 h 2178050"/>
              <a:gd name="connsiteX12" fmla="*/ 3794125 w 5108575"/>
              <a:gd name="connsiteY12" fmla="*/ 2108200 h 2178050"/>
              <a:gd name="connsiteX13" fmla="*/ 4365625 w 5108575"/>
              <a:gd name="connsiteY13" fmla="*/ 2146300 h 2178050"/>
              <a:gd name="connsiteX14" fmla="*/ 4883150 w 5108575"/>
              <a:gd name="connsiteY14" fmla="*/ 2171700 h 2178050"/>
              <a:gd name="connsiteX15" fmla="*/ 5108575 w 5108575"/>
              <a:gd name="connsiteY15" fmla="*/ 2178050 h 217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8575" h="2178050">
                <a:moveTo>
                  <a:pt x="0" y="0"/>
                </a:moveTo>
                <a:lnTo>
                  <a:pt x="107950" y="155575"/>
                </a:lnTo>
                <a:cubicBezTo>
                  <a:pt x="155046" y="223308"/>
                  <a:pt x="215900" y="314325"/>
                  <a:pt x="282575" y="406400"/>
                </a:cubicBezTo>
                <a:cubicBezTo>
                  <a:pt x="349250" y="498475"/>
                  <a:pt x="424921" y="599546"/>
                  <a:pt x="508000" y="708025"/>
                </a:cubicBezTo>
                <a:cubicBezTo>
                  <a:pt x="591079" y="816504"/>
                  <a:pt x="696383" y="955675"/>
                  <a:pt x="781050" y="1057275"/>
                </a:cubicBezTo>
                <a:cubicBezTo>
                  <a:pt x="865717" y="1158875"/>
                  <a:pt x="931333" y="1234017"/>
                  <a:pt x="1016000" y="1317625"/>
                </a:cubicBezTo>
                <a:cubicBezTo>
                  <a:pt x="1100667" y="1401233"/>
                  <a:pt x="1203325" y="1494367"/>
                  <a:pt x="1289050" y="1558925"/>
                </a:cubicBezTo>
                <a:cubicBezTo>
                  <a:pt x="1374775" y="1623483"/>
                  <a:pt x="1425046" y="1652588"/>
                  <a:pt x="1530350" y="1704975"/>
                </a:cubicBezTo>
                <a:cubicBezTo>
                  <a:pt x="1635654" y="1757362"/>
                  <a:pt x="1793875" y="1829858"/>
                  <a:pt x="1920875" y="1873250"/>
                </a:cubicBezTo>
                <a:cubicBezTo>
                  <a:pt x="2047875" y="1916642"/>
                  <a:pt x="2144183" y="1938867"/>
                  <a:pt x="2292350" y="1965325"/>
                </a:cubicBezTo>
                <a:cubicBezTo>
                  <a:pt x="2440517" y="1991783"/>
                  <a:pt x="2645833" y="2014008"/>
                  <a:pt x="2809875" y="2032000"/>
                </a:cubicBezTo>
                <a:cubicBezTo>
                  <a:pt x="2973917" y="2049992"/>
                  <a:pt x="3276600" y="2073275"/>
                  <a:pt x="3276600" y="2073275"/>
                </a:cubicBezTo>
                <a:lnTo>
                  <a:pt x="3794125" y="2108200"/>
                </a:lnTo>
                <a:lnTo>
                  <a:pt x="4365625" y="2146300"/>
                </a:lnTo>
                <a:lnTo>
                  <a:pt x="4883150" y="2171700"/>
                </a:lnTo>
                <a:cubicBezTo>
                  <a:pt x="5006975" y="2176992"/>
                  <a:pt x="5057775" y="2177521"/>
                  <a:pt x="5108575" y="2178050"/>
                </a:cubicBez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DACE9661-C595-3346-B2E2-2CB18731FF08}"/>
              </a:ext>
            </a:extLst>
          </p:cNvPr>
          <p:cNvSpPr/>
          <p:nvPr/>
        </p:nvSpPr>
        <p:spPr>
          <a:xfrm>
            <a:off x="6604000" y="2380483"/>
            <a:ext cx="5102225" cy="1838325"/>
          </a:xfrm>
          <a:custGeom>
            <a:avLst/>
            <a:gdLst>
              <a:gd name="connsiteX0" fmla="*/ 0 w 5102225"/>
              <a:gd name="connsiteY0" fmla="*/ 0 h 1838325"/>
              <a:gd name="connsiteX1" fmla="*/ 187325 w 5102225"/>
              <a:gd name="connsiteY1" fmla="*/ 273050 h 1838325"/>
              <a:gd name="connsiteX2" fmla="*/ 390525 w 5102225"/>
              <a:gd name="connsiteY2" fmla="*/ 555625 h 1838325"/>
              <a:gd name="connsiteX3" fmla="*/ 577850 w 5102225"/>
              <a:gd name="connsiteY3" fmla="*/ 768350 h 1838325"/>
              <a:gd name="connsiteX4" fmla="*/ 879475 w 5102225"/>
              <a:gd name="connsiteY4" fmla="*/ 1095375 h 1838325"/>
              <a:gd name="connsiteX5" fmla="*/ 1101725 w 5102225"/>
              <a:gd name="connsiteY5" fmla="*/ 1279525 h 1838325"/>
              <a:gd name="connsiteX6" fmla="*/ 1320800 w 5102225"/>
              <a:gd name="connsiteY6" fmla="*/ 1431925 h 1838325"/>
              <a:gd name="connsiteX7" fmla="*/ 1616075 w 5102225"/>
              <a:gd name="connsiteY7" fmla="*/ 1565275 h 1838325"/>
              <a:gd name="connsiteX8" fmla="*/ 2070100 w 5102225"/>
              <a:gd name="connsiteY8" fmla="*/ 1701800 h 1838325"/>
              <a:gd name="connsiteX9" fmla="*/ 2495550 w 5102225"/>
              <a:gd name="connsiteY9" fmla="*/ 1784350 h 1838325"/>
              <a:gd name="connsiteX10" fmla="*/ 2797175 w 5102225"/>
              <a:gd name="connsiteY10" fmla="*/ 1819275 h 1838325"/>
              <a:gd name="connsiteX11" fmla="*/ 2997200 w 5102225"/>
              <a:gd name="connsiteY11" fmla="*/ 1828800 h 1838325"/>
              <a:gd name="connsiteX12" fmla="*/ 3336925 w 5102225"/>
              <a:gd name="connsiteY12" fmla="*/ 1835150 h 1838325"/>
              <a:gd name="connsiteX13" fmla="*/ 4152900 w 5102225"/>
              <a:gd name="connsiteY13" fmla="*/ 1838325 h 1838325"/>
              <a:gd name="connsiteX14" fmla="*/ 5102225 w 5102225"/>
              <a:gd name="connsiteY14" fmla="*/ 1838325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2225" h="1838325">
                <a:moveTo>
                  <a:pt x="0" y="0"/>
                </a:moveTo>
                <a:cubicBezTo>
                  <a:pt x="61119" y="90223"/>
                  <a:pt x="122238" y="180446"/>
                  <a:pt x="187325" y="273050"/>
                </a:cubicBezTo>
                <a:cubicBezTo>
                  <a:pt x="252412" y="365654"/>
                  <a:pt x="325438" y="473075"/>
                  <a:pt x="390525" y="555625"/>
                </a:cubicBezTo>
                <a:cubicBezTo>
                  <a:pt x="455612" y="638175"/>
                  <a:pt x="496358" y="678392"/>
                  <a:pt x="577850" y="768350"/>
                </a:cubicBezTo>
                <a:cubicBezTo>
                  <a:pt x="659342" y="858308"/>
                  <a:pt x="792163" y="1010179"/>
                  <a:pt x="879475" y="1095375"/>
                </a:cubicBezTo>
                <a:cubicBezTo>
                  <a:pt x="966787" y="1180571"/>
                  <a:pt x="1028171" y="1223433"/>
                  <a:pt x="1101725" y="1279525"/>
                </a:cubicBezTo>
                <a:cubicBezTo>
                  <a:pt x="1175279" y="1335617"/>
                  <a:pt x="1235075" y="1384300"/>
                  <a:pt x="1320800" y="1431925"/>
                </a:cubicBezTo>
                <a:cubicBezTo>
                  <a:pt x="1406525" y="1479550"/>
                  <a:pt x="1491192" y="1520296"/>
                  <a:pt x="1616075" y="1565275"/>
                </a:cubicBezTo>
                <a:cubicBezTo>
                  <a:pt x="1740958" y="1610254"/>
                  <a:pt x="1923521" y="1665288"/>
                  <a:pt x="2070100" y="1701800"/>
                </a:cubicBezTo>
                <a:cubicBezTo>
                  <a:pt x="2216679" y="1738312"/>
                  <a:pt x="2374371" y="1764771"/>
                  <a:pt x="2495550" y="1784350"/>
                </a:cubicBezTo>
                <a:cubicBezTo>
                  <a:pt x="2616729" y="1803929"/>
                  <a:pt x="2713567" y="1811867"/>
                  <a:pt x="2797175" y="1819275"/>
                </a:cubicBezTo>
                <a:cubicBezTo>
                  <a:pt x="2880783" y="1826683"/>
                  <a:pt x="2907242" y="1826154"/>
                  <a:pt x="2997200" y="1828800"/>
                </a:cubicBezTo>
                <a:cubicBezTo>
                  <a:pt x="3087158" y="1831446"/>
                  <a:pt x="3336925" y="1835150"/>
                  <a:pt x="3336925" y="1835150"/>
                </a:cubicBezTo>
                <a:lnTo>
                  <a:pt x="4152900" y="1838325"/>
                </a:lnTo>
                <a:lnTo>
                  <a:pt x="5102225" y="1838325"/>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9292E88-3120-8143-B800-E20F58F345A1}"/>
              </a:ext>
            </a:extLst>
          </p:cNvPr>
          <p:cNvCxnSpPr>
            <a:cxnSpLocks/>
          </p:cNvCxnSpPr>
          <p:nvPr/>
        </p:nvCxnSpPr>
        <p:spPr>
          <a:xfrm>
            <a:off x="6609011" y="2383658"/>
            <a:ext cx="0" cy="22907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42">
            <a:extLst>
              <a:ext uri="{FF2B5EF4-FFF2-40B4-BE49-F238E27FC236}">
                <a16:creationId xmlns:a16="http://schemas.microsoft.com/office/drawing/2014/main" id="{50345CF5-3D92-10F9-A9FF-836D7DF8C6B8}"/>
              </a:ext>
            </a:extLst>
          </p:cNvPr>
          <p:cNvSpPr>
            <a:spLocks noGrp="1"/>
          </p:cNvSpPr>
          <p:nvPr>
            <p:ph sz="quarter" idx="15"/>
          </p:nvPr>
        </p:nvSpPr>
        <p:spPr>
          <a:xfrm>
            <a:off x="620183" y="6393885"/>
            <a:ext cx="10180339" cy="365125"/>
          </a:xfrm>
        </p:spPr>
        <p:txBody>
          <a:bodyPr/>
          <a:lstStyle/>
          <a:p>
            <a:r>
              <a:rPr lang="en-US" dirty="0"/>
              <a:t>Figure adapted from Quinn C, et al. 2020</a:t>
            </a:r>
            <a:r>
              <a:rPr lang="en-US" baseline="30000" dirty="0"/>
              <a:t>3</a:t>
            </a:r>
            <a:br>
              <a:rPr lang="en-US" baseline="30000" dirty="0"/>
            </a:br>
            <a:r>
              <a:rPr lang="en-US" dirty="0"/>
              <a:t>IO, immunotherapy</a:t>
            </a:r>
          </a:p>
          <a:p>
            <a:r>
              <a:rPr lang="en-US" dirty="0"/>
              <a:t>1. Harris SJ, et al. Cancer Biol Med. 2016;13:171-93; 2. </a:t>
            </a:r>
            <a:r>
              <a:rPr lang="en-US" dirty="0" err="1"/>
              <a:t>Anagnostou</a:t>
            </a:r>
            <a:r>
              <a:rPr lang="en-US" dirty="0"/>
              <a:t> V, et al. Clin Cancer Res. 2017:23:4959-69; 3. Quinn C, et al. J </a:t>
            </a:r>
            <a:r>
              <a:rPr lang="en-US" dirty="0" err="1"/>
              <a:t>Immunother</a:t>
            </a:r>
            <a:r>
              <a:rPr lang="en-US" dirty="0"/>
              <a:t> Cancer. 2020;8:e000648</a:t>
            </a:r>
          </a:p>
          <a:p>
            <a:endParaRPr lang="en-GB" dirty="0"/>
          </a:p>
          <a:p>
            <a:endParaRPr lang="en-GB" dirty="0"/>
          </a:p>
        </p:txBody>
      </p:sp>
    </p:spTree>
    <p:extLst>
      <p:ext uri="{BB962C8B-B14F-4D97-AF65-F5344CB8AC3E}">
        <p14:creationId xmlns:p14="http://schemas.microsoft.com/office/powerpoint/2010/main" val="311933590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Understanding the survival curve</a:t>
            </a:r>
            <a:br>
              <a:rPr lang="en-GB" dirty="0"/>
            </a:br>
            <a:r>
              <a:rPr lang="en-GB" sz="2000" dirty="0">
                <a:solidFill>
                  <a:schemeClr val="accent1"/>
                </a:solidFill>
              </a:rPr>
              <a:t>landmark analysis designates certain timepoints in the follow-up period</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4899752" cy="4525200"/>
          </a:xfrm>
        </p:spPr>
        <p:txBody>
          <a:bodyPr>
            <a:normAutofit/>
          </a:bodyPr>
          <a:lstStyle/>
          <a:p>
            <a:endParaRPr lang="en-GB" dirty="0"/>
          </a:p>
          <a:p>
            <a:pPr marL="0" indent="0" algn="l">
              <a:buNone/>
            </a:pPr>
            <a:r>
              <a:rPr lang="en-GB" b="1" dirty="0">
                <a:solidFill>
                  <a:schemeClr val="accent1"/>
                </a:solidFill>
              </a:rPr>
              <a:t>Landmark OS</a:t>
            </a:r>
            <a:r>
              <a:rPr lang="en-GB" b="1" baseline="30000" dirty="0">
                <a:solidFill>
                  <a:schemeClr val="accent1"/>
                </a:solidFill>
              </a:rPr>
              <a:t>1</a:t>
            </a:r>
            <a:endParaRPr lang="en-GB" dirty="0"/>
          </a:p>
          <a:p>
            <a:r>
              <a:rPr lang="en-GB" dirty="0"/>
              <a:t>Multiple landmark rates can be used</a:t>
            </a:r>
            <a:r>
              <a:rPr lang="en-GB" baseline="30000" dirty="0"/>
              <a:t>1</a:t>
            </a:r>
            <a:endParaRPr lang="en-GB" dirty="0"/>
          </a:p>
          <a:p>
            <a:r>
              <a:rPr lang="en-GB" dirty="0"/>
              <a:t>Can be extracted at any time point </a:t>
            </a:r>
            <a:br>
              <a:rPr lang="en-GB" dirty="0"/>
            </a:br>
            <a:r>
              <a:rPr lang="en-GB" dirty="0"/>
              <a:t>of interest</a:t>
            </a:r>
            <a:r>
              <a:rPr lang="en-GB" baseline="30000" dirty="0"/>
              <a:t>1</a:t>
            </a:r>
            <a:endParaRPr lang="en-GB" dirty="0"/>
          </a:p>
          <a:p>
            <a:r>
              <a:rPr lang="en-GB" dirty="0"/>
              <a:t>Represents </a:t>
            </a:r>
            <a:r>
              <a:rPr lang="en-GB" b="1" dirty="0">
                <a:solidFill>
                  <a:srgbClr val="C6573B"/>
                </a:solidFill>
              </a:rPr>
              <a:t>what matters to patients and their doctors</a:t>
            </a:r>
            <a:r>
              <a:rPr lang="en-GB" dirty="0"/>
              <a:t>, by showing what to expect in 1-, 3-, and 5-years’ time</a:t>
            </a:r>
          </a:p>
          <a:p>
            <a:pPr algn="l"/>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76243"/>
            <a:ext cx="10180339" cy="365125"/>
          </a:xfrm>
        </p:spPr>
        <p:txBody>
          <a:bodyPr/>
          <a:lstStyle/>
          <a:p>
            <a:r>
              <a:rPr lang="en-US" dirty="0"/>
              <a:t>Figure adapted from Chan E, et al. 2018</a:t>
            </a:r>
            <a:r>
              <a:rPr lang="en-US" baseline="30000" dirty="0"/>
              <a:t>1</a:t>
            </a:r>
            <a:br>
              <a:rPr lang="en-US" baseline="30000" dirty="0"/>
            </a:br>
            <a:r>
              <a:rPr lang="en-US" dirty="0"/>
              <a:t>OS, overall survival</a:t>
            </a:r>
          </a:p>
          <a:p>
            <a:r>
              <a:rPr lang="en-US" dirty="0"/>
              <a:t>1. Chan E, et al. </a:t>
            </a:r>
            <a:r>
              <a:rPr lang="en-US" dirty="0" err="1"/>
              <a:t>OncoImmunology</a:t>
            </a:r>
            <a:r>
              <a:rPr lang="en-US" dirty="0"/>
              <a:t>. 2018;8:e1343774</a:t>
            </a:r>
          </a:p>
          <a:p>
            <a:endParaRPr lang="en-US" dirty="0"/>
          </a:p>
        </p:txBody>
      </p:sp>
      <p:sp>
        <p:nvSpPr>
          <p:cNvPr id="9" name="TextBox 8">
            <a:extLst>
              <a:ext uri="{FF2B5EF4-FFF2-40B4-BE49-F238E27FC236}">
                <a16:creationId xmlns:a16="http://schemas.microsoft.com/office/drawing/2014/main" id="{267AC86D-17FD-794C-8433-0A51BC6A912A}"/>
              </a:ext>
            </a:extLst>
          </p:cNvPr>
          <p:cNvSpPr txBox="1"/>
          <p:nvPr/>
        </p:nvSpPr>
        <p:spPr>
          <a:xfrm>
            <a:off x="7259702"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12</a:t>
            </a:r>
          </a:p>
        </p:txBody>
      </p:sp>
      <p:sp>
        <p:nvSpPr>
          <p:cNvPr id="10" name="TextBox 9">
            <a:extLst>
              <a:ext uri="{FF2B5EF4-FFF2-40B4-BE49-F238E27FC236}">
                <a16:creationId xmlns:a16="http://schemas.microsoft.com/office/drawing/2014/main" id="{19A25526-ACFC-2C4C-811B-24BF5F33F14D}"/>
              </a:ext>
            </a:extLst>
          </p:cNvPr>
          <p:cNvSpPr txBox="1"/>
          <p:nvPr/>
        </p:nvSpPr>
        <p:spPr>
          <a:xfrm>
            <a:off x="7742302"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24</a:t>
            </a:r>
          </a:p>
        </p:txBody>
      </p:sp>
      <p:sp>
        <p:nvSpPr>
          <p:cNvPr id="12" name="TextBox 11">
            <a:extLst>
              <a:ext uri="{FF2B5EF4-FFF2-40B4-BE49-F238E27FC236}">
                <a16:creationId xmlns:a16="http://schemas.microsoft.com/office/drawing/2014/main" id="{0AB2C44B-7E06-E040-82A9-09C2002CB425}"/>
              </a:ext>
            </a:extLst>
          </p:cNvPr>
          <p:cNvSpPr txBox="1"/>
          <p:nvPr/>
        </p:nvSpPr>
        <p:spPr>
          <a:xfrm>
            <a:off x="8215377"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36</a:t>
            </a:r>
          </a:p>
        </p:txBody>
      </p:sp>
      <p:sp>
        <p:nvSpPr>
          <p:cNvPr id="13" name="TextBox 12">
            <a:extLst>
              <a:ext uri="{FF2B5EF4-FFF2-40B4-BE49-F238E27FC236}">
                <a16:creationId xmlns:a16="http://schemas.microsoft.com/office/drawing/2014/main" id="{8BD4A43B-78D0-C347-8E8D-116BAF2F07C3}"/>
              </a:ext>
            </a:extLst>
          </p:cNvPr>
          <p:cNvSpPr txBox="1"/>
          <p:nvPr/>
        </p:nvSpPr>
        <p:spPr>
          <a:xfrm>
            <a:off x="8697977"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48</a:t>
            </a:r>
          </a:p>
        </p:txBody>
      </p:sp>
      <p:sp>
        <p:nvSpPr>
          <p:cNvPr id="14" name="TextBox 13">
            <a:extLst>
              <a:ext uri="{FF2B5EF4-FFF2-40B4-BE49-F238E27FC236}">
                <a16:creationId xmlns:a16="http://schemas.microsoft.com/office/drawing/2014/main" id="{10EB0845-F10E-C64F-8B99-2EC2023102D3}"/>
              </a:ext>
            </a:extLst>
          </p:cNvPr>
          <p:cNvSpPr txBox="1"/>
          <p:nvPr/>
        </p:nvSpPr>
        <p:spPr>
          <a:xfrm>
            <a:off x="9162293"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60</a:t>
            </a:r>
          </a:p>
        </p:txBody>
      </p:sp>
      <p:sp>
        <p:nvSpPr>
          <p:cNvPr id="15" name="TextBox 14">
            <a:extLst>
              <a:ext uri="{FF2B5EF4-FFF2-40B4-BE49-F238E27FC236}">
                <a16:creationId xmlns:a16="http://schemas.microsoft.com/office/drawing/2014/main" id="{A7C8CEBB-3501-7F40-BF57-D6366DD7BBCB}"/>
              </a:ext>
            </a:extLst>
          </p:cNvPr>
          <p:cNvSpPr txBox="1"/>
          <p:nvPr/>
        </p:nvSpPr>
        <p:spPr>
          <a:xfrm>
            <a:off x="9640295"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72</a:t>
            </a:r>
          </a:p>
        </p:txBody>
      </p:sp>
      <p:sp>
        <p:nvSpPr>
          <p:cNvPr id="19" name="TextBox 18">
            <a:extLst>
              <a:ext uri="{FF2B5EF4-FFF2-40B4-BE49-F238E27FC236}">
                <a16:creationId xmlns:a16="http://schemas.microsoft.com/office/drawing/2014/main" id="{68B9869C-3767-FB42-B41E-A99BD4E45B6E}"/>
              </a:ext>
            </a:extLst>
          </p:cNvPr>
          <p:cNvSpPr txBox="1"/>
          <p:nvPr/>
        </p:nvSpPr>
        <p:spPr>
          <a:xfrm>
            <a:off x="10140303"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84</a:t>
            </a:r>
          </a:p>
        </p:txBody>
      </p:sp>
      <p:sp>
        <p:nvSpPr>
          <p:cNvPr id="20" name="TextBox 19">
            <a:extLst>
              <a:ext uri="{FF2B5EF4-FFF2-40B4-BE49-F238E27FC236}">
                <a16:creationId xmlns:a16="http://schemas.microsoft.com/office/drawing/2014/main" id="{3E4B26C7-696C-0846-A955-1A727F229B01}"/>
              </a:ext>
            </a:extLst>
          </p:cNvPr>
          <p:cNvSpPr txBox="1"/>
          <p:nvPr/>
        </p:nvSpPr>
        <p:spPr>
          <a:xfrm>
            <a:off x="10597722" y="5086274"/>
            <a:ext cx="169919"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96</a:t>
            </a:r>
          </a:p>
        </p:txBody>
      </p:sp>
      <p:sp>
        <p:nvSpPr>
          <p:cNvPr id="21" name="TextBox 20">
            <a:extLst>
              <a:ext uri="{FF2B5EF4-FFF2-40B4-BE49-F238E27FC236}">
                <a16:creationId xmlns:a16="http://schemas.microsoft.com/office/drawing/2014/main" id="{8A26CD92-87CC-E145-BB2F-D80F529429CA}"/>
              </a:ext>
            </a:extLst>
          </p:cNvPr>
          <p:cNvSpPr txBox="1"/>
          <p:nvPr/>
        </p:nvSpPr>
        <p:spPr>
          <a:xfrm>
            <a:off x="11022295" y="5086274"/>
            <a:ext cx="254878"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108</a:t>
            </a:r>
          </a:p>
        </p:txBody>
      </p:sp>
      <p:sp>
        <p:nvSpPr>
          <p:cNvPr id="22" name="TextBox 21">
            <a:extLst>
              <a:ext uri="{FF2B5EF4-FFF2-40B4-BE49-F238E27FC236}">
                <a16:creationId xmlns:a16="http://schemas.microsoft.com/office/drawing/2014/main" id="{DED35214-C17E-8E43-8B95-C2A5F3729932}"/>
              </a:ext>
            </a:extLst>
          </p:cNvPr>
          <p:cNvSpPr txBox="1"/>
          <p:nvPr/>
        </p:nvSpPr>
        <p:spPr>
          <a:xfrm>
            <a:off x="8426810" y="5323333"/>
            <a:ext cx="1229439"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cs typeface="Arial" panose="020B0604020202020204" pitchFamily="34" charset="0"/>
              </a:rPr>
              <a:t>Time (months)</a:t>
            </a:r>
            <a:endParaRPr lang="en-GB" sz="1400" b="1" dirty="0">
              <a:solidFill>
                <a:schemeClr val="accent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2768105-AAA5-D44F-9050-EDDF97CA150F}"/>
              </a:ext>
            </a:extLst>
          </p:cNvPr>
          <p:cNvSpPr txBox="1"/>
          <p:nvPr/>
        </p:nvSpPr>
        <p:spPr>
          <a:xfrm rot="16200000">
            <a:off x="5056396" y="3683706"/>
            <a:ext cx="2386872" cy="193899"/>
          </a:xfrm>
          <a:prstGeom prst="rect">
            <a:avLst/>
          </a:prstGeom>
          <a:noFill/>
        </p:spPr>
        <p:txBody>
          <a:bodyPr wrap="none" lIns="0" tIns="0" rIns="0" bIns="0" rtlCol="0">
            <a:spAutoFit/>
          </a:bodyPr>
          <a:lstStyle/>
          <a:p>
            <a:pPr algn="ctr">
              <a:lnSpc>
                <a:spcPct val="90000"/>
              </a:lnSpc>
            </a:pPr>
            <a:r>
              <a:rPr lang="en-GB" sz="1400" b="1" dirty="0">
                <a:latin typeface="Arial" panose="020B0604020202020204" pitchFamily="34" charset="0"/>
                <a:cs typeface="Arial" panose="020B0604020202020204" pitchFamily="34" charset="0"/>
              </a:rPr>
              <a:t>Proportion surviving overall</a:t>
            </a:r>
            <a:endParaRPr lang="en-GB" sz="1400" b="1"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5F8609D-57EF-BA43-9AB8-9A5C5E695EED}"/>
              </a:ext>
            </a:extLst>
          </p:cNvPr>
          <p:cNvSpPr txBox="1"/>
          <p:nvPr/>
        </p:nvSpPr>
        <p:spPr>
          <a:xfrm>
            <a:off x="6653617" y="4877271"/>
            <a:ext cx="84960"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cs typeface="Arial" panose="020B0604020202020204" pitchFamily="34" charset="0"/>
              </a:rPr>
              <a:t>0</a:t>
            </a:r>
          </a:p>
        </p:txBody>
      </p:sp>
      <p:sp>
        <p:nvSpPr>
          <p:cNvPr id="25" name="TextBox 24">
            <a:extLst>
              <a:ext uri="{FF2B5EF4-FFF2-40B4-BE49-F238E27FC236}">
                <a16:creationId xmlns:a16="http://schemas.microsoft.com/office/drawing/2014/main" id="{535CF038-AEF3-0742-97D8-8DC805FA4BAF}"/>
              </a:ext>
            </a:extLst>
          </p:cNvPr>
          <p:cNvSpPr txBox="1"/>
          <p:nvPr/>
        </p:nvSpPr>
        <p:spPr>
          <a:xfrm>
            <a:off x="6525377" y="3725340"/>
            <a:ext cx="213200"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cs typeface="Arial" panose="020B0604020202020204" pitchFamily="34" charset="0"/>
              </a:rPr>
              <a:t>0.5</a:t>
            </a:r>
          </a:p>
        </p:txBody>
      </p:sp>
      <p:sp>
        <p:nvSpPr>
          <p:cNvPr id="26" name="TextBox 25">
            <a:extLst>
              <a:ext uri="{FF2B5EF4-FFF2-40B4-BE49-F238E27FC236}">
                <a16:creationId xmlns:a16="http://schemas.microsoft.com/office/drawing/2014/main" id="{8C44A50B-9177-1E4C-A483-C203AE02696D}"/>
              </a:ext>
            </a:extLst>
          </p:cNvPr>
          <p:cNvSpPr txBox="1"/>
          <p:nvPr/>
        </p:nvSpPr>
        <p:spPr>
          <a:xfrm>
            <a:off x="6525377" y="2574748"/>
            <a:ext cx="213200" cy="166199"/>
          </a:xfrm>
          <a:prstGeom prst="rect">
            <a:avLst/>
          </a:prstGeom>
          <a:noFill/>
        </p:spPr>
        <p:txBody>
          <a:bodyPr wrap="none" lIns="0" tIns="0" rIns="0" bIns="0" rtlCol="0">
            <a:spAutoFit/>
          </a:bodyPr>
          <a:lstStyle/>
          <a:p>
            <a:pPr algn="r">
              <a:lnSpc>
                <a:spcPct val="90000"/>
              </a:lnSpc>
            </a:pPr>
            <a:r>
              <a:rPr lang="en-GB" sz="1200" dirty="0">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8F74EF3D-141D-4444-B991-6C2D77CFEDAB}"/>
              </a:ext>
            </a:extLst>
          </p:cNvPr>
          <p:cNvSpPr txBox="1"/>
          <p:nvPr/>
        </p:nvSpPr>
        <p:spPr>
          <a:xfrm>
            <a:off x="6810056" y="5086274"/>
            <a:ext cx="84960" cy="166199"/>
          </a:xfrm>
          <a:prstGeom prst="rect">
            <a:avLst/>
          </a:prstGeom>
          <a:noFill/>
        </p:spPr>
        <p:txBody>
          <a:bodyPr wrap="none" lIns="0" tIns="0" rIns="0" bIns="0" rtlCol="0">
            <a:spAutoFit/>
          </a:bodyPr>
          <a:lstStyle/>
          <a:p>
            <a:pPr algn="ctr">
              <a:lnSpc>
                <a:spcPct val="90000"/>
              </a:lnSpc>
            </a:pPr>
            <a:r>
              <a:rPr lang="en-GB" sz="1200" dirty="0">
                <a:latin typeface="Arial" panose="020B0604020202020204" pitchFamily="34" charset="0"/>
                <a:cs typeface="Arial" panose="020B0604020202020204" pitchFamily="34" charset="0"/>
              </a:rPr>
              <a:t>0</a:t>
            </a:r>
          </a:p>
        </p:txBody>
      </p:sp>
      <p:cxnSp>
        <p:nvCxnSpPr>
          <p:cNvPr id="28" name="Straight Connector 27">
            <a:extLst>
              <a:ext uri="{FF2B5EF4-FFF2-40B4-BE49-F238E27FC236}">
                <a16:creationId xmlns:a16="http://schemas.microsoft.com/office/drawing/2014/main" id="{B94253AA-76CC-EA4D-85FF-F2305D687BF0}"/>
              </a:ext>
            </a:extLst>
          </p:cNvPr>
          <p:cNvCxnSpPr>
            <a:cxnSpLocks/>
          </p:cNvCxnSpPr>
          <p:nvPr/>
        </p:nvCxnSpPr>
        <p:spPr>
          <a:xfrm>
            <a:off x="6800713" y="3787645"/>
            <a:ext cx="495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3F6B6CD-569F-C342-931B-97735C33DC4A}"/>
              </a:ext>
            </a:extLst>
          </p:cNvPr>
          <p:cNvCxnSpPr>
            <a:cxnSpLocks/>
          </p:cNvCxnSpPr>
          <p:nvPr/>
        </p:nvCxnSpPr>
        <p:spPr>
          <a:xfrm>
            <a:off x="6800713" y="2632383"/>
            <a:ext cx="495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E12F87B-902B-8149-ADF7-24B18C8098CE}"/>
              </a:ext>
            </a:extLst>
          </p:cNvPr>
          <p:cNvCxnSpPr>
            <a:cxnSpLocks/>
          </p:cNvCxnSpPr>
          <p:nvPr/>
        </p:nvCxnSpPr>
        <p:spPr>
          <a:xfrm>
            <a:off x="6800713" y="4962395"/>
            <a:ext cx="4951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550BA5-A24C-B740-8166-63A71347137E}"/>
              </a:ext>
            </a:extLst>
          </p:cNvPr>
          <p:cNvSpPr txBox="1"/>
          <p:nvPr/>
        </p:nvSpPr>
        <p:spPr>
          <a:xfrm>
            <a:off x="11074125" y="2423481"/>
            <a:ext cx="397545" cy="276999"/>
          </a:xfrm>
          <a:prstGeom prst="rect">
            <a:avLst/>
          </a:prstGeom>
          <a:noFill/>
        </p:spPr>
        <p:txBody>
          <a:bodyPr wrap="none" lIns="0" tIns="0" rIns="0" bIns="0" rtlCol="0">
            <a:spAutoFit/>
          </a:bodyPr>
          <a:lstStyle/>
          <a:p>
            <a:pPr>
              <a:lnSpc>
                <a:spcPct val="90000"/>
              </a:lnSpc>
            </a:pPr>
            <a:r>
              <a:rPr lang="en-GB" sz="1000" dirty="0">
                <a:latin typeface="Arial" panose="020B0604020202020204" pitchFamily="34" charset="0"/>
                <a:cs typeface="Arial" panose="020B0604020202020204" pitchFamily="34" charset="0"/>
              </a:rPr>
              <a:t>Drug A</a:t>
            </a:r>
          </a:p>
          <a:p>
            <a:pPr>
              <a:lnSpc>
                <a:spcPct val="90000"/>
              </a:lnSpc>
            </a:pPr>
            <a:r>
              <a:rPr lang="en-GB" sz="1000" dirty="0">
                <a:latin typeface="Arial" panose="020B0604020202020204" pitchFamily="34" charset="0"/>
                <a:cs typeface="Arial" panose="020B0604020202020204" pitchFamily="34" charset="0"/>
              </a:rPr>
              <a:t>Drug B</a:t>
            </a:r>
          </a:p>
        </p:txBody>
      </p:sp>
      <p:cxnSp>
        <p:nvCxnSpPr>
          <p:cNvPr id="34" name="Straight Connector 33">
            <a:extLst>
              <a:ext uri="{FF2B5EF4-FFF2-40B4-BE49-F238E27FC236}">
                <a16:creationId xmlns:a16="http://schemas.microsoft.com/office/drawing/2014/main" id="{9E36F72F-0B3D-D74A-8EFC-8F5FA3830EA5}"/>
              </a:ext>
            </a:extLst>
          </p:cNvPr>
          <p:cNvCxnSpPr/>
          <p:nvPr/>
        </p:nvCxnSpPr>
        <p:spPr>
          <a:xfrm>
            <a:off x="10739059" y="2495653"/>
            <a:ext cx="262201"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FDC6FAE-CC50-854C-ABB4-4C62461CAC8C}"/>
              </a:ext>
            </a:extLst>
          </p:cNvPr>
          <p:cNvCxnSpPr/>
          <p:nvPr/>
        </p:nvCxnSpPr>
        <p:spPr>
          <a:xfrm>
            <a:off x="10739059" y="2621778"/>
            <a:ext cx="262201"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F65C9EB-E46F-3043-BC96-31ABD3F35977}"/>
              </a:ext>
            </a:extLst>
          </p:cNvPr>
          <p:cNvCxnSpPr>
            <a:cxnSpLocks/>
          </p:cNvCxnSpPr>
          <p:nvPr/>
        </p:nvCxnSpPr>
        <p:spPr>
          <a:xfrm flipV="1">
            <a:off x="7343537" y="3762959"/>
            <a:ext cx="0" cy="1184604"/>
          </a:xfrm>
          <a:prstGeom prst="line">
            <a:avLst/>
          </a:prstGeom>
          <a:ln w="127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3AFEC03-A406-4741-8C13-B7D59F3161CD}"/>
              </a:ext>
            </a:extLst>
          </p:cNvPr>
          <p:cNvCxnSpPr>
            <a:cxnSpLocks/>
          </p:cNvCxnSpPr>
          <p:nvPr/>
        </p:nvCxnSpPr>
        <p:spPr>
          <a:xfrm>
            <a:off x="6852453" y="3792904"/>
            <a:ext cx="497672" cy="0"/>
          </a:xfrm>
          <a:prstGeom prst="line">
            <a:avLst/>
          </a:prstGeom>
          <a:ln w="127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39" name="Freeform 38">
            <a:extLst>
              <a:ext uri="{FF2B5EF4-FFF2-40B4-BE49-F238E27FC236}">
                <a16:creationId xmlns:a16="http://schemas.microsoft.com/office/drawing/2014/main" id="{5501BB14-A522-DC4E-935D-FC17B3898A26}"/>
              </a:ext>
            </a:extLst>
          </p:cNvPr>
          <p:cNvSpPr/>
          <p:nvPr/>
        </p:nvSpPr>
        <p:spPr>
          <a:xfrm>
            <a:off x="6846182" y="2637970"/>
            <a:ext cx="4390697" cy="2308443"/>
          </a:xfrm>
          <a:custGeom>
            <a:avLst/>
            <a:gdLst>
              <a:gd name="connsiteX0" fmla="*/ 11693 w 4400550"/>
              <a:gd name="connsiteY0" fmla="*/ 11553 h 2315204"/>
              <a:gd name="connsiteX1" fmla="*/ 29591 w 4400550"/>
              <a:gd name="connsiteY1" fmla="*/ 11553 h 2315204"/>
              <a:gd name="connsiteX2" fmla="*/ 29591 w 4400550"/>
              <a:gd name="connsiteY2" fmla="*/ 26775 h 2315204"/>
              <a:gd name="connsiteX3" fmla="*/ 37340 w 4400550"/>
              <a:gd name="connsiteY3" fmla="*/ 26775 h 2315204"/>
              <a:gd name="connsiteX4" fmla="*/ 37340 w 4400550"/>
              <a:gd name="connsiteY4" fmla="*/ 54485 h 2315204"/>
              <a:gd name="connsiteX5" fmla="*/ 50071 w 4400550"/>
              <a:gd name="connsiteY5" fmla="*/ 54485 h 2315204"/>
              <a:gd name="connsiteX6" fmla="*/ 50071 w 4400550"/>
              <a:gd name="connsiteY6" fmla="*/ 99969 h 2315204"/>
              <a:gd name="connsiteX7" fmla="*/ 61603 w 4400550"/>
              <a:gd name="connsiteY7" fmla="*/ 99969 h 2315204"/>
              <a:gd name="connsiteX8" fmla="*/ 61603 w 4400550"/>
              <a:gd name="connsiteY8" fmla="*/ 146728 h 2315204"/>
              <a:gd name="connsiteX9" fmla="*/ 74334 w 4400550"/>
              <a:gd name="connsiteY9" fmla="*/ 146728 h 2315204"/>
              <a:gd name="connsiteX10" fmla="*/ 74334 w 4400550"/>
              <a:gd name="connsiteY10" fmla="*/ 218737 h 2315204"/>
              <a:gd name="connsiteX11" fmla="*/ 88449 w 4400550"/>
              <a:gd name="connsiteY11" fmla="*/ 218737 h 2315204"/>
              <a:gd name="connsiteX12" fmla="*/ 88449 w 4400550"/>
              <a:gd name="connsiteY12" fmla="*/ 274338 h 2315204"/>
              <a:gd name="connsiteX13" fmla="*/ 99889 w 4400550"/>
              <a:gd name="connsiteY13" fmla="*/ 274338 h 2315204"/>
              <a:gd name="connsiteX14" fmla="*/ 99889 w 4400550"/>
              <a:gd name="connsiteY14" fmla="*/ 326111 h 2315204"/>
              <a:gd name="connsiteX15" fmla="*/ 115295 w 4400550"/>
              <a:gd name="connsiteY15" fmla="*/ 326111 h 2315204"/>
              <a:gd name="connsiteX16" fmla="*/ 115295 w 4400550"/>
              <a:gd name="connsiteY16" fmla="*/ 398119 h 2315204"/>
              <a:gd name="connsiteX17" fmla="*/ 128026 w 4400550"/>
              <a:gd name="connsiteY17" fmla="*/ 398119 h 2315204"/>
              <a:gd name="connsiteX18" fmla="*/ 128026 w 4400550"/>
              <a:gd name="connsiteY18" fmla="*/ 468852 h 2315204"/>
              <a:gd name="connsiteX19" fmla="*/ 145924 w 4400550"/>
              <a:gd name="connsiteY19" fmla="*/ 468852 h 2315204"/>
              <a:gd name="connsiteX20" fmla="*/ 145924 w 4400550"/>
              <a:gd name="connsiteY20" fmla="*/ 505494 h 2315204"/>
              <a:gd name="connsiteX21" fmla="*/ 163821 w 4400550"/>
              <a:gd name="connsiteY21" fmla="*/ 505494 h 2315204"/>
              <a:gd name="connsiteX22" fmla="*/ 163821 w 4400550"/>
              <a:gd name="connsiteY22" fmla="*/ 532018 h 2315204"/>
              <a:gd name="connsiteX23" fmla="*/ 177936 w 4400550"/>
              <a:gd name="connsiteY23" fmla="*/ 532018 h 2315204"/>
              <a:gd name="connsiteX24" fmla="*/ 177936 w 4400550"/>
              <a:gd name="connsiteY24" fmla="*/ 563556 h 2315204"/>
              <a:gd name="connsiteX25" fmla="*/ 199616 w 4400550"/>
              <a:gd name="connsiteY25" fmla="*/ 563556 h 2315204"/>
              <a:gd name="connsiteX26" fmla="*/ 199616 w 4400550"/>
              <a:gd name="connsiteY26" fmla="*/ 602751 h 2315204"/>
              <a:gd name="connsiteX27" fmla="*/ 221388 w 4400550"/>
              <a:gd name="connsiteY27" fmla="*/ 602751 h 2315204"/>
              <a:gd name="connsiteX28" fmla="*/ 221388 w 4400550"/>
              <a:gd name="connsiteY28" fmla="*/ 651971 h 2315204"/>
              <a:gd name="connsiteX29" fmla="*/ 232920 w 4400550"/>
              <a:gd name="connsiteY29" fmla="*/ 651971 h 2315204"/>
              <a:gd name="connsiteX30" fmla="*/ 232920 w 4400550"/>
              <a:gd name="connsiteY30" fmla="*/ 698731 h 2315204"/>
              <a:gd name="connsiteX31" fmla="*/ 248234 w 4400550"/>
              <a:gd name="connsiteY31" fmla="*/ 698731 h 2315204"/>
              <a:gd name="connsiteX32" fmla="*/ 248234 w 4400550"/>
              <a:gd name="connsiteY32" fmla="*/ 768187 h 2315204"/>
              <a:gd name="connsiteX33" fmla="*/ 264840 w 4400550"/>
              <a:gd name="connsiteY33" fmla="*/ 768187 h 2315204"/>
              <a:gd name="connsiteX34" fmla="*/ 264840 w 4400550"/>
              <a:gd name="connsiteY34" fmla="*/ 818684 h 2315204"/>
              <a:gd name="connsiteX35" fmla="*/ 285321 w 4400550"/>
              <a:gd name="connsiteY35" fmla="*/ 818684 h 2315204"/>
              <a:gd name="connsiteX36" fmla="*/ 285321 w 4400550"/>
              <a:gd name="connsiteY36" fmla="*/ 854051 h 2315204"/>
              <a:gd name="connsiteX37" fmla="*/ 305801 w 4400550"/>
              <a:gd name="connsiteY37" fmla="*/ 854051 h 2315204"/>
              <a:gd name="connsiteX38" fmla="*/ 305801 w 4400550"/>
              <a:gd name="connsiteY38" fmla="*/ 881851 h 2315204"/>
              <a:gd name="connsiteX39" fmla="*/ 323699 w 4400550"/>
              <a:gd name="connsiteY39" fmla="*/ 881851 h 2315204"/>
              <a:gd name="connsiteX40" fmla="*/ 323699 w 4400550"/>
              <a:gd name="connsiteY40" fmla="*/ 900810 h 2315204"/>
              <a:gd name="connsiteX41" fmla="*/ 341596 w 4400550"/>
              <a:gd name="connsiteY41" fmla="*/ 900810 h 2315204"/>
              <a:gd name="connsiteX42" fmla="*/ 341596 w 4400550"/>
              <a:gd name="connsiteY42" fmla="*/ 928611 h 2315204"/>
              <a:gd name="connsiteX43" fmla="*/ 356910 w 4400550"/>
              <a:gd name="connsiteY43" fmla="*/ 928611 h 2315204"/>
              <a:gd name="connsiteX44" fmla="*/ 356910 w 4400550"/>
              <a:gd name="connsiteY44" fmla="*/ 967805 h 2315204"/>
              <a:gd name="connsiteX45" fmla="*/ 369734 w 4400550"/>
              <a:gd name="connsiteY45" fmla="*/ 967805 h 2315204"/>
              <a:gd name="connsiteX46" fmla="*/ 369734 w 4400550"/>
              <a:gd name="connsiteY46" fmla="*/ 1000619 h 2315204"/>
              <a:gd name="connsiteX47" fmla="*/ 399071 w 4400550"/>
              <a:gd name="connsiteY47" fmla="*/ 1000619 h 2315204"/>
              <a:gd name="connsiteX48" fmla="*/ 399071 w 4400550"/>
              <a:gd name="connsiteY48" fmla="*/ 1023316 h 2315204"/>
              <a:gd name="connsiteX49" fmla="*/ 414385 w 4400550"/>
              <a:gd name="connsiteY49" fmla="*/ 1023316 h 2315204"/>
              <a:gd name="connsiteX50" fmla="*/ 414385 w 4400550"/>
              <a:gd name="connsiteY50" fmla="*/ 1054945 h 2315204"/>
              <a:gd name="connsiteX51" fmla="*/ 436157 w 4400550"/>
              <a:gd name="connsiteY51" fmla="*/ 1054945 h 2315204"/>
              <a:gd name="connsiteX52" fmla="*/ 436157 w 4400550"/>
              <a:gd name="connsiteY52" fmla="*/ 1072628 h 2315204"/>
              <a:gd name="connsiteX53" fmla="*/ 454055 w 4400550"/>
              <a:gd name="connsiteY53" fmla="*/ 1072628 h 2315204"/>
              <a:gd name="connsiteX54" fmla="*/ 454055 w 4400550"/>
              <a:gd name="connsiteY54" fmla="*/ 1094048 h 2315204"/>
              <a:gd name="connsiteX55" fmla="*/ 488558 w 4400550"/>
              <a:gd name="connsiteY55" fmla="*/ 1094048 h 2315204"/>
              <a:gd name="connsiteX56" fmla="*/ 488558 w 4400550"/>
              <a:gd name="connsiteY56" fmla="*/ 1123125 h 2315204"/>
              <a:gd name="connsiteX57" fmla="*/ 507747 w 4400550"/>
              <a:gd name="connsiteY57" fmla="*/ 1123125 h 2315204"/>
              <a:gd name="connsiteX58" fmla="*/ 507747 w 4400550"/>
              <a:gd name="connsiteY58" fmla="*/ 1142084 h 2315204"/>
              <a:gd name="connsiteX59" fmla="*/ 525644 w 4400550"/>
              <a:gd name="connsiteY59" fmla="*/ 1142084 h 2315204"/>
              <a:gd name="connsiteX60" fmla="*/ 525644 w 4400550"/>
              <a:gd name="connsiteY60" fmla="*/ 1172346 h 2315204"/>
              <a:gd name="connsiteX61" fmla="*/ 548708 w 4400550"/>
              <a:gd name="connsiteY61" fmla="*/ 1172346 h 2315204"/>
              <a:gd name="connsiteX62" fmla="*/ 548708 w 4400550"/>
              <a:gd name="connsiteY62" fmla="*/ 1201422 h 2315204"/>
              <a:gd name="connsiteX63" fmla="*/ 566605 w 4400550"/>
              <a:gd name="connsiteY63" fmla="*/ 1201422 h 2315204"/>
              <a:gd name="connsiteX64" fmla="*/ 566605 w 4400550"/>
              <a:gd name="connsiteY64" fmla="*/ 1227947 h 2315204"/>
              <a:gd name="connsiteX65" fmla="*/ 586994 w 4400550"/>
              <a:gd name="connsiteY65" fmla="*/ 1227947 h 2315204"/>
              <a:gd name="connsiteX66" fmla="*/ 586994 w 4400550"/>
              <a:gd name="connsiteY66" fmla="*/ 1265865 h 2315204"/>
              <a:gd name="connsiteX67" fmla="*/ 603600 w 4400550"/>
              <a:gd name="connsiteY67" fmla="*/ 1265865 h 2315204"/>
              <a:gd name="connsiteX68" fmla="*/ 603600 w 4400550"/>
              <a:gd name="connsiteY68" fmla="*/ 1301231 h 2315204"/>
              <a:gd name="connsiteX69" fmla="*/ 622789 w 4400550"/>
              <a:gd name="connsiteY69" fmla="*/ 1301231 h 2315204"/>
              <a:gd name="connsiteX70" fmla="*/ 622789 w 4400550"/>
              <a:gd name="connsiteY70" fmla="*/ 1344163 h 2315204"/>
              <a:gd name="connsiteX71" fmla="*/ 641978 w 4400550"/>
              <a:gd name="connsiteY71" fmla="*/ 1344163 h 2315204"/>
              <a:gd name="connsiteX72" fmla="*/ 641978 w 4400550"/>
              <a:gd name="connsiteY72" fmla="*/ 1374516 h 2315204"/>
              <a:gd name="connsiteX73" fmla="*/ 662458 w 4400550"/>
              <a:gd name="connsiteY73" fmla="*/ 1374516 h 2315204"/>
              <a:gd name="connsiteX74" fmla="*/ 662458 w 4400550"/>
              <a:gd name="connsiteY74" fmla="*/ 1414895 h 2315204"/>
              <a:gd name="connsiteX75" fmla="*/ 676481 w 4400550"/>
              <a:gd name="connsiteY75" fmla="*/ 1414895 h 2315204"/>
              <a:gd name="connsiteX76" fmla="*/ 676481 w 4400550"/>
              <a:gd name="connsiteY76" fmla="*/ 1459103 h 2315204"/>
              <a:gd name="connsiteX77" fmla="*/ 688013 w 4400550"/>
              <a:gd name="connsiteY77" fmla="*/ 1459103 h 2315204"/>
              <a:gd name="connsiteX78" fmla="*/ 688013 w 4400550"/>
              <a:gd name="connsiteY78" fmla="*/ 1495745 h 2315204"/>
              <a:gd name="connsiteX79" fmla="*/ 702035 w 4400550"/>
              <a:gd name="connsiteY79" fmla="*/ 1495745 h 2315204"/>
              <a:gd name="connsiteX80" fmla="*/ 702035 w 4400550"/>
              <a:gd name="connsiteY80" fmla="*/ 1510785 h 2315204"/>
              <a:gd name="connsiteX81" fmla="*/ 732018 w 4400550"/>
              <a:gd name="connsiteY81" fmla="*/ 1510785 h 2315204"/>
              <a:gd name="connsiteX82" fmla="*/ 732018 w 4400550"/>
              <a:gd name="connsiteY82" fmla="*/ 1521996 h 2315204"/>
              <a:gd name="connsiteX83" fmla="*/ 773256 w 4400550"/>
              <a:gd name="connsiteY83" fmla="*/ 1521996 h 2315204"/>
              <a:gd name="connsiteX84" fmla="*/ 773256 w 4400550"/>
              <a:gd name="connsiteY84" fmla="*/ 1538038 h 2315204"/>
              <a:gd name="connsiteX85" fmla="*/ 787094 w 4400550"/>
              <a:gd name="connsiteY85" fmla="*/ 1538038 h 2315204"/>
              <a:gd name="connsiteX86" fmla="*/ 787094 w 4400550"/>
              <a:gd name="connsiteY86" fmla="*/ 1562831 h 2315204"/>
              <a:gd name="connsiteX87" fmla="*/ 800194 w 4400550"/>
              <a:gd name="connsiteY87" fmla="*/ 1562831 h 2315204"/>
              <a:gd name="connsiteX88" fmla="*/ 800194 w 4400550"/>
              <a:gd name="connsiteY88" fmla="*/ 1580605 h 2315204"/>
              <a:gd name="connsiteX89" fmla="*/ 818830 w 4400550"/>
              <a:gd name="connsiteY89" fmla="*/ 1580605 h 2315204"/>
              <a:gd name="connsiteX90" fmla="*/ 818830 w 4400550"/>
              <a:gd name="connsiteY90" fmla="*/ 1601296 h 2315204"/>
              <a:gd name="connsiteX91" fmla="*/ 843370 w 4400550"/>
              <a:gd name="connsiteY91" fmla="*/ 1601296 h 2315204"/>
              <a:gd name="connsiteX92" fmla="*/ 843370 w 4400550"/>
              <a:gd name="connsiteY92" fmla="*/ 1616701 h 2315204"/>
              <a:gd name="connsiteX93" fmla="*/ 859514 w 4400550"/>
              <a:gd name="connsiteY93" fmla="*/ 1616701 h 2315204"/>
              <a:gd name="connsiteX94" fmla="*/ 859514 w 4400550"/>
              <a:gd name="connsiteY94" fmla="*/ 1639123 h 2315204"/>
              <a:gd name="connsiteX95" fmla="*/ 878057 w 4400550"/>
              <a:gd name="connsiteY95" fmla="*/ 1639123 h 2315204"/>
              <a:gd name="connsiteX96" fmla="*/ 878057 w 4400550"/>
              <a:gd name="connsiteY96" fmla="*/ 1655166 h 2315204"/>
              <a:gd name="connsiteX97" fmla="*/ 893003 w 4400550"/>
              <a:gd name="connsiteY97" fmla="*/ 1655166 h 2315204"/>
              <a:gd name="connsiteX98" fmla="*/ 893003 w 4400550"/>
              <a:gd name="connsiteY98" fmla="*/ 1672849 h 2315204"/>
              <a:gd name="connsiteX99" fmla="*/ 912192 w 4400550"/>
              <a:gd name="connsiteY99" fmla="*/ 1672849 h 2315204"/>
              <a:gd name="connsiteX100" fmla="*/ 912192 w 4400550"/>
              <a:gd name="connsiteY100" fmla="*/ 1695363 h 2315204"/>
              <a:gd name="connsiteX101" fmla="*/ 923539 w 4400550"/>
              <a:gd name="connsiteY101" fmla="*/ 1695363 h 2315204"/>
              <a:gd name="connsiteX102" fmla="*/ 923539 w 4400550"/>
              <a:gd name="connsiteY102" fmla="*/ 1726718 h 2315204"/>
              <a:gd name="connsiteX103" fmla="*/ 937931 w 4400550"/>
              <a:gd name="connsiteY103" fmla="*/ 1726718 h 2315204"/>
              <a:gd name="connsiteX104" fmla="*/ 937931 w 4400550"/>
              <a:gd name="connsiteY104" fmla="*/ 1743308 h 2315204"/>
              <a:gd name="connsiteX105" fmla="*/ 954075 w 4400550"/>
              <a:gd name="connsiteY105" fmla="*/ 1743308 h 2315204"/>
              <a:gd name="connsiteX106" fmla="*/ 954075 w 4400550"/>
              <a:gd name="connsiteY106" fmla="*/ 1760444 h 2315204"/>
              <a:gd name="connsiteX107" fmla="*/ 967913 w 4400550"/>
              <a:gd name="connsiteY107" fmla="*/ 1760444 h 2315204"/>
              <a:gd name="connsiteX108" fmla="*/ 967913 w 4400550"/>
              <a:gd name="connsiteY108" fmla="*/ 1774663 h 2315204"/>
              <a:gd name="connsiteX109" fmla="*/ 985257 w 4400550"/>
              <a:gd name="connsiteY109" fmla="*/ 1774663 h 2315204"/>
              <a:gd name="connsiteX110" fmla="*/ 985257 w 4400550"/>
              <a:gd name="connsiteY110" fmla="*/ 1792346 h 2315204"/>
              <a:gd name="connsiteX111" fmla="*/ 996605 w 4400550"/>
              <a:gd name="connsiteY111" fmla="*/ 1792346 h 2315204"/>
              <a:gd name="connsiteX112" fmla="*/ 996605 w 4400550"/>
              <a:gd name="connsiteY112" fmla="*/ 1809574 h 2315204"/>
              <a:gd name="connsiteX113" fmla="*/ 1013949 w 4400550"/>
              <a:gd name="connsiteY113" fmla="*/ 1809574 h 2315204"/>
              <a:gd name="connsiteX114" fmla="*/ 1013949 w 4400550"/>
              <a:gd name="connsiteY114" fmla="*/ 1826072 h 2315204"/>
              <a:gd name="connsiteX115" fmla="*/ 1034337 w 4400550"/>
              <a:gd name="connsiteY115" fmla="*/ 1826072 h 2315204"/>
              <a:gd name="connsiteX116" fmla="*/ 1034337 w 4400550"/>
              <a:gd name="connsiteY116" fmla="*/ 1836736 h 2315204"/>
              <a:gd name="connsiteX117" fmla="*/ 1052880 w 4400550"/>
              <a:gd name="connsiteY117" fmla="*/ 1836736 h 2315204"/>
              <a:gd name="connsiteX118" fmla="*/ 1052880 w 4400550"/>
              <a:gd name="connsiteY118" fmla="*/ 1854510 h 2315204"/>
              <a:gd name="connsiteX119" fmla="*/ 1063674 w 4400550"/>
              <a:gd name="connsiteY119" fmla="*/ 1854510 h 2315204"/>
              <a:gd name="connsiteX120" fmla="*/ 1063674 w 4400550"/>
              <a:gd name="connsiteY120" fmla="*/ 1874655 h 2315204"/>
              <a:gd name="connsiteX121" fmla="*/ 1069670 w 4400550"/>
              <a:gd name="connsiteY121" fmla="*/ 1874655 h 2315204"/>
              <a:gd name="connsiteX122" fmla="*/ 1069670 w 4400550"/>
              <a:gd name="connsiteY122" fmla="*/ 1896530 h 2315204"/>
              <a:gd name="connsiteX123" fmla="*/ 1079818 w 4400550"/>
              <a:gd name="connsiteY123" fmla="*/ 1896530 h 2315204"/>
              <a:gd name="connsiteX124" fmla="*/ 1079818 w 4400550"/>
              <a:gd name="connsiteY124" fmla="*/ 1916583 h 2315204"/>
              <a:gd name="connsiteX125" fmla="*/ 1091812 w 4400550"/>
              <a:gd name="connsiteY125" fmla="*/ 1916583 h 2315204"/>
              <a:gd name="connsiteX126" fmla="*/ 1091812 w 4400550"/>
              <a:gd name="connsiteY126" fmla="*/ 1929618 h 2315204"/>
              <a:gd name="connsiteX127" fmla="*/ 1113399 w 4400550"/>
              <a:gd name="connsiteY127" fmla="*/ 1929618 h 2315204"/>
              <a:gd name="connsiteX128" fmla="*/ 1113399 w 4400550"/>
              <a:gd name="connsiteY128" fmla="*/ 1942014 h 2315204"/>
              <a:gd name="connsiteX129" fmla="*/ 1148733 w 4400550"/>
              <a:gd name="connsiteY129" fmla="*/ 1942014 h 2315204"/>
              <a:gd name="connsiteX130" fmla="*/ 1148733 w 4400550"/>
              <a:gd name="connsiteY130" fmla="*/ 1953317 h 2315204"/>
              <a:gd name="connsiteX131" fmla="*/ 1176870 w 4400550"/>
              <a:gd name="connsiteY131" fmla="*/ 1953317 h 2315204"/>
              <a:gd name="connsiteX132" fmla="*/ 1176870 w 4400550"/>
              <a:gd name="connsiteY132" fmla="*/ 1963981 h 2315204"/>
              <a:gd name="connsiteX133" fmla="*/ 1203163 w 4400550"/>
              <a:gd name="connsiteY133" fmla="*/ 1963981 h 2315204"/>
              <a:gd name="connsiteX134" fmla="*/ 1203163 w 4400550"/>
              <a:gd name="connsiteY134" fmla="*/ 1974008 h 2315204"/>
              <a:gd name="connsiteX135" fmla="*/ 1220599 w 4400550"/>
              <a:gd name="connsiteY135" fmla="*/ 1974008 h 2315204"/>
              <a:gd name="connsiteX136" fmla="*/ 1220599 w 4400550"/>
              <a:gd name="connsiteY136" fmla="*/ 1984672 h 2315204"/>
              <a:gd name="connsiteX137" fmla="*/ 1239696 w 4400550"/>
              <a:gd name="connsiteY137" fmla="*/ 1984672 h 2315204"/>
              <a:gd name="connsiteX138" fmla="*/ 1239696 w 4400550"/>
              <a:gd name="connsiteY138" fmla="*/ 2000077 h 2315204"/>
              <a:gd name="connsiteX139" fmla="*/ 1252243 w 4400550"/>
              <a:gd name="connsiteY139" fmla="*/ 2000077 h 2315204"/>
              <a:gd name="connsiteX140" fmla="*/ 1252243 w 4400550"/>
              <a:gd name="connsiteY140" fmla="*/ 2011835 h 2315204"/>
              <a:gd name="connsiteX141" fmla="*/ 1264881 w 4400550"/>
              <a:gd name="connsiteY141" fmla="*/ 2011835 h 2315204"/>
              <a:gd name="connsiteX142" fmla="*/ 1264881 w 4400550"/>
              <a:gd name="connsiteY142" fmla="*/ 2026601 h 2315204"/>
              <a:gd name="connsiteX143" fmla="*/ 1283425 w 4400550"/>
              <a:gd name="connsiteY143" fmla="*/ 2026601 h 2315204"/>
              <a:gd name="connsiteX144" fmla="*/ 1283425 w 4400550"/>
              <a:gd name="connsiteY144" fmla="*/ 2037266 h 2315204"/>
              <a:gd name="connsiteX145" fmla="*/ 1299569 w 4400550"/>
              <a:gd name="connsiteY145" fmla="*/ 2037266 h 2315204"/>
              <a:gd name="connsiteX146" fmla="*/ 1299569 w 4400550"/>
              <a:gd name="connsiteY146" fmla="*/ 2049753 h 2315204"/>
              <a:gd name="connsiteX147" fmla="*/ 1317559 w 4400550"/>
              <a:gd name="connsiteY147" fmla="*/ 2049753 h 2315204"/>
              <a:gd name="connsiteX148" fmla="*/ 1317559 w 4400550"/>
              <a:gd name="connsiteY148" fmla="*/ 2073361 h 2315204"/>
              <a:gd name="connsiteX149" fmla="*/ 1488784 w 4400550"/>
              <a:gd name="connsiteY149" fmla="*/ 2073361 h 2315204"/>
              <a:gd name="connsiteX150" fmla="*/ 1488784 w 4400550"/>
              <a:gd name="connsiteY150" fmla="*/ 2088765 h 2315204"/>
              <a:gd name="connsiteX151" fmla="*/ 1515722 w 4400550"/>
              <a:gd name="connsiteY151" fmla="*/ 2088765 h 2315204"/>
              <a:gd name="connsiteX152" fmla="*/ 1515722 w 4400550"/>
              <a:gd name="connsiteY152" fmla="*/ 2099977 h 2315204"/>
              <a:gd name="connsiteX153" fmla="*/ 1533712 w 4400550"/>
              <a:gd name="connsiteY153" fmla="*/ 2099977 h 2315204"/>
              <a:gd name="connsiteX154" fmla="*/ 1533712 w 4400550"/>
              <a:gd name="connsiteY154" fmla="*/ 2109456 h 2315204"/>
              <a:gd name="connsiteX155" fmla="*/ 1566647 w 4400550"/>
              <a:gd name="connsiteY155" fmla="*/ 2109456 h 2315204"/>
              <a:gd name="connsiteX156" fmla="*/ 1566647 w 4400550"/>
              <a:gd name="connsiteY156" fmla="*/ 2116019 h 2315204"/>
              <a:gd name="connsiteX157" fmla="*/ 1605578 w 4400550"/>
              <a:gd name="connsiteY157" fmla="*/ 2116019 h 2315204"/>
              <a:gd name="connsiteX158" fmla="*/ 1605578 w 4400550"/>
              <a:gd name="connsiteY158" fmla="*/ 2124223 h 2315204"/>
              <a:gd name="connsiteX159" fmla="*/ 1709734 w 4400550"/>
              <a:gd name="connsiteY159" fmla="*/ 2124223 h 2315204"/>
              <a:gd name="connsiteX160" fmla="*/ 1709734 w 4400550"/>
              <a:gd name="connsiteY160" fmla="*/ 2135525 h 2315204"/>
              <a:gd name="connsiteX161" fmla="*/ 1802542 w 4400550"/>
              <a:gd name="connsiteY161" fmla="*/ 2135525 h 2315204"/>
              <a:gd name="connsiteX162" fmla="*/ 1827727 w 4400550"/>
              <a:gd name="connsiteY162" fmla="*/ 2135525 h 2315204"/>
              <a:gd name="connsiteX163" fmla="*/ 1827727 w 4400550"/>
              <a:gd name="connsiteY163" fmla="*/ 2146737 h 2315204"/>
              <a:gd name="connsiteX164" fmla="*/ 1861769 w 4400550"/>
              <a:gd name="connsiteY164" fmla="*/ 2146737 h 2315204"/>
              <a:gd name="connsiteX165" fmla="*/ 1861769 w 4400550"/>
              <a:gd name="connsiteY165" fmla="*/ 2157948 h 2315204"/>
              <a:gd name="connsiteX166" fmla="*/ 1884556 w 4400550"/>
              <a:gd name="connsiteY166" fmla="*/ 2157948 h 2315204"/>
              <a:gd name="connsiteX167" fmla="*/ 1884556 w 4400550"/>
              <a:gd name="connsiteY167" fmla="*/ 2172167 h 2315204"/>
              <a:gd name="connsiteX168" fmla="*/ 1923488 w 4400550"/>
              <a:gd name="connsiteY168" fmla="*/ 2172167 h 2315204"/>
              <a:gd name="connsiteX169" fmla="*/ 1923488 w 4400550"/>
              <a:gd name="connsiteY169" fmla="*/ 2182285 h 2315204"/>
              <a:gd name="connsiteX170" fmla="*/ 1977365 w 4400550"/>
              <a:gd name="connsiteY170" fmla="*/ 2182285 h 2315204"/>
              <a:gd name="connsiteX171" fmla="*/ 1977365 w 4400550"/>
              <a:gd name="connsiteY171" fmla="*/ 2196413 h 2315204"/>
              <a:gd name="connsiteX172" fmla="*/ 2012145 w 4400550"/>
              <a:gd name="connsiteY172" fmla="*/ 2196413 h 2315204"/>
              <a:gd name="connsiteX173" fmla="*/ 2012145 w 4400550"/>
              <a:gd name="connsiteY173" fmla="*/ 2208263 h 2315204"/>
              <a:gd name="connsiteX174" fmla="*/ 2085118 w 4400550"/>
              <a:gd name="connsiteY174" fmla="*/ 2208263 h 2315204"/>
              <a:gd name="connsiteX175" fmla="*/ 2085118 w 4400550"/>
              <a:gd name="connsiteY175" fmla="*/ 2216557 h 2315204"/>
              <a:gd name="connsiteX176" fmla="*/ 2192964 w 4400550"/>
              <a:gd name="connsiteY176" fmla="*/ 2216557 h 2315204"/>
              <a:gd name="connsiteX177" fmla="*/ 2192964 w 4400550"/>
              <a:gd name="connsiteY177" fmla="*/ 2227222 h 2315204"/>
              <a:gd name="connsiteX178" fmla="*/ 2274978 w 4400550"/>
              <a:gd name="connsiteY178" fmla="*/ 2227222 h 2315204"/>
              <a:gd name="connsiteX179" fmla="*/ 2274978 w 4400550"/>
              <a:gd name="connsiteY179" fmla="*/ 2237886 h 2315204"/>
              <a:gd name="connsiteX180" fmla="*/ 2439007 w 4400550"/>
              <a:gd name="connsiteY180" fmla="*/ 2237886 h 2315204"/>
              <a:gd name="connsiteX181" fmla="*/ 2439007 w 4400550"/>
              <a:gd name="connsiteY181" fmla="*/ 2247913 h 2315204"/>
              <a:gd name="connsiteX182" fmla="*/ 2523420 w 4400550"/>
              <a:gd name="connsiteY182" fmla="*/ 2247913 h 2315204"/>
              <a:gd name="connsiteX183" fmla="*/ 2523420 w 4400550"/>
              <a:gd name="connsiteY183" fmla="*/ 2257939 h 2315204"/>
              <a:gd name="connsiteX184" fmla="*/ 2628222 w 4400550"/>
              <a:gd name="connsiteY184" fmla="*/ 2257939 h 2315204"/>
              <a:gd name="connsiteX185" fmla="*/ 2628222 w 4400550"/>
              <a:gd name="connsiteY185" fmla="*/ 2263317 h 2315204"/>
              <a:gd name="connsiteX186" fmla="*/ 2676102 w 4400550"/>
              <a:gd name="connsiteY186" fmla="*/ 2263317 h 2315204"/>
              <a:gd name="connsiteX187" fmla="*/ 2676102 w 4400550"/>
              <a:gd name="connsiteY187" fmla="*/ 2270427 h 2315204"/>
              <a:gd name="connsiteX188" fmla="*/ 2710882 w 4400550"/>
              <a:gd name="connsiteY188" fmla="*/ 2270427 h 2315204"/>
              <a:gd name="connsiteX189" fmla="*/ 2710882 w 4400550"/>
              <a:gd name="connsiteY189" fmla="*/ 2275075 h 2315204"/>
              <a:gd name="connsiteX190" fmla="*/ 2886904 w 4400550"/>
              <a:gd name="connsiteY190" fmla="*/ 2275075 h 2315204"/>
              <a:gd name="connsiteX191" fmla="*/ 2886904 w 4400550"/>
              <a:gd name="connsiteY191" fmla="*/ 2283370 h 2315204"/>
              <a:gd name="connsiteX192" fmla="*/ 3032390 w 4400550"/>
              <a:gd name="connsiteY192" fmla="*/ 2283370 h 2315204"/>
              <a:gd name="connsiteX193" fmla="*/ 3032390 w 4400550"/>
              <a:gd name="connsiteY193" fmla="*/ 2295858 h 2315204"/>
              <a:gd name="connsiteX194" fmla="*/ 3162284 w 4400550"/>
              <a:gd name="connsiteY194" fmla="*/ 2295858 h 2315204"/>
              <a:gd name="connsiteX195" fmla="*/ 3380282 w 4400550"/>
              <a:gd name="connsiteY195" fmla="*/ 2295858 h 2315204"/>
              <a:gd name="connsiteX196" fmla="*/ 3380282 w 4400550"/>
              <a:gd name="connsiteY196" fmla="*/ 2302876 h 2315204"/>
              <a:gd name="connsiteX197" fmla="*/ 3901152 w 4400550"/>
              <a:gd name="connsiteY197" fmla="*/ 2302876 h 2315204"/>
              <a:gd name="connsiteX198" fmla="*/ 3901152 w 4400550"/>
              <a:gd name="connsiteY198" fmla="*/ 2309986 h 2315204"/>
              <a:gd name="connsiteX199" fmla="*/ 4392778 w 4400550"/>
              <a:gd name="connsiteY199" fmla="*/ 2309986 h 231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400550" h="2315204">
                <a:moveTo>
                  <a:pt x="11693" y="11553"/>
                </a:moveTo>
                <a:lnTo>
                  <a:pt x="29591" y="11553"/>
                </a:lnTo>
                <a:lnTo>
                  <a:pt x="29591" y="26775"/>
                </a:lnTo>
                <a:lnTo>
                  <a:pt x="37340" y="26775"/>
                </a:lnTo>
                <a:lnTo>
                  <a:pt x="37340" y="54485"/>
                </a:lnTo>
                <a:lnTo>
                  <a:pt x="50071" y="54485"/>
                </a:lnTo>
                <a:lnTo>
                  <a:pt x="50071" y="99969"/>
                </a:lnTo>
                <a:lnTo>
                  <a:pt x="61603" y="99969"/>
                </a:lnTo>
                <a:lnTo>
                  <a:pt x="61603" y="146728"/>
                </a:lnTo>
                <a:lnTo>
                  <a:pt x="74334" y="146728"/>
                </a:lnTo>
                <a:lnTo>
                  <a:pt x="74334" y="218737"/>
                </a:lnTo>
                <a:lnTo>
                  <a:pt x="88449" y="218737"/>
                </a:lnTo>
                <a:lnTo>
                  <a:pt x="88449" y="274338"/>
                </a:lnTo>
                <a:lnTo>
                  <a:pt x="99889" y="274338"/>
                </a:lnTo>
                <a:lnTo>
                  <a:pt x="99889" y="326111"/>
                </a:lnTo>
                <a:lnTo>
                  <a:pt x="115295" y="326111"/>
                </a:lnTo>
                <a:lnTo>
                  <a:pt x="115295" y="398119"/>
                </a:lnTo>
                <a:lnTo>
                  <a:pt x="128026" y="398119"/>
                </a:lnTo>
                <a:lnTo>
                  <a:pt x="128026" y="468852"/>
                </a:lnTo>
                <a:lnTo>
                  <a:pt x="145924" y="468852"/>
                </a:lnTo>
                <a:lnTo>
                  <a:pt x="145924" y="505494"/>
                </a:lnTo>
                <a:lnTo>
                  <a:pt x="163821" y="505494"/>
                </a:lnTo>
                <a:lnTo>
                  <a:pt x="163821" y="532018"/>
                </a:lnTo>
                <a:lnTo>
                  <a:pt x="177936" y="532018"/>
                </a:lnTo>
                <a:lnTo>
                  <a:pt x="177936" y="563556"/>
                </a:lnTo>
                <a:lnTo>
                  <a:pt x="199616" y="563556"/>
                </a:lnTo>
                <a:lnTo>
                  <a:pt x="199616" y="602751"/>
                </a:lnTo>
                <a:lnTo>
                  <a:pt x="221388" y="602751"/>
                </a:lnTo>
                <a:lnTo>
                  <a:pt x="221388" y="651971"/>
                </a:lnTo>
                <a:lnTo>
                  <a:pt x="232920" y="651971"/>
                </a:lnTo>
                <a:lnTo>
                  <a:pt x="232920" y="698731"/>
                </a:lnTo>
                <a:lnTo>
                  <a:pt x="248234" y="698731"/>
                </a:lnTo>
                <a:lnTo>
                  <a:pt x="248234" y="768187"/>
                </a:lnTo>
                <a:lnTo>
                  <a:pt x="264840" y="768187"/>
                </a:lnTo>
                <a:lnTo>
                  <a:pt x="264840" y="818684"/>
                </a:lnTo>
                <a:lnTo>
                  <a:pt x="285321" y="818684"/>
                </a:lnTo>
                <a:lnTo>
                  <a:pt x="285321" y="854051"/>
                </a:lnTo>
                <a:lnTo>
                  <a:pt x="305801" y="854051"/>
                </a:lnTo>
                <a:lnTo>
                  <a:pt x="305801" y="881851"/>
                </a:lnTo>
                <a:lnTo>
                  <a:pt x="323699" y="881851"/>
                </a:lnTo>
                <a:lnTo>
                  <a:pt x="323699" y="900810"/>
                </a:lnTo>
                <a:lnTo>
                  <a:pt x="341596" y="900810"/>
                </a:lnTo>
                <a:lnTo>
                  <a:pt x="341596" y="928611"/>
                </a:lnTo>
                <a:lnTo>
                  <a:pt x="356910" y="928611"/>
                </a:lnTo>
                <a:lnTo>
                  <a:pt x="356910" y="967805"/>
                </a:lnTo>
                <a:lnTo>
                  <a:pt x="369734" y="967805"/>
                </a:lnTo>
                <a:lnTo>
                  <a:pt x="369734" y="1000619"/>
                </a:lnTo>
                <a:lnTo>
                  <a:pt x="399071" y="1000619"/>
                </a:lnTo>
                <a:lnTo>
                  <a:pt x="399071" y="1023316"/>
                </a:lnTo>
                <a:lnTo>
                  <a:pt x="414385" y="1023316"/>
                </a:lnTo>
                <a:lnTo>
                  <a:pt x="414385" y="1054945"/>
                </a:lnTo>
                <a:lnTo>
                  <a:pt x="436157" y="1054945"/>
                </a:lnTo>
                <a:lnTo>
                  <a:pt x="436157" y="1072628"/>
                </a:lnTo>
                <a:lnTo>
                  <a:pt x="454055" y="1072628"/>
                </a:lnTo>
                <a:lnTo>
                  <a:pt x="454055" y="1094048"/>
                </a:lnTo>
                <a:lnTo>
                  <a:pt x="488558" y="1094048"/>
                </a:lnTo>
                <a:lnTo>
                  <a:pt x="488558" y="1123125"/>
                </a:lnTo>
                <a:lnTo>
                  <a:pt x="507747" y="1123125"/>
                </a:lnTo>
                <a:lnTo>
                  <a:pt x="507747" y="1142084"/>
                </a:lnTo>
                <a:lnTo>
                  <a:pt x="525644" y="1142084"/>
                </a:lnTo>
                <a:lnTo>
                  <a:pt x="525644" y="1172346"/>
                </a:lnTo>
                <a:lnTo>
                  <a:pt x="548708" y="1172346"/>
                </a:lnTo>
                <a:lnTo>
                  <a:pt x="548708" y="1201422"/>
                </a:lnTo>
                <a:lnTo>
                  <a:pt x="566605" y="1201422"/>
                </a:lnTo>
                <a:lnTo>
                  <a:pt x="566605" y="1227947"/>
                </a:lnTo>
                <a:lnTo>
                  <a:pt x="586994" y="1227947"/>
                </a:lnTo>
                <a:lnTo>
                  <a:pt x="586994" y="1265865"/>
                </a:lnTo>
                <a:lnTo>
                  <a:pt x="603600" y="1265865"/>
                </a:lnTo>
                <a:lnTo>
                  <a:pt x="603600" y="1301231"/>
                </a:lnTo>
                <a:lnTo>
                  <a:pt x="622789" y="1301231"/>
                </a:lnTo>
                <a:lnTo>
                  <a:pt x="622789" y="1344163"/>
                </a:lnTo>
                <a:lnTo>
                  <a:pt x="641978" y="1344163"/>
                </a:lnTo>
                <a:lnTo>
                  <a:pt x="641978" y="1374516"/>
                </a:lnTo>
                <a:lnTo>
                  <a:pt x="662458" y="1374516"/>
                </a:lnTo>
                <a:lnTo>
                  <a:pt x="662458" y="1414895"/>
                </a:lnTo>
                <a:lnTo>
                  <a:pt x="676481" y="1414895"/>
                </a:lnTo>
                <a:lnTo>
                  <a:pt x="676481" y="1459103"/>
                </a:lnTo>
                <a:lnTo>
                  <a:pt x="688013" y="1459103"/>
                </a:lnTo>
                <a:lnTo>
                  <a:pt x="688013" y="1495745"/>
                </a:lnTo>
                <a:lnTo>
                  <a:pt x="702035" y="1495745"/>
                </a:lnTo>
                <a:lnTo>
                  <a:pt x="702035" y="1510785"/>
                </a:lnTo>
                <a:lnTo>
                  <a:pt x="732018" y="1510785"/>
                </a:lnTo>
                <a:lnTo>
                  <a:pt x="732018" y="1521996"/>
                </a:lnTo>
                <a:lnTo>
                  <a:pt x="773256" y="1521996"/>
                </a:lnTo>
                <a:lnTo>
                  <a:pt x="773256" y="1538038"/>
                </a:lnTo>
                <a:lnTo>
                  <a:pt x="787094" y="1538038"/>
                </a:lnTo>
                <a:lnTo>
                  <a:pt x="787094" y="1562831"/>
                </a:lnTo>
                <a:lnTo>
                  <a:pt x="800194" y="1562831"/>
                </a:lnTo>
                <a:lnTo>
                  <a:pt x="800194" y="1580605"/>
                </a:lnTo>
                <a:lnTo>
                  <a:pt x="818830" y="1580605"/>
                </a:lnTo>
                <a:lnTo>
                  <a:pt x="818830" y="1601296"/>
                </a:lnTo>
                <a:lnTo>
                  <a:pt x="843370" y="1601296"/>
                </a:lnTo>
                <a:lnTo>
                  <a:pt x="843370" y="1616701"/>
                </a:lnTo>
                <a:lnTo>
                  <a:pt x="859514" y="1616701"/>
                </a:lnTo>
                <a:lnTo>
                  <a:pt x="859514" y="1639123"/>
                </a:lnTo>
                <a:lnTo>
                  <a:pt x="878057" y="1639123"/>
                </a:lnTo>
                <a:lnTo>
                  <a:pt x="878057" y="1655166"/>
                </a:lnTo>
                <a:lnTo>
                  <a:pt x="893003" y="1655166"/>
                </a:lnTo>
                <a:lnTo>
                  <a:pt x="893003" y="1672849"/>
                </a:lnTo>
                <a:lnTo>
                  <a:pt x="912192" y="1672849"/>
                </a:lnTo>
                <a:lnTo>
                  <a:pt x="912192" y="1695363"/>
                </a:lnTo>
                <a:lnTo>
                  <a:pt x="923539" y="1695363"/>
                </a:lnTo>
                <a:lnTo>
                  <a:pt x="923539" y="1726718"/>
                </a:lnTo>
                <a:lnTo>
                  <a:pt x="937931" y="1726718"/>
                </a:lnTo>
                <a:lnTo>
                  <a:pt x="937931" y="1743308"/>
                </a:lnTo>
                <a:lnTo>
                  <a:pt x="954075" y="1743308"/>
                </a:lnTo>
                <a:lnTo>
                  <a:pt x="954075" y="1760444"/>
                </a:lnTo>
                <a:lnTo>
                  <a:pt x="967913" y="1760444"/>
                </a:lnTo>
                <a:lnTo>
                  <a:pt x="967913" y="1774663"/>
                </a:lnTo>
                <a:lnTo>
                  <a:pt x="985257" y="1774663"/>
                </a:lnTo>
                <a:lnTo>
                  <a:pt x="985257" y="1792346"/>
                </a:lnTo>
                <a:lnTo>
                  <a:pt x="996605" y="1792346"/>
                </a:lnTo>
                <a:lnTo>
                  <a:pt x="996605" y="1809574"/>
                </a:lnTo>
                <a:lnTo>
                  <a:pt x="1013949" y="1809574"/>
                </a:lnTo>
                <a:lnTo>
                  <a:pt x="1013949" y="1826072"/>
                </a:lnTo>
                <a:lnTo>
                  <a:pt x="1034337" y="1826072"/>
                </a:lnTo>
                <a:lnTo>
                  <a:pt x="1034337" y="1836736"/>
                </a:lnTo>
                <a:lnTo>
                  <a:pt x="1052880" y="1836736"/>
                </a:lnTo>
                <a:lnTo>
                  <a:pt x="1052880" y="1854510"/>
                </a:lnTo>
                <a:lnTo>
                  <a:pt x="1063674" y="1854510"/>
                </a:lnTo>
                <a:lnTo>
                  <a:pt x="1063674" y="1874655"/>
                </a:lnTo>
                <a:lnTo>
                  <a:pt x="1069670" y="1874655"/>
                </a:lnTo>
                <a:lnTo>
                  <a:pt x="1069670" y="1896530"/>
                </a:lnTo>
                <a:lnTo>
                  <a:pt x="1079818" y="1896530"/>
                </a:lnTo>
                <a:lnTo>
                  <a:pt x="1079818" y="1916583"/>
                </a:lnTo>
                <a:lnTo>
                  <a:pt x="1091812" y="1916583"/>
                </a:lnTo>
                <a:lnTo>
                  <a:pt x="1091812" y="1929618"/>
                </a:lnTo>
                <a:lnTo>
                  <a:pt x="1113399" y="1929618"/>
                </a:lnTo>
                <a:lnTo>
                  <a:pt x="1113399" y="1942014"/>
                </a:lnTo>
                <a:lnTo>
                  <a:pt x="1148733" y="1942014"/>
                </a:lnTo>
                <a:lnTo>
                  <a:pt x="1148733" y="1953317"/>
                </a:lnTo>
                <a:lnTo>
                  <a:pt x="1176870" y="1953317"/>
                </a:lnTo>
                <a:lnTo>
                  <a:pt x="1176870" y="1963981"/>
                </a:lnTo>
                <a:lnTo>
                  <a:pt x="1203163" y="1963981"/>
                </a:lnTo>
                <a:lnTo>
                  <a:pt x="1203163" y="1974008"/>
                </a:lnTo>
                <a:lnTo>
                  <a:pt x="1220599" y="1974008"/>
                </a:lnTo>
                <a:lnTo>
                  <a:pt x="1220599" y="1984672"/>
                </a:lnTo>
                <a:lnTo>
                  <a:pt x="1239696" y="1984672"/>
                </a:lnTo>
                <a:lnTo>
                  <a:pt x="1239696" y="2000077"/>
                </a:lnTo>
                <a:lnTo>
                  <a:pt x="1252243" y="2000077"/>
                </a:lnTo>
                <a:lnTo>
                  <a:pt x="1252243" y="2011835"/>
                </a:lnTo>
                <a:lnTo>
                  <a:pt x="1264881" y="2011835"/>
                </a:lnTo>
                <a:lnTo>
                  <a:pt x="1264881" y="2026601"/>
                </a:lnTo>
                <a:lnTo>
                  <a:pt x="1283425" y="2026601"/>
                </a:lnTo>
                <a:lnTo>
                  <a:pt x="1283425" y="2037266"/>
                </a:lnTo>
                <a:lnTo>
                  <a:pt x="1299569" y="2037266"/>
                </a:lnTo>
                <a:lnTo>
                  <a:pt x="1299569" y="2049753"/>
                </a:lnTo>
                <a:lnTo>
                  <a:pt x="1317559" y="2049753"/>
                </a:lnTo>
                <a:lnTo>
                  <a:pt x="1317559" y="2073361"/>
                </a:lnTo>
                <a:lnTo>
                  <a:pt x="1488784" y="2073361"/>
                </a:lnTo>
                <a:lnTo>
                  <a:pt x="1488784" y="2088765"/>
                </a:lnTo>
                <a:lnTo>
                  <a:pt x="1515722" y="2088765"/>
                </a:lnTo>
                <a:lnTo>
                  <a:pt x="1515722" y="2099977"/>
                </a:lnTo>
                <a:lnTo>
                  <a:pt x="1533712" y="2099977"/>
                </a:lnTo>
                <a:lnTo>
                  <a:pt x="1533712" y="2109456"/>
                </a:lnTo>
                <a:lnTo>
                  <a:pt x="1566647" y="2109456"/>
                </a:lnTo>
                <a:lnTo>
                  <a:pt x="1566647" y="2116019"/>
                </a:lnTo>
                <a:lnTo>
                  <a:pt x="1605578" y="2116019"/>
                </a:lnTo>
                <a:lnTo>
                  <a:pt x="1605578" y="2124223"/>
                </a:lnTo>
                <a:lnTo>
                  <a:pt x="1709734" y="2124223"/>
                </a:lnTo>
                <a:lnTo>
                  <a:pt x="1709734" y="2135525"/>
                </a:lnTo>
                <a:lnTo>
                  <a:pt x="1802542" y="2135525"/>
                </a:lnTo>
                <a:lnTo>
                  <a:pt x="1827727" y="2135525"/>
                </a:lnTo>
                <a:lnTo>
                  <a:pt x="1827727" y="2146737"/>
                </a:lnTo>
                <a:lnTo>
                  <a:pt x="1861769" y="2146737"/>
                </a:lnTo>
                <a:lnTo>
                  <a:pt x="1861769" y="2157948"/>
                </a:lnTo>
                <a:lnTo>
                  <a:pt x="1884556" y="2157948"/>
                </a:lnTo>
                <a:lnTo>
                  <a:pt x="1884556" y="2172167"/>
                </a:lnTo>
                <a:lnTo>
                  <a:pt x="1923488" y="2172167"/>
                </a:lnTo>
                <a:lnTo>
                  <a:pt x="1923488" y="2182285"/>
                </a:lnTo>
                <a:lnTo>
                  <a:pt x="1977365" y="2182285"/>
                </a:lnTo>
                <a:lnTo>
                  <a:pt x="1977365" y="2196413"/>
                </a:lnTo>
                <a:lnTo>
                  <a:pt x="2012145" y="2196413"/>
                </a:lnTo>
                <a:lnTo>
                  <a:pt x="2012145" y="2208263"/>
                </a:lnTo>
                <a:lnTo>
                  <a:pt x="2085118" y="2208263"/>
                </a:lnTo>
                <a:lnTo>
                  <a:pt x="2085118" y="2216557"/>
                </a:lnTo>
                <a:lnTo>
                  <a:pt x="2192964" y="2216557"/>
                </a:lnTo>
                <a:lnTo>
                  <a:pt x="2192964" y="2227222"/>
                </a:lnTo>
                <a:lnTo>
                  <a:pt x="2274978" y="2227222"/>
                </a:lnTo>
                <a:lnTo>
                  <a:pt x="2274978" y="2237886"/>
                </a:lnTo>
                <a:lnTo>
                  <a:pt x="2439007" y="2237886"/>
                </a:lnTo>
                <a:lnTo>
                  <a:pt x="2439007" y="2247913"/>
                </a:lnTo>
                <a:lnTo>
                  <a:pt x="2523420" y="2247913"/>
                </a:lnTo>
                <a:lnTo>
                  <a:pt x="2523420" y="2257939"/>
                </a:lnTo>
                <a:lnTo>
                  <a:pt x="2628222" y="2257939"/>
                </a:lnTo>
                <a:lnTo>
                  <a:pt x="2628222" y="2263317"/>
                </a:lnTo>
                <a:lnTo>
                  <a:pt x="2676102" y="2263317"/>
                </a:lnTo>
                <a:lnTo>
                  <a:pt x="2676102" y="2270427"/>
                </a:lnTo>
                <a:lnTo>
                  <a:pt x="2710882" y="2270427"/>
                </a:lnTo>
                <a:lnTo>
                  <a:pt x="2710882" y="2275075"/>
                </a:lnTo>
                <a:lnTo>
                  <a:pt x="2886904" y="2275075"/>
                </a:lnTo>
                <a:lnTo>
                  <a:pt x="2886904" y="2283370"/>
                </a:lnTo>
                <a:lnTo>
                  <a:pt x="3032390" y="2283370"/>
                </a:lnTo>
                <a:lnTo>
                  <a:pt x="3032390" y="2295858"/>
                </a:lnTo>
                <a:lnTo>
                  <a:pt x="3162284" y="2295858"/>
                </a:lnTo>
                <a:lnTo>
                  <a:pt x="3380282" y="2295858"/>
                </a:lnTo>
                <a:lnTo>
                  <a:pt x="3380282" y="2302876"/>
                </a:lnTo>
                <a:lnTo>
                  <a:pt x="3901152" y="2302876"/>
                </a:lnTo>
                <a:lnTo>
                  <a:pt x="3901152" y="2309986"/>
                </a:lnTo>
                <a:lnTo>
                  <a:pt x="4392778" y="2309986"/>
                </a:lnTo>
              </a:path>
            </a:pathLst>
          </a:custGeom>
          <a:noFill/>
          <a:ln w="25400" cap="rnd">
            <a:solidFill>
              <a:srgbClr val="698095"/>
            </a:solidFill>
            <a:prstDash val="solid"/>
            <a:round/>
          </a:ln>
        </p:spPr>
        <p:txBody>
          <a:bodyPr rtlCol="0" anchor="ctr"/>
          <a:lstStyle/>
          <a:p>
            <a:endParaRPr lang="en-GB"/>
          </a:p>
        </p:txBody>
      </p:sp>
      <p:sp>
        <p:nvSpPr>
          <p:cNvPr id="40" name="Freeform 39">
            <a:extLst>
              <a:ext uri="{FF2B5EF4-FFF2-40B4-BE49-F238E27FC236}">
                <a16:creationId xmlns:a16="http://schemas.microsoft.com/office/drawing/2014/main" id="{71C028BF-1A50-6A4A-99E0-58E5F95ABE89}"/>
              </a:ext>
            </a:extLst>
          </p:cNvPr>
          <p:cNvSpPr/>
          <p:nvPr/>
        </p:nvSpPr>
        <p:spPr>
          <a:xfrm>
            <a:off x="6846182" y="2637970"/>
            <a:ext cx="1224241" cy="2326619"/>
          </a:xfrm>
          <a:custGeom>
            <a:avLst/>
            <a:gdLst>
              <a:gd name="connsiteX0" fmla="*/ 1219861 w 1226987"/>
              <a:gd name="connsiteY0" fmla="*/ 2323111 h 2333433"/>
              <a:gd name="connsiteX1" fmla="*/ 1155929 w 1226987"/>
              <a:gd name="connsiteY1" fmla="*/ 2323111 h 2333433"/>
              <a:gd name="connsiteX2" fmla="*/ 1155929 w 1226987"/>
              <a:gd name="connsiteY2" fmla="*/ 2302876 h 2333433"/>
              <a:gd name="connsiteX3" fmla="*/ 1076682 w 1226987"/>
              <a:gd name="connsiteY3" fmla="*/ 2302876 h 2333433"/>
              <a:gd name="connsiteX4" fmla="*/ 1076682 w 1226987"/>
              <a:gd name="connsiteY4" fmla="*/ 2292759 h 2333433"/>
              <a:gd name="connsiteX5" fmla="*/ 1039595 w 1226987"/>
              <a:gd name="connsiteY5" fmla="*/ 2292759 h 2333433"/>
              <a:gd name="connsiteX6" fmla="*/ 1039595 w 1226987"/>
              <a:gd name="connsiteY6" fmla="*/ 2276352 h 2333433"/>
              <a:gd name="connsiteX7" fmla="*/ 1001217 w 1226987"/>
              <a:gd name="connsiteY7" fmla="*/ 2276352 h 2333433"/>
              <a:gd name="connsiteX8" fmla="*/ 1001217 w 1226987"/>
              <a:gd name="connsiteY8" fmla="*/ 2256116 h 2333433"/>
              <a:gd name="connsiteX9" fmla="*/ 969297 w 1226987"/>
              <a:gd name="connsiteY9" fmla="*/ 2256116 h 2333433"/>
              <a:gd name="connsiteX10" fmla="*/ 969297 w 1226987"/>
              <a:gd name="connsiteY10" fmla="*/ 2224579 h 2333433"/>
              <a:gd name="connsiteX11" fmla="*/ 941160 w 1226987"/>
              <a:gd name="connsiteY11" fmla="*/ 2224579 h 2333433"/>
              <a:gd name="connsiteX12" fmla="*/ 941160 w 1226987"/>
              <a:gd name="connsiteY12" fmla="*/ 2206895 h 2333433"/>
              <a:gd name="connsiteX13" fmla="*/ 920679 w 1226987"/>
              <a:gd name="connsiteY13" fmla="*/ 2206895 h 2333433"/>
              <a:gd name="connsiteX14" fmla="*/ 920679 w 1226987"/>
              <a:gd name="connsiteY14" fmla="*/ 2187936 h 2333433"/>
              <a:gd name="connsiteX15" fmla="*/ 897708 w 1226987"/>
              <a:gd name="connsiteY15" fmla="*/ 2187936 h 2333433"/>
              <a:gd name="connsiteX16" fmla="*/ 897708 w 1226987"/>
              <a:gd name="connsiteY16" fmla="*/ 2160136 h 2333433"/>
              <a:gd name="connsiteX17" fmla="*/ 882301 w 1226987"/>
              <a:gd name="connsiteY17" fmla="*/ 2160136 h 2333433"/>
              <a:gd name="connsiteX18" fmla="*/ 882301 w 1226987"/>
              <a:gd name="connsiteY18" fmla="*/ 2126046 h 2333433"/>
              <a:gd name="connsiteX19" fmla="*/ 866987 w 1226987"/>
              <a:gd name="connsiteY19" fmla="*/ 2126046 h 2333433"/>
              <a:gd name="connsiteX20" fmla="*/ 866987 w 1226987"/>
              <a:gd name="connsiteY20" fmla="*/ 2093232 h 2333433"/>
              <a:gd name="connsiteX21" fmla="*/ 844015 w 1226987"/>
              <a:gd name="connsiteY21" fmla="*/ 2093232 h 2333433"/>
              <a:gd name="connsiteX22" fmla="*/ 844015 w 1226987"/>
              <a:gd name="connsiteY22" fmla="*/ 2055313 h 2333433"/>
              <a:gd name="connsiteX23" fmla="*/ 831192 w 1226987"/>
              <a:gd name="connsiteY23" fmla="*/ 2055313 h 2333433"/>
              <a:gd name="connsiteX24" fmla="*/ 831192 w 1226987"/>
              <a:gd name="connsiteY24" fmla="*/ 2017395 h 2333433"/>
              <a:gd name="connsiteX25" fmla="*/ 814586 w 1226987"/>
              <a:gd name="connsiteY25" fmla="*/ 2017395 h 2333433"/>
              <a:gd name="connsiteX26" fmla="*/ 814586 w 1226987"/>
              <a:gd name="connsiteY26" fmla="*/ 1985857 h 2333433"/>
              <a:gd name="connsiteX27" fmla="*/ 800471 w 1226987"/>
              <a:gd name="connsiteY27" fmla="*/ 1985857 h 2333433"/>
              <a:gd name="connsiteX28" fmla="*/ 800471 w 1226987"/>
              <a:gd name="connsiteY28" fmla="*/ 1949215 h 2333433"/>
              <a:gd name="connsiteX29" fmla="*/ 789032 w 1226987"/>
              <a:gd name="connsiteY29" fmla="*/ 1949215 h 2333433"/>
              <a:gd name="connsiteX30" fmla="*/ 789032 w 1226987"/>
              <a:gd name="connsiteY30" fmla="*/ 1911297 h 2333433"/>
              <a:gd name="connsiteX31" fmla="*/ 777500 w 1226987"/>
              <a:gd name="connsiteY31" fmla="*/ 1911297 h 2333433"/>
              <a:gd name="connsiteX32" fmla="*/ 777500 w 1226987"/>
              <a:gd name="connsiteY32" fmla="*/ 1846854 h 2333433"/>
              <a:gd name="connsiteX33" fmla="*/ 764769 w 1226987"/>
              <a:gd name="connsiteY33" fmla="*/ 1846854 h 2333433"/>
              <a:gd name="connsiteX34" fmla="*/ 764769 w 1226987"/>
              <a:gd name="connsiteY34" fmla="*/ 1793805 h 2333433"/>
              <a:gd name="connsiteX35" fmla="*/ 753237 w 1226987"/>
              <a:gd name="connsiteY35" fmla="*/ 1793805 h 2333433"/>
              <a:gd name="connsiteX36" fmla="*/ 753237 w 1226987"/>
              <a:gd name="connsiteY36" fmla="*/ 1750873 h 2333433"/>
              <a:gd name="connsiteX37" fmla="*/ 741705 w 1226987"/>
              <a:gd name="connsiteY37" fmla="*/ 1750873 h 2333433"/>
              <a:gd name="connsiteX38" fmla="*/ 741705 w 1226987"/>
              <a:gd name="connsiteY38" fmla="*/ 1697824 h 2333433"/>
              <a:gd name="connsiteX39" fmla="*/ 726391 w 1226987"/>
              <a:gd name="connsiteY39" fmla="*/ 1697824 h 2333433"/>
              <a:gd name="connsiteX40" fmla="*/ 726391 w 1226987"/>
              <a:gd name="connsiteY40" fmla="*/ 1628368 h 2333433"/>
              <a:gd name="connsiteX41" fmla="*/ 716150 w 1226987"/>
              <a:gd name="connsiteY41" fmla="*/ 1628368 h 2333433"/>
              <a:gd name="connsiteX42" fmla="*/ 716150 w 1226987"/>
              <a:gd name="connsiteY42" fmla="*/ 1562649 h 2333433"/>
              <a:gd name="connsiteX43" fmla="*/ 702035 w 1226987"/>
              <a:gd name="connsiteY43" fmla="*/ 1562649 h 2333433"/>
              <a:gd name="connsiteX44" fmla="*/ 702035 w 1226987"/>
              <a:gd name="connsiteY44" fmla="*/ 1495745 h 2333433"/>
              <a:gd name="connsiteX45" fmla="*/ 688013 w 1226987"/>
              <a:gd name="connsiteY45" fmla="*/ 1495745 h 2333433"/>
              <a:gd name="connsiteX46" fmla="*/ 688013 w 1226987"/>
              <a:gd name="connsiteY46" fmla="*/ 1459103 h 2333433"/>
              <a:gd name="connsiteX47" fmla="*/ 676481 w 1226987"/>
              <a:gd name="connsiteY47" fmla="*/ 1459103 h 2333433"/>
              <a:gd name="connsiteX48" fmla="*/ 676481 w 1226987"/>
              <a:gd name="connsiteY48" fmla="*/ 1414895 h 2333433"/>
              <a:gd name="connsiteX49" fmla="*/ 662458 w 1226987"/>
              <a:gd name="connsiteY49" fmla="*/ 1414895 h 2333433"/>
              <a:gd name="connsiteX50" fmla="*/ 662458 w 1226987"/>
              <a:gd name="connsiteY50" fmla="*/ 1374516 h 2333433"/>
              <a:gd name="connsiteX51" fmla="*/ 641978 w 1226987"/>
              <a:gd name="connsiteY51" fmla="*/ 1374516 h 2333433"/>
              <a:gd name="connsiteX52" fmla="*/ 641978 w 1226987"/>
              <a:gd name="connsiteY52" fmla="*/ 1344163 h 2333433"/>
              <a:gd name="connsiteX53" fmla="*/ 622789 w 1226987"/>
              <a:gd name="connsiteY53" fmla="*/ 1344163 h 2333433"/>
              <a:gd name="connsiteX54" fmla="*/ 622789 w 1226987"/>
              <a:gd name="connsiteY54" fmla="*/ 1301231 h 2333433"/>
              <a:gd name="connsiteX55" fmla="*/ 603600 w 1226987"/>
              <a:gd name="connsiteY55" fmla="*/ 1301231 h 2333433"/>
              <a:gd name="connsiteX56" fmla="*/ 603600 w 1226987"/>
              <a:gd name="connsiteY56" fmla="*/ 1265865 h 2333433"/>
              <a:gd name="connsiteX57" fmla="*/ 586994 w 1226987"/>
              <a:gd name="connsiteY57" fmla="*/ 1265865 h 2333433"/>
              <a:gd name="connsiteX58" fmla="*/ 586994 w 1226987"/>
              <a:gd name="connsiteY58" fmla="*/ 1227947 h 2333433"/>
              <a:gd name="connsiteX59" fmla="*/ 566605 w 1226987"/>
              <a:gd name="connsiteY59" fmla="*/ 1227947 h 2333433"/>
              <a:gd name="connsiteX60" fmla="*/ 566605 w 1226987"/>
              <a:gd name="connsiteY60" fmla="*/ 1201422 h 2333433"/>
              <a:gd name="connsiteX61" fmla="*/ 548708 w 1226987"/>
              <a:gd name="connsiteY61" fmla="*/ 1201422 h 2333433"/>
              <a:gd name="connsiteX62" fmla="*/ 548708 w 1226987"/>
              <a:gd name="connsiteY62" fmla="*/ 1172346 h 2333433"/>
              <a:gd name="connsiteX63" fmla="*/ 525644 w 1226987"/>
              <a:gd name="connsiteY63" fmla="*/ 1172346 h 2333433"/>
              <a:gd name="connsiteX64" fmla="*/ 525644 w 1226987"/>
              <a:gd name="connsiteY64" fmla="*/ 1142084 h 2333433"/>
              <a:gd name="connsiteX65" fmla="*/ 507747 w 1226987"/>
              <a:gd name="connsiteY65" fmla="*/ 1142084 h 2333433"/>
              <a:gd name="connsiteX66" fmla="*/ 507747 w 1226987"/>
              <a:gd name="connsiteY66" fmla="*/ 1123125 h 2333433"/>
              <a:gd name="connsiteX67" fmla="*/ 488558 w 1226987"/>
              <a:gd name="connsiteY67" fmla="*/ 1123125 h 2333433"/>
              <a:gd name="connsiteX68" fmla="*/ 488558 w 1226987"/>
              <a:gd name="connsiteY68" fmla="*/ 1094048 h 2333433"/>
              <a:gd name="connsiteX69" fmla="*/ 454055 w 1226987"/>
              <a:gd name="connsiteY69" fmla="*/ 1094048 h 2333433"/>
              <a:gd name="connsiteX70" fmla="*/ 454055 w 1226987"/>
              <a:gd name="connsiteY70" fmla="*/ 1072628 h 2333433"/>
              <a:gd name="connsiteX71" fmla="*/ 436157 w 1226987"/>
              <a:gd name="connsiteY71" fmla="*/ 1072628 h 2333433"/>
              <a:gd name="connsiteX72" fmla="*/ 436157 w 1226987"/>
              <a:gd name="connsiteY72" fmla="*/ 1054945 h 2333433"/>
              <a:gd name="connsiteX73" fmla="*/ 414385 w 1226987"/>
              <a:gd name="connsiteY73" fmla="*/ 1054945 h 2333433"/>
              <a:gd name="connsiteX74" fmla="*/ 414385 w 1226987"/>
              <a:gd name="connsiteY74" fmla="*/ 1023316 h 2333433"/>
              <a:gd name="connsiteX75" fmla="*/ 399071 w 1226987"/>
              <a:gd name="connsiteY75" fmla="*/ 1023316 h 2333433"/>
              <a:gd name="connsiteX76" fmla="*/ 399071 w 1226987"/>
              <a:gd name="connsiteY76" fmla="*/ 1000619 h 2333433"/>
              <a:gd name="connsiteX77" fmla="*/ 369734 w 1226987"/>
              <a:gd name="connsiteY77" fmla="*/ 1000619 h 2333433"/>
              <a:gd name="connsiteX78" fmla="*/ 369734 w 1226987"/>
              <a:gd name="connsiteY78" fmla="*/ 967805 h 2333433"/>
              <a:gd name="connsiteX79" fmla="*/ 356910 w 1226987"/>
              <a:gd name="connsiteY79" fmla="*/ 967805 h 2333433"/>
              <a:gd name="connsiteX80" fmla="*/ 356910 w 1226987"/>
              <a:gd name="connsiteY80" fmla="*/ 928611 h 2333433"/>
              <a:gd name="connsiteX81" fmla="*/ 341596 w 1226987"/>
              <a:gd name="connsiteY81" fmla="*/ 928611 h 2333433"/>
              <a:gd name="connsiteX82" fmla="*/ 341596 w 1226987"/>
              <a:gd name="connsiteY82" fmla="*/ 900810 h 2333433"/>
              <a:gd name="connsiteX83" fmla="*/ 323699 w 1226987"/>
              <a:gd name="connsiteY83" fmla="*/ 900810 h 2333433"/>
              <a:gd name="connsiteX84" fmla="*/ 323699 w 1226987"/>
              <a:gd name="connsiteY84" fmla="*/ 881851 h 2333433"/>
              <a:gd name="connsiteX85" fmla="*/ 305801 w 1226987"/>
              <a:gd name="connsiteY85" fmla="*/ 881851 h 2333433"/>
              <a:gd name="connsiteX86" fmla="*/ 305801 w 1226987"/>
              <a:gd name="connsiteY86" fmla="*/ 854051 h 2333433"/>
              <a:gd name="connsiteX87" fmla="*/ 285321 w 1226987"/>
              <a:gd name="connsiteY87" fmla="*/ 854051 h 2333433"/>
              <a:gd name="connsiteX88" fmla="*/ 285321 w 1226987"/>
              <a:gd name="connsiteY88" fmla="*/ 818684 h 2333433"/>
              <a:gd name="connsiteX89" fmla="*/ 264840 w 1226987"/>
              <a:gd name="connsiteY89" fmla="*/ 818684 h 2333433"/>
              <a:gd name="connsiteX90" fmla="*/ 264840 w 1226987"/>
              <a:gd name="connsiteY90" fmla="*/ 768187 h 2333433"/>
              <a:gd name="connsiteX91" fmla="*/ 248234 w 1226987"/>
              <a:gd name="connsiteY91" fmla="*/ 768187 h 2333433"/>
              <a:gd name="connsiteX92" fmla="*/ 248234 w 1226987"/>
              <a:gd name="connsiteY92" fmla="*/ 698731 h 2333433"/>
              <a:gd name="connsiteX93" fmla="*/ 232920 w 1226987"/>
              <a:gd name="connsiteY93" fmla="*/ 698731 h 2333433"/>
              <a:gd name="connsiteX94" fmla="*/ 232920 w 1226987"/>
              <a:gd name="connsiteY94" fmla="*/ 651971 h 2333433"/>
              <a:gd name="connsiteX95" fmla="*/ 221388 w 1226987"/>
              <a:gd name="connsiteY95" fmla="*/ 651971 h 2333433"/>
              <a:gd name="connsiteX96" fmla="*/ 221388 w 1226987"/>
              <a:gd name="connsiteY96" fmla="*/ 602751 h 2333433"/>
              <a:gd name="connsiteX97" fmla="*/ 199616 w 1226987"/>
              <a:gd name="connsiteY97" fmla="*/ 602751 h 2333433"/>
              <a:gd name="connsiteX98" fmla="*/ 199616 w 1226987"/>
              <a:gd name="connsiteY98" fmla="*/ 563556 h 2333433"/>
              <a:gd name="connsiteX99" fmla="*/ 177936 w 1226987"/>
              <a:gd name="connsiteY99" fmla="*/ 563556 h 2333433"/>
              <a:gd name="connsiteX100" fmla="*/ 177936 w 1226987"/>
              <a:gd name="connsiteY100" fmla="*/ 532018 h 2333433"/>
              <a:gd name="connsiteX101" fmla="*/ 163821 w 1226987"/>
              <a:gd name="connsiteY101" fmla="*/ 532018 h 2333433"/>
              <a:gd name="connsiteX102" fmla="*/ 163821 w 1226987"/>
              <a:gd name="connsiteY102" fmla="*/ 505494 h 2333433"/>
              <a:gd name="connsiteX103" fmla="*/ 145924 w 1226987"/>
              <a:gd name="connsiteY103" fmla="*/ 505494 h 2333433"/>
              <a:gd name="connsiteX104" fmla="*/ 145924 w 1226987"/>
              <a:gd name="connsiteY104" fmla="*/ 468852 h 2333433"/>
              <a:gd name="connsiteX105" fmla="*/ 128026 w 1226987"/>
              <a:gd name="connsiteY105" fmla="*/ 468852 h 2333433"/>
              <a:gd name="connsiteX106" fmla="*/ 128026 w 1226987"/>
              <a:gd name="connsiteY106" fmla="*/ 398119 h 2333433"/>
              <a:gd name="connsiteX107" fmla="*/ 115295 w 1226987"/>
              <a:gd name="connsiteY107" fmla="*/ 398119 h 2333433"/>
              <a:gd name="connsiteX108" fmla="*/ 115295 w 1226987"/>
              <a:gd name="connsiteY108" fmla="*/ 326111 h 2333433"/>
              <a:gd name="connsiteX109" fmla="*/ 99889 w 1226987"/>
              <a:gd name="connsiteY109" fmla="*/ 326111 h 2333433"/>
              <a:gd name="connsiteX110" fmla="*/ 99889 w 1226987"/>
              <a:gd name="connsiteY110" fmla="*/ 274338 h 2333433"/>
              <a:gd name="connsiteX111" fmla="*/ 88449 w 1226987"/>
              <a:gd name="connsiteY111" fmla="*/ 274338 h 2333433"/>
              <a:gd name="connsiteX112" fmla="*/ 88449 w 1226987"/>
              <a:gd name="connsiteY112" fmla="*/ 218737 h 2333433"/>
              <a:gd name="connsiteX113" fmla="*/ 74334 w 1226987"/>
              <a:gd name="connsiteY113" fmla="*/ 218737 h 2333433"/>
              <a:gd name="connsiteX114" fmla="*/ 74334 w 1226987"/>
              <a:gd name="connsiteY114" fmla="*/ 146728 h 2333433"/>
              <a:gd name="connsiteX115" fmla="*/ 61603 w 1226987"/>
              <a:gd name="connsiteY115" fmla="*/ 146728 h 2333433"/>
              <a:gd name="connsiteX116" fmla="*/ 61603 w 1226987"/>
              <a:gd name="connsiteY116" fmla="*/ 99969 h 2333433"/>
              <a:gd name="connsiteX117" fmla="*/ 50071 w 1226987"/>
              <a:gd name="connsiteY117" fmla="*/ 99969 h 2333433"/>
              <a:gd name="connsiteX118" fmla="*/ 50071 w 1226987"/>
              <a:gd name="connsiteY118" fmla="*/ 54485 h 2333433"/>
              <a:gd name="connsiteX119" fmla="*/ 37340 w 1226987"/>
              <a:gd name="connsiteY119" fmla="*/ 54485 h 2333433"/>
              <a:gd name="connsiteX120" fmla="*/ 37340 w 1226987"/>
              <a:gd name="connsiteY120" fmla="*/ 26775 h 2333433"/>
              <a:gd name="connsiteX121" fmla="*/ 29591 w 1226987"/>
              <a:gd name="connsiteY121" fmla="*/ 26775 h 2333433"/>
              <a:gd name="connsiteX122" fmla="*/ 29591 w 1226987"/>
              <a:gd name="connsiteY122" fmla="*/ 11553 h 2333433"/>
              <a:gd name="connsiteX123" fmla="*/ 11693 w 1226987"/>
              <a:gd name="connsiteY123" fmla="*/ 11553 h 233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26987" h="2333433">
                <a:moveTo>
                  <a:pt x="1219861" y="2323111"/>
                </a:moveTo>
                <a:lnTo>
                  <a:pt x="1155929" y="2323111"/>
                </a:lnTo>
                <a:lnTo>
                  <a:pt x="1155929" y="2302876"/>
                </a:lnTo>
                <a:lnTo>
                  <a:pt x="1076682" y="2302876"/>
                </a:lnTo>
                <a:lnTo>
                  <a:pt x="1076682" y="2292759"/>
                </a:lnTo>
                <a:lnTo>
                  <a:pt x="1039595" y="2292759"/>
                </a:lnTo>
                <a:lnTo>
                  <a:pt x="1039595" y="2276352"/>
                </a:lnTo>
                <a:lnTo>
                  <a:pt x="1001217" y="2276352"/>
                </a:lnTo>
                <a:lnTo>
                  <a:pt x="1001217" y="2256116"/>
                </a:lnTo>
                <a:lnTo>
                  <a:pt x="969297" y="2256116"/>
                </a:lnTo>
                <a:lnTo>
                  <a:pt x="969297" y="2224579"/>
                </a:lnTo>
                <a:lnTo>
                  <a:pt x="941160" y="2224579"/>
                </a:lnTo>
                <a:lnTo>
                  <a:pt x="941160" y="2206895"/>
                </a:lnTo>
                <a:lnTo>
                  <a:pt x="920679" y="2206895"/>
                </a:lnTo>
                <a:lnTo>
                  <a:pt x="920679" y="2187936"/>
                </a:lnTo>
                <a:lnTo>
                  <a:pt x="897708" y="2187936"/>
                </a:lnTo>
                <a:lnTo>
                  <a:pt x="897708" y="2160136"/>
                </a:lnTo>
                <a:lnTo>
                  <a:pt x="882301" y="2160136"/>
                </a:lnTo>
                <a:lnTo>
                  <a:pt x="882301" y="2126046"/>
                </a:lnTo>
                <a:lnTo>
                  <a:pt x="866987" y="2126046"/>
                </a:lnTo>
                <a:lnTo>
                  <a:pt x="866987" y="2093232"/>
                </a:lnTo>
                <a:lnTo>
                  <a:pt x="844015" y="2093232"/>
                </a:lnTo>
                <a:lnTo>
                  <a:pt x="844015" y="2055313"/>
                </a:lnTo>
                <a:lnTo>
                  <a:pt x="831192" y="2055313"/>
                </a:lnTo>
                <a:lnTo>
                  <a:pt x="831192" y="2017395"/>
                </a:lnTo>
                <a:lnTo>
                  <a:pt x="814586" y="2017395"/>
                </a:lnTo>
                <a:lnTo>
                  <a:pt x="814586" y="1985857"/>
                </a:lnTo>
                <a:lnTo>
                  <a:pt x="800471" y="1985857"/>
                </a:lnTo>
                <a:lnTo>
                  <a:pt x="800471" y="1949215"/>
                </a:lnTo>
                <a:lnTo>
                  <a:pt x="789032" y="1949215"/>
                </a:lnTo>
                <a:lnTo>
                  <a:pt x="789032" y="1911297"/>
                </a:lnTo>
                <a:lnTo>
                  <a:pt x="777500" y="1911297"/>
                </a:lnTo>
                <a:lnTo>
                  <a:pt x="777500" y="1846854"/>
                </a:lnTo>
                <a:lnTo>
                  <a:pt x="764769" y="1846854"/>
                </a:lnTo>
                <a:lnTo>
                  <a:pt x="764769" y="1793805"/>
                </a:lnTo>
                <a:lnTo>
                  <a:pt x="753237" y="1793805"/>
                </a:lnTo>
                <a:lnTo>
                  <a:pt x="753237" y="1750873"/>
                </a:lnTo>
                <a:lnTo>
                  <a:pt x="741705" y="1750873"/>
                </a:lnTo>
                <a:lnTo>
                  <a:pt x="741705" y="1697824"/>
                </a:lnTo>
                <a:lnTo>
                  <a:pt x="726391" y="1697824"/>
                </a:lnTo>
                <a:lnTo>
                  <a:pt x="726391" y="1628368"/>
                </a:lnTo>
                <a:lnTo>
                  <a:pt x="716150" y="1628368"/>
                </a:lnTo>
                <a:lnTo>
                  <a:pt x="716150" y="1562649"/>
                </a:lnTo>
                <a:lnTo>
                  <a:pt x="702035" y="1562649"/>
                </a:lnTo>
                <a:lnTo>
                  <a:pt x="702035" y="1495745"/>
                </a:lnTo>
                <a:lnTo>
                  <a:pt x="688013" y="1495745"/>
                </a:lnTo>
                <a:lnTo>
                  <a:pt x="688013" y="1459103"/>
                </a:lnTo>
                <a:lnTo>
                  <a:pt x="676481" y="1459103"/>
                </a:lnTo>
                <a:lnTo>
                  <a:pt x="676481" y="1414895"/>
                </a:lnTo>
                <a:lnTo>
                  <a:pt x="662458" y="1414895"/>
                </a:lnTo>
                <a:lnTo>
                  <a:pt x="662458" y="1374516"/>
                </a:lnTo>
                <a:lnTo>
                  <a:pt x="641978" y="1374516"/>
                </a:lnTo>
                <a:lnTo>
                  <a:pt x="641978" y="1344163"/>
                </a:lnTo>
                <a:lnTo>
                  <a:pt x="622789" y="1344163"/>
                </a:lnTo>
                <a:lnTo>
                  <a:pt x="622789" y="1301231"/>
                </a:lnTo>
                <a:lnTo>
                  <a:pt x="603600" y="1301231"/>
                </a:lnTo>
                <a:lnTo>
                  <a:pt x="603600" y="1265865"/>
                </a:lnTo>
                <a:lnTo>
                  <a:pt x="586994" y="1265865"/>
                </a:lnTo>
                <a:lnTo>
                  <a:pt x="586994" y="1227947"/>
                </a:lnTo>
                <a:lnTo>
                  <a:pt x="566605" y="1227947"/>
                </a:lnTo>
                <a:lnTo>
                  <a:pt x="566605" y="1201422"/>
                </a:lnTo>
                <a:lnTo>
                  <a:pt x="548708" y="1201422"/>
                </a:lnTo>
                <a:lnTo>
                  <a:pt x="548708" y="1172346"/>
                </a:lnTo>
                <a:lnTo>
                  <a:pt x="525644" y="1172346"/>
                </a:lnTo>
                <a:lnTo>
                  <a:pt x="525644" y="1142084"/>
                </a:lnTo>
                <a:lnTo>
                  <a:pt x="507747" y="1142084"/>
                </a:lnTo>
                <a:lnTo>
                  <a:pt x="507747" y="1123125"/>
                </a:lnTo>
                <a:lnTo>
                  <a:pt x="488558" y="1123125"/>
                </a:lnTo>
                <a:lnTo>
                  <a:pt x="488558" y="1094048"/>
                </a:lnTo>
                <a:lnTo>
                  <a:pt x="454055" y="1094048"/>
                </a:lnTo>
                <a:lnTo>
                  <a:pt x="454055" y="1072628"/>
                </a:lnTo>
                <a:lnTo>
                  <a:pt x="436157" y="1072628"/>
                </a:lnTo>
                <a:lnTo>
                  <a:pt x="436157" y="1054945"/>
                </a:lnTo>
                <a:lnTo>
                  <a:pt x="414385" y="1054945"/>
                </a:lnTo>
                <a:lnTo>
                  <a:pt x="414385" y="1023316"/>
                </a:lnTo>
                <a:lnTo>
                  <a:pt x="399071" y="1023316"/>
                </a:lnTo>
                <a:lnTo>
                  <a:pt x="399071" y="1000619"/>
                </a:lnTo>
                <a:lnTo>
                  <a:pt x="369734" y="1000619"/>
                </a:lnTo>
                <a:lnTo>
                  <a:pt x="369734" y="967805"/>
                </a:lnTo>
                <a:lnTo>
                  <a:pt x="356910" y="967805"/>
                </a:lnTo>
                <a:lnTo>
                  <a:pt x="356910" y="928611"/>
                </a:lnTo>
                <a:lnTo>
                  <a:pt x="341596" y="928611"/>
                </a:lnTo>
                <a:lnTo>
                  <a:pt x="341596" y="900810"/>
                </a:lnTo>
                <a:lnTo>
                  <a:pt x="323699" y="900810"/>
                </a:lnTo>
                <a:lnTo>
                  <a:pt x="323699" y="881851"/>
                </a:lnTo>
                <a:lnTo>
                  <a:pt x="305801" y="881851"/>
                </a:lnTo>
                <a:lnTo>
                  <a:pt x="305801" y="854051"/>
                </a:lnTo>
                <a:lnTo>
                  <a:pt x="285321" y="854051"/>
                </a:lnTo>
                <a:lnTo>
                  <a:pt x="285321" y="818684"/>
                </a:lnTo>
                <a:lnTo>
                  <a:pt x="264840" y="818684"/>
                </a:lnTo>
                <a:lnTo>
                  <a:pt x="264840" y="768187"/>
                </a:lnTo>
                <a:lnTo>
                  <a:pt x="248234" y="768187"/>
                </a:lnTo>
                <a:lnTo>
                  <a:pt x="248234" y="698731"/>
                </a:lnTo>
                <a:lnTo>
                  <a:pt x="232920" y="698731"/>
                </a:lnTo>
                <a:lnTo>
                  <a:pt x="232920" y="651971"/>
                </a:lnTo>
                <a:lnTo>
                  <a:pt x="221388" y="651971"/>
                </a:lnTo>
                <a:lnTo>
                  <a:pt x="221388" y="602751"/>
                </a:lnTo>
                <a:lnTo>
                  <a:pt x="199616" y="602751"/>
                </a:lnTo>
                <a:lnTo>
                  <a:pt x="199616" y="563556"/>
                </a:lnTo>
                <a:lnTo>
                  <a:pt x="177936" y="563556"/>
                </a:lnTo>
                <a:lnTo>
                  <a:pt x="177936" y="532018"/>
                </a:lnTo>
                <a:lnTo>
                  <a:pt x="163821" y="532018"/>
                </a:lnTo>
                <a:lnTo>
                  <a:pt x="163821" y="505494"/>
                </a:lnTo>
                <a:lnTo>
                  <a:pt x="145924" y="505494"/>
                </a:lnTo>
                <a:lnTo>
                  <a:pt x="145924" y="468852"/>
                </a:lnTo>
                <a:lnTo>
                  <a:pt x="128026" y="468852"/>
                </a:lnTo>
                <a:lnTo>
                  <a:pt x="128026" y="398119"/>
                </a:lnTo>
                <a:lnTo>
                  <a:pt x="115295" y="398119"/>
                </a:lnTo>
                <a:lnTo>
                  <a:pt x="115295" y="326111"/>
                </a:lnTo>
                <a:lnTo>
                  <a:pt x="99889" y="326111"/>
                </a:lnTo>
                <a:lnTo>
                  <a:pt x="99889" y="274338"/>
                </a:lnTo>
                <a:lnTo>
                  <a:pt x="88449" y="274338"/>
                </a:lnTo>
                <a:lnTo>
                  <a:pt x="88449" y="218737"/>
                </a:lnTo>
                <a:lnTo>
                  <a:pt x="74334" y="218737"/>
                </a:lnTo>
                <a:lnTo>
                  <a:pt x="74334" y="146728"/>
                </a:lnTo>
                <a:lnTo>
                  <a:pt x="61603" y="146728"/>
                </a:lnTo>
                <a:lnTo>
                  <a:pt x="61603" y="99969"/>
                </a:lnTo>
                <a:lnTo>
                  <a:pt x="50071" y="99969"/>
                </a:lnTo>
                <a:lnTo>
                  <a:pt x="50071" y="54485"/>
                </a:lnTo>
                <a:lnTo>
                  <a:pt x="37340" y="54485"/>
                </a:lnTo>
                <a:lnTo>
                  <a:pt x="37340" y="26775"/>
                </a:lnTo>
                <a:lnTo>
                  <a:pt x="29591" y="26775"/>
                </a:lnTo>
                <a:lnTo>
                  <a:pt x="29591" y="11553"/>
                </a:lnTo>
                <a:lnTo>
                  <a:pt x="11693" y="11553"/>
                </a:lnTo>
              </a:path>
            </a:pathLst>
          </a:custGeom>
          <a:noFill/>
          <a:ln w="25400" cap="rnd">
            <a:solidFill>
              <a:srgbClr val="C6573B"/>
            </a:solidFill>
            <a:prstDash val="solid"/>
            <a:round/>
          </a:ln>
        </p:spPr>
        <p:txBody>
          <a:bodyPr rtlCol="0" anchor="ctr"/>
          <a:lstStyle/>
          <a:p>
            <a:endParaRPr lang="en-GB"/>
          </a:p>
        </p:txBody>
      </p:sp>
      <p:cxnSp>
        <p:nvCxnSpPr>
          <p:cNvPr id="44" name="Straight Connector 43">
            <a:extLst>
              <a:ext uri="{FF2B5EF4-FFF2-40B4-BE49-F238E27FC236}">
                <a16:creationId xmlns:a16="http://schemas.microsoft.com/office/drawing/2014/main" id="{27371DCF-F436-CF4D-9779-EED9C79BC3B8}"/>
              </a:ext>
            </a:extLst>
          </p:cNvPr>
          <p:cNvCxnSpPr>
            <a:cxnSpLocks/>
            <a:endCxn id="40" idx="9"/>
          </p:cNvCxnSpPr>
          <p:nvPr/>
        </p:nvCxnSpPr>
        <p:spPr>
          <a:xfrm>
            <a:off x="6852453" y="4878754"/>
            <a:ext cx="960857" cy="0"/>
          </a:xfrm>
          <a:prstGeom prst="line">
            <a:avLst/>
          </a:prstGeom>
          <a:ln w="127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C6E95B5-9B4B-AB4D-95F0-E35666C6BBF1}"/>
              </a:ext>
            </a:extLst>
          </p:cNvPr>
          <p:cNvCxnSpPr>
            <a:cxnSpLocks/>
          </p:cNvCxnSpPr>
          <p:nvPr/>
        </p:nvCxnSpPr>
        <p:spPr>
          <a:xfrm>
            <a:off x="6852453" y="4383454"/>
            <a:ext cx="936000" cy="0"/>
          </a:xfrm>
          <a:prstGeom prst="line">
            <a:avLst/>
          </a:prstGeom>
          <a:ln w="1270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42E6CF9-24CE-5347-87FE-827BA4AD345C}"/>
              </a:ext>
            </a:extLst>
          </p:cNvPr>
          <p:cNvCxnSpPr>
            <a:cxnSpLocks/>
          </p:cNvCxnSpPr>
          <p:nvPr/>
        </p:nvCxnSpPr>
        <p:spPr>
          <a:xfrm>
            <a:off x="6852453" y="4700954"/>
            <a:ext cx="1296000" cy="0"/>
          </a:xfrm>
          <a:prstGeom prst="line">
            <a:avLst/>
          </a:prstGeom>
          <a:ln w="1270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1A475C0-CFA7-064B-8388-B12BCC1FB412}"/>
              </a:ext>
            </a:extLst>
          </p:cNvPr>
          <p:cNvCxnSpPr>
            <a:cxnSpLocks/>
          </p:cNvCxnSpPr>
          <p:nvPr/>
        </p:nvCxnSpPr>
        <p:spPr>
          <a:xfrm flipV="1">
            <a:off x="7813437" y="4407484"/>
            <a:ext cx="0" cy="540000"/>
          </a:xfrm>
          <a:prstGeom prst="line">
            <a:avLst/>
          </a:prstGeom>
          <a:ln w="1270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9FE00A6-0C70-274C-A78B-F22003E1A479}"/>
              </a:ext>
            </a:extLst>
          </p:cNvPr>
          <p:cNvCxnSpPr>
            <a:cxnSpLocks/>
          </p:cNvCxnSpPr>
          <p:nvPr/>
        </p:nvCxnSpPr>
        <p:spPr>
          <a:xfrm flipV="1">
            <a:off x="8296037" y="4702759"/>
            <a:ext cx="0" cy="252000"/>
          </a:xfrm>
          <a:prstGeom prst="line">
            <a:avLst/>
          </a:prstGeom>
          <a:ln w="1270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D42B61B-1967-0746-8E20-B3D8569B2BC9}"/>
              </a:ext>
            </a:extLst>
          </p:cNvPr>
          <p:cNvCxnSpPr>
            <a:cxnSpLocks/>
          </p:cNvCxnSpPr>
          <p:nvPr/>
        </p:nvCxnSpPr>
        <p:spPr>
          <a:xfrm>
            <a:off x="6848338" y="4962395"/>
            <a:ext cx="43943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Rectangular Callout 51">
            <a:extLst>
              <a:ext uri="{FF2B5EF4-FFF2-40B4-BE49-F238E27FC236}">
                <a16:creationId xmlns:a16="http://schemas.microsoft.com/office/drawing/2014/main" id="{9C56B5BB-BFC3-B848-B8A1-3BD3F0685B11}"/>
              </a:ext>
            </a:extLst>
          </p:cNvPr>
          <p:cNvSpPr/>
          <p:nvPr/>
        </p:nvSpPr>
        <p:spPr>
          <a:xfrm>
            <a:off x="7375064" y="2451349"/>
            <a:ext cx="1638229" cy="588337"/>
          </a:xfrm>
          <a:prstGeom prst="wedgeRectCallout">
            <a:avLst>
              <a:gd name="adj1" fmla="val -49729"/>
              <a:gd name="adj2" fmla="val 170090"/>
            </a:avLst>
          </a:prstGeom>
          <a:solidFill>
            <a:schemeClr val="bg1"/>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solidFill>
                  <a:schemeClr val="tx1"/>
                </a:solidFill>
                <a:latin typeface="Arial" panose="020B0604020202020204" pitchFamily="34" charset="0"/>
                <a:cs typeface="Arial" panose="020B0604020202020204" pitchFamily="34" charset="0"/>
              </a:rPr>
              <a:t>Probability of survival is the same for Drugs A and B at 12 months</a:t>
            </a:r>
          </a:p>
        </p:txBody>
      </p:sp>
      <p:sp>
        <p:nvSpPr>
          <p:cNvPr id="53" name="Rectangular Callout 52">
            <a:extLst>
              <a:ext uri="{FF2B5EF4-FFF2-40B4-BE49-F238E27FC236}">
                <a16:creationId xmlns:a16="http://schemas.microsoft.com/office/drawing/2014/main" id="{B9FF8D08-588F-2443-977B-B220E1B7CD73}"/>
              </a:ext>
            </a:extLst>
          </p:cNvPr>
          <p:cNvSpPr/>
          <p:nvPr/>
        </p:nvSpPr>
        <p:spPr>
          <a:xfrm>
            <a:off x="9260819" y="2869590"/>
            <a:ext cx="1638229" cy="588337"/>
          </a:xfrm>
          <a:prstGeom prst="wedgeRectCallout">
            <a:avLst>
              <a:gd name="adj1" fmla="val -135859"/>
              <a:gd name="adj2" fmla="val 204926"/>
            </a:avLst>
          </a:prstGeom>
          <a:solidFill>
            <a:schemeClr val="bg1"/>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solidFill>
                  <a:schemeClr val="tx1"/>
                </a:solidFill>
                <a:latin typeface="Arial" panose="020B0604020202020204" pitchFamily="34" charset="0"/>
                <a:cs typeface="Arial" panose="020B0604020202020204" pitchFamily="34" charset="0"/>
              </a:rPr>
              <a:t>Probability of survival is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24% for Drug B vs 3% for Drug A at 24 months</a:t>
            </a:r>
          </a:p>
        </p:txBody>
      </p:sp>
      <p:sp>
        <p:nvSpPr>
          <p:cNvPr id="54" name="Rectangular Callout 53">
            <a:extLst>
              <a:ext uri="{FF2B5EF4-FFF2-40B4-BE49-F238E27FC236}">
                <a16:creationId xmlns:a16="http://schemas.microsoft.com/office/drawing/2014/main" id="{9CED59DA-9FE0-C54D-853C-79C7CC43E07A}"/>
              </a:ext>
            </a:extLst>
          </p:cNvPr>
          <p:cNvSpPr/>
          <p:nvPr/>
        </p:nvSpPr>
        <p:spPr>
          <a:xfrm>
            <a:off x="10001798" y="3823404"/>
            <a:ext cx="1638229" cy="588337"/>
          </a:xfrm>
          <a:prstGeom prst="wedgeRectCallout">
            <a:avLst>
              <a:gd name="adj1" fmla="val -151738"/>
              <a:gd name="adj2" fmla="val 92380"/>
            </a:avLst>
          </a:prstGeom>
          <a:solidFill>
            <a:schemeClr val="bg1"/>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solidFill>
                  <a:schemeClr val="tx1"/>
                </a:solidFill>
                <a:latin typeface="Arial" panose="020B0604020202020204" pitchFamily="34" charset="0"/>
                <a:cs typeface="Arial" panose="020B0604020202020204" pitchFamily="34" charset="0"/>
              </a:rPr>
              <a:t>Probability of survival is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11% for Drug B vs 0% for Drug A at 36 months</a:t>
            </a:r>
          </a:p>
        </p:txBody>
      </p:sp>
      <p:sp>
        <p:nvSpPr>
          <p:cNvPr id="55" name="TextBox 54">
            <a:extLst>
              <a:ext uri="{FF2B5EF4-FFF2-40B4-BE49-F238E27FC236}">
                <a16:creationId xmlns:a16="http://schemas.microsoft.com/office/drawing/2014/main" id="{820A9064-CA51-734A-AB80-B4D5CC7E79E5}"/>
              </a:ext>
            </a:extLst>
          </p:cNvPr>
          <p:cNvSpPr txBox="1"/>
          <p:nvPr/>
        </p:nvSpPr>
        <p:spPr>
          <a:xfrm>
            <a:off x="6202396" y="1955003"/>
            <a:ext cx="5437628" cy="223017"/>
          </a:xfrm>
          <a:prstGeom prst="rect">
            <a:avLst/>
          </a:prstGeom>
          <a:noFill/>
        </p:spPr>
        <p:txBody>
          <a:bodyPr wrap="square" lIns="0" tIns="0" rIns="0" bIns="0" rtlCol="0">
            <a:spAutoFit/>
          </a:bodyPr>
          <a:lstStyle/>
          <a:p>
            <a:pPr algn="ctr">
              <a:lnSpc>
                <a:spcPct val="90000"/>
              </a:lnSpc>
            </a:pPr>
            <a:r>
              <a:rPr lang="en-GB" sz="1600" b="1" dirty="0">
                <a:solidFill>
                  <a:schemeClr val="tx2"/>
                </a:solidFill>
                <a:latin typeface="Arial" panose="020B0604020202020204" pitchFamily="34" charset="0"/>
                <a:cs typeface="Arial" panose="020B0604020202020204" pitchFamily="34" charset="0"/>
              </a:rPr>
              <a:t>The use of landmark survival rates</a:t>
            </a:r>
          </a:p>
        </p:txBody>
      </p:sp>
      <p:cxnSp>
        <p:nvCxnSpPr>
          <p:cNvPr id="29" name="Straight Connector 28">
            <a:extLst>
              <a:ext uri="{FF2B5EF4-FFF2-40B4-BE49-F238E27FC236}">
                <a16:creationId xmlns:a16="http://schemas.microsoft.com/office/drawing/2014/main" id="{1C5D35D5-4FC1-6446-9D04-DD342892DE91}"/>
              </a:ext>
            </a:extLst>
          </p:cNvPr>
          <p:cNvCxnSpPr>
            <a:cxnSpLocks/>
          </p:cNvCxnSpPr>
          <p:nvPr/>
        </p:nvCxnSpPr>
        <p:spPr>
          <a:xfrm flipV="1">
            <a:off x="6850870" y="2633974"/>
            <a:ext cx="0" cy="232913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25118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Understanding the survival curve</a:t>
            </a:r>
            <a:br>
              <a:rPr lang="en-GB" dirty="0"/>
            </a:br>
            <a:r>
              <a:rPr lang="en-GB" sz="2000" dirty="0">
                <a:solidFill>
                  <a:schemeClr val="accent1"/>
                </a:solidFill>
              </a:rPr>
              <a:t>IO+IO combination therapies: raising the tail of the curve</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a:xfrm>
            <a:off x="620184" y="1425600"/>
            <a:ext cx="11164448" cy="1370783"/>
          </a:xfrm>
        </p:spPr>
        <p:txBody>
          <a:bodyPr>
            <a:normAutofit/>
          </a:bodyPr>
          <a:lstStyle/>
          <a:p>
            <a:pPr algn="l"/>
            <a:r>
              <a:rPr lang="en-GB" b="1" i="0" u="none" strike="noStrike" baseline="0" dirty="0">
                <a:solidFill>
                  <a:schemeClr val="accent1"/>
                </a:solidFill>
              </a:rPr>
              <a:t>The different characteristics of the survival curves </a:t>
            </a:r>
            <a:r>
              <a:rPr lang="en-GB" i="0" u="none" strike="noStrike" baseline="0" dirty="0">
                <a:solidFill>
                  <a:schemeClr val="tx2"/>
                </a:solidFill>
              </a:rPr>
              <a:t>for IO and conventional therapies suggest:</a:t>
            </a:r>
          </a:p>
          <a:p>
            <a:pPr lvl="1"/>
            <a:r>
              <a:rPr lang="en-GB" i="0" u="none" strike="noStrike" baseline="0" dirty="0">
                <a:solidFill>
                  <a:schemeClr val="tx2"/>
                </a:solidFill>
              </a:rPr>
              <a:t>To consider using atezolizumab + bevacizumab (</a:t>
            </a:r>
            <a:r>
              <a:rPr lang="en-GB" i="0" u="none" strike="noStrike" baseline="0" dirty="0" err="1">
                <a:solidFill>
                  <a:schemeClr val="tx2"/>
                </a:solidFill>
              </a:rPr>
              <a:t>IO+anti-VEGF</a:t>
            </a:r>
            <a:r>
              <a:rPr lang="en-GB" i="0" u="none" strike="noStrike" baseline="0" dirty="0">
                <a:solidFill>
                  <a:schemeClr val="tx2"/>
                </a:solidFill>
              </a:rPr>
              <a:t>) for more aggressive, bulky tumours</a:t>
            </a:r>
          </a:p>
          <a:p>
            <a:pPr lvl="1"/>
            <a:r>
              <a:rPr lang="en-GB" dirty="0">
                <a:solidFill>
                  <a:schemeClr val="tx2"/>
                </a:solidFill>
              </a:rPr>
              <a:t>To consider using durvalumab + </a:t>
            </a:r>
            <a:r>
              <a:rPr lang="en-GB" dirty="0" err="1">
                <a:solidFill>
                  <a:schemeClr val="tx2"/>
                </a:solidFill>
              </a:rPr>
              <a:t>tremelimumab</a:t>
            </a:r>
            <a:r>
              <a:rPr lang="en-GB" dirty="0">
                <a:solidFill>
                  <a:schemeClr val="tx2"/>
                </a:solidFill>
              </a:rPr>
              <a:t> (IO+IO) for less aggressive tumours</a:t>
            </a:r>
            <a:endParaRPr lang="en-GB" baseline="30000" dirty="0"/>
          </a:p>
          <a:p>
            <a:pPr algn="l"/>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200" b="0" i="0" u="none" strike="noStrike" kern="1200" cap="none" spc="0" normalizeH="0" baseline="0" noProof="0" smtClean="0">
                <a:ln>
                  <a:noFill/>
                </a:ln>
                <a:solidFill>
                  <a:srgbClr val="5D8298"/>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2324" y="6358122"/>
            <a:ext cx="10180339" cy="365125"/>
          </a:xfrm>
        </p:spPr>
        <p:txBody>
          <a:bodyPr/>
          <a:lstStyle/>
          <a:p>
            <a:r>
              <a:rPr lang="en-US" dirty="0"/>
              <a:t>IO, immunotherapy; VEGF, vascular endothelial growth factor</a:t>
            </a:r>
          </a:p>
          <a:p>
            <a:r>
              <a:rPr lang="en-US" dirty="0" err="1"/>
              <a:t>Ribas</a:t>
            </a:r>
            <a:r>
              <a:rPr lang="en-US" dirty="0"/>
              <a:t> A, et al. Clin Cancer Res. 2012;18:336-341</a:t>
            </a:r>
          </a:p>
        </p:txBody>
      </p:sp>
      <p:sp>
        <p:nvSpPr>
          <p:cNvPr id="18" name="Content Placeholder 10">
            <a:extLst>
              <a:ext uri="{FF2B5EF4-FFF2-40B4-BE49-F238E27FC236}">
                <a16:creationId xmlns:a16="http://schemas.microsoft.com/office/drawing/2014/main" id="{54D6F40D-2089-F80B-C476-ADF3D80D00AA}"/>
              </a:ext>
            </a:extLst>
          </p:cNvPr>
          <p:cNvSpPr txBox="1">
            <a:spLocks/>
          </p:cNvSpPr>
          <p:nvPr/>
        </p:nvSpPr>
        <p:spPr>
          <a:xfrm>
            <a:off x="7588827" y="6065373"/>
            <a:ext cx="2620755"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0"/>
              </a:spcAft>
              <a:buClr>
                <a:srgbClr val="C0504D"/>
              </a:buClr>
              <a:buSzTx/>
              <a:buFont typeface="Arial"/>
              <a:buNone/>
              <a:tabLst/>
              <a:defRPr/>
            </a:pPr>
            <a:r>
              <a:rPr kumimoji="0" lang="en-US" sz="1200" b="0" i="1" u="none" strike="noStrike" kern="1200" cap="none" spc="-30" normalizeH="0" baseline="0" noProof="0" dirty="0">
                <a:ln>
                  <a:noFill/>
                </a:ln>
                <a:solidFill>
                  <a:srgbClr val="000000"/>
                </a:solidFill>
                <a:effectLst/>
                <a:uLnTx/>
                <a:uFillTx/>
                <a:latin typeface="Arial" panose="020B0604020202020204" pitchFamily="34" charset="0"/>
                <a:cs typeface="Arial" panose="020B0604020202020204" pitchFamily="34" charset="0"/>
              </a:rPr>
              <a:t>Figure adapted from </a:t>
            </a:r>
            <a:r>
              <a:rPr kumimoji="0" lang="en-US" sz="1200" b="0" i="1" u="none" strike="noStrike" kern="1200" cap="none" spc="-30" normalizeH="0" baseline="0" noProof="0" dirty="0" err="1">
                <a:ln>
                  <a:noFill/>
                </a:ln>
                <a:solidFill>
                  <a:srgbClr val="000000"/>
                </a:solidFill>
                <a:effectLst/>
                <a:uLnTx/>
                <a:uFillTx/>
                <a:latin typeface="Arial" panose="020B0604020202020204" pitchFamily="34" charset="0"/>
                <a:cs typeface="Arial" panose="020B0604020202020204" pitchFamily="34" charset="0"/>
              </a:rPr>
              <a:t>Ribas</a:t>
            </a:r>
            <a:r>
              <a:rPr kumimoji="0" lang="en-US" sz="1200" b="0" i="1" u="none" strike="noStrike" kern="1200" cap="none" spc="-30" normalizeH="0" baseline="0" noProof="0" dirty="0">
                <a:ln>
                  <a:noFill/>
                </a:ln>
                <a:solidFill>
                  <a:srgbClr val="000000"/>
                </a:solidFill>
                <a:effectLst/>
                <a:uLnTx/>
                <a:uFillTx/>
                <a:latin typeface="Arial" panose="020B0604020202020204" pitchFamily="34" charset="0"/>
                <a:cs typeface="Arial" panose="020B0604020202020204" pitchFamily="34" charset="0"/>
              </a:rPr>
              <a:t> A et al. 2012</a:t>
            </a:r>
            <a:r>
              <a:rPr kumimoji="0" lang="en-US" sz="1200" b="0" i="1" u="none" strike="noStrike" kern="1200" cap="none" spc="-30" normalizeH="0" baseline="3000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1200" b="0" i="1" u="none" strike="noStrike" kern="1200" cap="none" spc="-3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030EEBE-81C6-2743-B994-4363F7AF5537}"/>
              </a:ext>
            </a:extLst>
          </p:cNvPr>
          <p:cNvSpPr txBox="1"/>
          <p:nvPr/>
        </p:nvSpPr>
        <p:spPr>
          <a:xfrm>
            <a:off x="2837702" y="3082182"/>
            <a:ext cx="7948430" cy="246221"/>
          </a:xfrm>
          <a:prstGeom prst="rect">
            <a:avLst/>
          </a:prstGeom>
          <a:solidFill>
            <a:schemeClr val="bg1"/>
          </a:solidFill>
        </p:spPr>
        <p:txBody>
          <a:bodyPr wrap="square" lIns="0" tIns="0" rIns="0" bIns="0" rtlCol="0">
            <a:spAutoFit/>
          </a:bodyPr>
          <a:lstStyle/>
          <a:p>
            <a:r>
              <a:rPr lang="en-GB" sz="1600" b="1" dirty="0">
                <a:solidFill>
                  <a:schemeClr val="tx2"/>
                </a:solidFill>
                <a:latin typeface="Arial" panose="020B0604020202020204" pitchFamily="34" charset="0"/>
                <a:ea typeface="Aileron" charset="0"/>
                <a:cs typeface="Arial" panose="020B0604020202020204" pitchFamily="34" charset="0"/>
              </a:rPr>
              <a:t>Effects of IO and targeted therapy on melanoma survival curves</a:t>
            </a:r>
          </a:p>
        </p:txBody>
      </p:sp>
      <p:sp>
        <p:nvSpPr>
          <p:cNvPr id="15" name="Rounded Rectangle 14">
            <a:extLst>
              <a:ext uri="{FF2B5EF4-FFF2-40B4-BE49-F238E27FC236}">
                <a16:creationId xmlns:a16="http://schemas.microsoft.com/office/drawing/2014/main" id="{B08C21EF-A216-5242-9E05-92CBEAE88D44}"/>
              </a:ext>
            </a:extLst>
          </p:cNvPr>
          <p:cNvSpPr/>
          <p:nvPr/>
        </p:nvSpPr>
        <p:spPr>
          <a:xfrm>
            <a:off x="8870122" y="4426562"/>
            <a:ext cx="1930400" cy="54089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ea typeface="Aileron" charset="0"/>
                <a:cs typeface="Arial" panose="020B0604020202020204" pitchFamily="34" charset="0"/>
              </a:rPr>
              <a:t>Tumour responses are not durable (unclear beneficial effects on the tail of the curve)</a:t>
            </a:r>
          </a:p>
        </p:txBody>
      </p:sp>
      <p:sp>
        <p:nvSpPr>
          <p:cNvPr id="17" name="Rounded Rectangle 16">
            <a:extLst>
              <a:ext uri="{FF2B5EF4-FFF2-40B4-BE49-F238E27FC236}">
                <a16:creationId xmlns:a16="http://schemas.microsoft.com/office/drawing/2014/main" id="{8DEF10CF-84FA-DA4C-8825-20E3EBF7665F}"/>
              </a:ext>
            </a:extLst>
          </p:cNvPr>
          <p:cNvSpPr/>
          <p:nvPr/>
        </p:nvSpPr>
        <p:spPr>
          <a:xfrm>
            <a:off x="7706138" y="3924959"/>
            <a:ext cx="1789186" cy="373382"/>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lang="en-GB" sz="1000" dirty="0">
                <a:solidFill>
                  <a:schemeClr val="bg1"/>
                </a:solidFill>
                <a:latin typeface="Arial" panose="020B0604020202020204" pitchFamily="34" charset="0"/>
                <a:ea typeface="Aileron" charset="0"/>
                <a:cs typeface="Arial" panose="020B0604020202020204" pitchFamily="34" charset="0"/>
              </a:rPr>
              <a:t>Rapid antitumour response (early improvement)</a:t>
            </a:r>
          </a:p>
        </p:txBody>
      </p:sp>
      <p:sp>
        <p:nvSpPr>
          <p:cNvPr id="21" name="TextBox 20">
            <a:extLst>
              <a:ext uri="{FF2B5EF4-FFF2-40B4-BE49-F238E27FC236}">
                <a16:creationId xmlns:a16="http://schemas.microsoft.com/office/drawing/2014/main" id="{6C7E5DE6-3E05-5C47-8A24-4AC414DF269E}"/>
              </a:ext>
            </a:extLst>
          </p:cNvPr>
          <p:cNvSpPr txBox="1"/>
          <p:nvPr/>
        </p:nvSpPr>
        <p:spPr>
          <a:xfrm>
            <a:off x="6828211" y="3455524"/>
            <a:ext cx="2483681" cy="215444"/>
          </a:xfrm>
          <a:prstGeom prst="rect">
            <a:avLst/>
          </a:prstGeom>
          <a:noFill/>
        </p:spPr>
        <p:txBody>
          <a:bodyPr wrap="squar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Targeted therapy</a:t>
            </a:r>
          </a:p>
        </p:txBody>
      </p:sp>
      <p:sp>
        <p:nvSpPr>
          <p:cNvPr id="39" name="Rounded Rectangle 38">
            <a:extLst>
              <a:ext uri="{FF2B5EF4-FFF2-40B4-BE49-F238E27FC236}">
                <a16:creationId xmlns:a16="http://schemas.microsoft.com/office/drawing/2014/main" id="{5A224540-FFF3-544F-9850-75F0BD7FF51D}"/>
              </a:ext>
            </a:extLst>
          </p:cNvPr>
          <p:cNvSpPr/>
          <p:nvPr/>
        </p:nvSpPr>
        <p:spPr>
          <a:xfrm>
            <a:off x="4444280" y="4199957"/>
            <a:ext cx="1320185" cy="54089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lvl="0" algn="ctr" defTabSz="457200">
              <a:defRPr/>
            </a:pPr>
            <a:r>
              <a:rPr lang="en-GB" sz="1000" dirty="0">
                <a:solidFill>
                  <a:schemeClr val="bg1"/>
                </a:solidFill>
                <a:latin typeface="Arial" panose="020B0604020202020204" pitchFamily="34" charset="0"/>
                <a:ea typeface="Aileron" charset="0"/>
                <a:cs typeface="Arial" panose="020B0604020202020204" pitchFamily="34" charset="0"/>
              </a:rPr>
              <a:t>Durable tumour response (plateau in the tail of the curve)</a:t>
            </a:r>
          </a:p>
        </p:txBody>
      </p:sp>
      <p:sp>
        <p:nvSpPr>
          <p:cNvPr id="40" name="Rounded Rectangle 39">
            <a:extLst>
              <a:ext uri="{FF2B5EF4-FFF2-40B4-BE49-F238E27FC236}">
                <a16:creationId xmlns:a16="http://schemas.microsoft.com/office/drawing/2014/main" id="{FCA5BA95-4382-7A46-A11E-1306DB4E7306}"/>
              </a:ext>
            </a:extLst>
          </p:cNvPr>
          <p:cNvSpPr/>
          <p:nvPr/>
        </p:nvSpPr>
        <p:spPr>
          <a:xfrm>
            <a:off x="3245861" y="4024099"/>
            <a:ext cx="751416" cy="373382"/>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lang="en-GB" sz="1000" dirty="0">
                <a:solidFill>
                  <a:schemeClr val="bg1"/>
                </a:solidFill>
                <a:latin typeface="Arial" panose="020B0604020202020204" pitchFamily="34" charset="0"/>
                <a:ea typeface="Aileron" charset="0"/>
                <a:cs typeface="Arial" panose="020B0604020202020204" pitchFamily="34" charset="0"/>
              </a:rPr>
              <a:t>Delayed</a:t>
            </a:r>
          </a:p>
          <a:p>
            <a:pPr lvl="0" algn="ctr" defTabSz="457200">
              <a:defRPr/>
            </a:pPr>
            <a:r>
              <a:rPr lang="en-GB" sz="1000" dirty="0">
                <a:solidFill>
                  <a:schemeClr val="bg1"/>
                </a:solidFill>
                <a:latin typeface="Arial" panose="020B0604020202020204" pitchFamily="34" charset="0"/>
                <a:ea typeface="Aileron" charset="0"/>
                <a:cs typeface="Arial" panose="020B0604020202020204" pitchFamily="34" charset="0"/>
              </a:rPr>
              <a:t>response</a:t>
            </a:r>
          </a:p>
        </p:txBody>
      </p:sp>
      <p:sp>
        <p:nvSpPr>
          <p:cNvPr id="41" name="TextBox 40">
            <a:extLst>
              <a:ext uri="{FF2B5EF4-FFF2-40B4-BE49-F238E27FC236}">
                <a16:creationId xmlns:a16="http://schemas.microsoft.com/office/drawing/2014/main" id="{EA210861-2353-7F4F-9F00-1835658319A7}"/>
              </a:ext>
            </a:extLst>
          </p:cNvPr>
          <p:cNvSpPr txBox="1"/>
          <p:nvPr/>
        </p:nvSpPr>
        <p:spPr>
          <a:xfrm>
            <a:off x="2574394" y="3455525"/>
            <a:ext cx="2729518" cy="215444"/>
          </a:xfrm>
          <a:prstGeom prst="rect">
            <a:avLst/>
          </a:prstGeom>
          <a:noFill/>
        </p:spPr>
        <p:txBody>
          <a:bodyPr wrap="squar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IO</a:t>
            </a:r>
          </a:p>
        </p:txBody>
      </p:sp>
      <p:sp>
        <p:nvSpPr>
          <p:cNvPr id="22" name="TextBox 21">
            <a:extLst>
              <a:ext uri="{FF2B5EF4-FFF2-40B4-BE49-F238E27FC236}">
                <a16:creationId xmlns:a16="http://schemas.microsoft.com/office/drawing/2014/main" id="{912E2013-A2A9-AC44-B953-2DE7165D8E4E}"/>
              </a:ext>
            </a:extLst>
          </p:cNvPr>
          <p:cNvSpPr txBox="1"/>
          <p:nvPr/>
        </p:nvSpPr>
        <p:spPr>
          <a:xfrm>
            <a:off x="6765091"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p:txBody>
      </p:sp>
      <p:sp>
        <p:nvSpPr>
          <p:cNvPr id="23" name="TextBox 22">
            <a:extLst>
              <a:ext uri="{FF2B5EF4-FFF2-40B4-BE49-F238E27FC236}">
                <a16:creationId xmlns:a16="http://schemas.microsoft.com/office/drawing/2014/main" id="{B4B1613C-141F-264D-890E-FC2A3BFDE121}"/>
              </a:ext>
            </a:extLst>
          </p:cNvPr>
          <p:cNvSpPr txBox="1"/>
          <p:nvPr/>
        </p:nvSpPr>
        <p:spPr>
          <a:xfrm>
            <a:off x="7670738" y="5908630"/>
            <a:ext cx="901337"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Time (years)</a:t>
            </a:r>
          </a:p>
        </p:txBody>
      </p:sp>
      <p:sp>
        <p:nvSpPr>
          <p:cNvPr id="16" name="Freeform 15">
            <a:extLst>
              <a:ext uri="{FF2B5EF4-FFF2-40B4-BE49-F238E27FC236}">
                <a16:creationId xmlns:a16="http://schemas.microsoft.com/office/drawing/2014/main" id="{29541B14-91EF-5D41-B434-E0C1D4886CAC}"/>
              </a:ext>
            </a:extLst>
          </p:cNvPr>
          <p:cNvSpPr/>
          <p:nvPr/>
        </p:nvSpPr>
        <p:spPr>
          <a:xfrm>
            <a:off x="6811917" y="3955837"/>
            <a:ext cx="2620755" cy="1650105"/>
          </a:xfrm>
          <a:custGeom>
            <a:avLst/>
            <a:gdLst>
              <a:gd name="connsiteX0" fmla="*/ 0 w 1800225"/>
              <a:gd name="connsiteY0" fmla="*/ 0 h 1133475"/>
              <a:gd name="connsiteX1" fmla="*/ 0 w 1800225"/>
              <a:gd name="connsiteY1" fmla="*/ 1133475 h 1133475"/>
              <a:gd name="connsiteX2" fmla="*/ 1800225 w 1800225"/>
              <a:gd name="connsiteY2" fmla="*/ 1133475 h 1133475"/>
            </a:gdLst>
            <a:ahLst/>
            <a:cxnLst>
              <a:cxn ang="0">
                <a:pos x="connsiteX0" y="connsiteY0"/>
              </a:cxn>
              <a:cxn ang="0">
                <a:pos x="connsiteX1" y="connsiteY1"/>
              </a:cxn>
              <a:cxn ang="0">
                <a:pos x="connsiteX2" y="connsiteY2"/>
              </a:cxn>
            </a:cxnLst>
            <a:rect l="l" t="t" r="r" b="b"/>
            <a:pathLst>
              <a:path w="1800225" h="1133475">
                <a:moveTo>
                  <a:pt x="0" y="0"/>
                </a:moveTo>
                <a:lnTo>
                  <a:pt x="0" y="1133475"/>
                </a:lnTo>
                <a:lnTo>
                  <a:pt x="1800225" y="11334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FC9E0C0-7C17-5A43-9CC7-8FEC2E5FF6D9}"/>
              </a:ext>
            </a:extLst>
          </p:cNvPr>
          <p:cNvCxnSpPr/>
          <p:nvPr/>
        </p:nvCxnSpPr>
        <p:spPr>
          <a:xfrm>
            <a:off x="6811917"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7492510-6FCD-BB49-8953-8126EB8632FB}"/>
              </a:ext>
            </a:extLst>
          </p:cNvPr>
          <p:cNvCxnSpPr/>
          <p:nvPr/>
        </p:nvCxnSpPr>
        <p:spPr>
          <a:xfrm>
            <a:off x="7648525"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958A468-5251-7D4D-A6B0-291649C5800D}"/>
              </a:ext>
            </a:extLst>
          </p:cNvPr>
          <p:cNvSpPr txBox="1"/>
          <p:nvPr/>
        </p:nvSpPr>
        <p:spPr>
          <a:xfrm>
            <a:off x="7606321"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a:t>
            </a:r>
          </a:p>
        </p:txBody>
      </p:sp>
      <p:cxnSp>
        <p:nvCxnSpPr>
          <p:cNvPr id="29" name="Straight Connector 28">
            <a:extLst>
              <a:ext uri="{FF2B5EF4-FFF2-40B4-BE49-F238E27FC236}">
                <a16:creationId xmlns:a16="http://schemas.microsoft.com/office/drawing/2014/main" id="{CCD847C7-1A1F-DE4A-B0F9-ED65204C025B}"/>
              </a:ext>
            </a:extLst>
          </p:cNvPr>
          <p:cNvCxnSpPr/>
          <p:nvPr/>
        </p:nvCxnSpPr>
        <p:spPr>
          <a:xfrm>
            <a:off x="8503621"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8ABD881-172F-8445-808A-E687F4251B9A}"/>
              </a:ext>
            </a:extLst>
          </p:cNvPr>
          <p:cNvSpPr txBox="1"/>
          <p:nvPr/>
        </p:nvSpPr>
        <p:spPr>
          <a:xfrm>
            <a:off x="8461418"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DCC0893A-4216-4A42-AC82-F00AB6EA0CC4}"/>
              </a:ext>
            </a:extLst>
          </p:cNvPr>
          <p:cNvCxnSpPr/>
          <p:nvPr/>
        </p:nvCxnSpPr>
        <p:spPr>
          <a:xfrm>
            <a:off x="9354096"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DD6B4E1-707B-1744-B2B8-EC33ABFBADF4}"/>
              </a:ext>
            </a:extLst>
          </p:cNvPr>
          <p:cNvSpPr txBox="1"/>
          <p:nvPr/>
        </p:nvSpPr>
        <p:spPr>
          <a:xfrm>
            <a:off x="9311892"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a:t>
            </a:r>
          </a:p>
        </p:txBody>
      </p:sp>
      <p:sp>
        <p:nvSpPr>
          <p:cNvPr id="33" name="Freeform 32">
            <a:extLst>
              <a:ext uri="{FF2B5EF4-FFF2-40B4-BE49-F238E27FC236}">
                <a16:creationId xmlns:a16="http://schemas.microsoft.com/office/drawing/2014/main" id="{638B889F-8CB5-0E48-A2EC-2A13C58E0F39}"/>
              </a:ext>
            </a:extLst>
          </p:cNvPr>
          <p:cNvSpPr/>
          <p:nvPr/>
        </p:nvSpPr>
        <p:spPr>
          <a:xfrm>
            <a:off x="6825783" y="3955837"/>
            <a:ext cx="2551423" cy="1567039"/>
          </a:xfrm>
          <a:custGeom>
            <a:avLst/>
            <a:gdLst>
              <a:gd name="connsiteX0" fmla="*/ 0 w 1752600"/>
              <a:gd name="connsiteY0" fmla="*/ 0 h 1076416"/>
              <a:gd name="connsiteX1" fmla="*/ 88900 w 1752600"/>
              <a:gd name="connsiteY1" fmla="*/ 168275 h 1076416"/>
              <a:gd name="connsiteX2" fmla="*/ 222250 w 1752600"/>
              <a:gd name="connsiteY2" fmla="*/ 438150 h 1076416"/>
              <a:gd name="connsiteX3" fmla="*/ 333375 w 1752600"/>
              <a:gd name="connsiteY3" fmla="*/ 612775 h 1076416"/>
              <a:gd name="connsiteX4" fmla="*/ 457200 w 1752600"/>
              <a:gd name="connsiteY4" fmla="*/ 777875 h 1076416"/>
              <a:gd name="connsiteX5" fmla="*/ 571500 w 1752600"/>
              <a:gd name="connsiteY5" fmla="*/ 873125 h 1076416"/>
              <a:gd name="connsiteX6" fmla="*/ 688975 w 1752600"/>
              <a:gd name="connsiteY6" fmla="*/ 936625 h 1076416"/>
              <a:gd name="connsiteX7" fmla="*/ 793750 w 1752600"/>
              <a:gd name="connsiteY7" fmla="*/ 968375 h 1076416"/>
              <a:gd name="connsiteX8" fmla="*/ 936625 w 1752600"/>
              <a:gd name="connsiteY8" fmla="*/ 1000125 h 1076416"/>
              <a:gd name="connsiteX9" fmla="*/ 1076325 w 1752600"/>
              <a:gd name="connsiteY9" fmla="*/ 1012825 h 1076416"/>
              <a:gd name="connsiteX10" fmla="*/ 1225550 w 1752600"/>
              <a:gd name="connsiteY10" fmla="*/ 1041400 h 1076416"/>
              <a:gd name="connsiteX11" fmla="*/ 1371600 w 1752600"/>
              <a:gd name="connsiteY11" fmla="*/ 1060450 h 1076416"/>
              <a:gd name="connsiteX12" fmla="*/ 1539875 w 1752600"/>
              <a:gd name="connsiteY12" fmla="*/ 1069975 h 1076416"/>
              <a:gd name="connsiteX13" fmla="*/ 1654175 w 1752600"/>
              <a:gd name="connsiteY13" fmla="*/ 1076325 h 1076416"/>
              <a:gd name="connsiteX14" fmla="*/ 1752600 w 1752600"/>
              <a:gd name="connsiteY14" fmla="*/ 1073150 h 107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2600" h="1076416">
                <a:moveTo>
                  <a:pt x="0" y="0"/>
                </a:moveTo>
                <a:cubicBezTo>
                  <a:pt x="25929" y="47625"/>
                  <a:pt x="51858" y="95250"/>
                  <a:pt x="88900" y="168275"/>
                </a:cubicBezTo>
                <a:cubicBezTo>
                  <a:pt x="125942" y="241300"/>
                  <a:pt x="181504" y="364067"/>
                  <a:pt x="222250" y="438150"/>
                </a:cubicBezTo>
                <a:cubicBezTo>
                  <a:pt x="262996" y="512233"/>
                  <a:pt x="294217" y="556154"/>
                  <a:pt x="333375" y="612775"/>
                </a:cubicBezTo>
                <a:cubicBezTo>
                  <a:pt x="372533" y="669396"/>
                  <a:pt x="417513" y="734483"/>
                  <a:pt x="457200" y="777875"/>
                </a:cubicBezTo>
                <a:cubicBezTo>
                  <a:pt x="496888" y="821267"/>
                  <a:pt x="532871" y="846667"/>
                  <a:pt x="571500" y="873125"/>
                </a:cubicBezTo>
                <a:cubicBezTo>
                  <a:pt x="610129" y="899583"/>
                  <a:pt x="651933" y="920750"/>
                  <a:pt x="688975" y="936625"/>
                </a:cubicBezTo>
                <a:cubicBezTo>
                  <a:pt x="726017" y="952500"/>
                  <a:pt x="752475" y="957792"/>
                  <a:pt x="793750" y="968375"/>
                </a:cubicBezTo>
                <a:cubicBezTo>
                  <a:pt x="835025" y="978958"/>
                  <a:pt x="889529" y="992717"/>
                  <a:pt x="936625" y="1000125"/>
                </a:cubicBezTo>
                <a:cubicBezTo>
                  <a:pt x="983721" y="1007533"/>
                  <a:pt x="1028171" y="1005946"/>
                  <a:pt x="1076325" y="1012825"/>
                </a:cubicBezTo>
                <a:cubicBezTo>
                  <a:pt x="1124479" y="1019704"/>
                  <a:pt x="1176338" y="1033463"/>
                  <a:pt x="1225550" y="1041400"/>
                </a:cubicBezTo>
                <a:cubicBezTo>
                  <a:pt x="1274762" y="1049337"/>
                  <a:pt x="1319213" y="1055688"/>
                  <a:pt x="1371600" y="1060450"/>
                </a:cubicBezTo>
                <a:cubicBezTo>
                  <a:pt x="1423987" y="1065212"/>
                  <a:pt x="1539875" y="1069975"/>
                  <a:pt x="1539875" y="1069975"/>
                </a:cubicBezTo>
                <a:cubicBezTo>
                  <a:pt x="1586971" y="1072621"/>
                  <a:pt x="1618721" y="1075796"/>
                  <a:pt x="1654175" y="1076325"/>
                </a:cubicBezTo>
                <a:cubicBezTo>
                  <a:pt x="1689629" y="1076854"/>
                  <a:pt x="1721114" y="1075002"/>
                  <a:pt x="1752600" y="1073150"/>
                </a:cubicBez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50EEBC09-CDB8-EE46-9E9D-51A5A72EAD8F}"/>
              </a:ext>
            </a:extLst>
          </p:cNvPr>
          <p:cNvSpPr/>
          <p:nvPr/>
        </p:nvSpPr>
        <p:spPr>
          <a:xfrm>
            <a:off x="6821161" y="3955837"/>
            <a:ext cx="942917" cy="808875"/>
          </a:xfrm>
          <a:custGeom>
            <a:avLst/>
            <a:gdLst>
              <a:gd name="connsiteX0" fmla="*/ 0 w 647700"/>
              <a:gd name="connsiteY0" fmla="*/ 0 h 555625"/>
              <a:gd name="connsiteX1" fmla="*/ 136525 w 647700"/>
              <a:gd name="connsiteY1" fmla="*/ 44450 h 555625"/>
              <a:gd name="connsiteX2" fmla="*/ 298450 w 647700"/>
              <a:gd name="connsiteY2" fmla="*/ 136525 h 555625"/>
              <a:gd name="connsiteX3" fmla="*/ 425450 w 647700"/>
              <a:gd name="connsiteY3" fmla="*/ 247650 h 555625"/>
              <a:gd name="connsiteX4" fmla="*/ 508000 w 647700"/>
              <a:gd name="connsiteY4" fmla="*/ 330200 h 555625"/>
              <a:gd name="connsiteX5" fmla="*/ 571500 w 647700"/>
              <a:gd name="connsiteY5" fmla="*/ 415925 h 555625"/>
              <a:gd name="connsiteX6" fmla="*/ 609600 w 647700"/>
              <a:gd name="connsiteY6" fmla="*/ 469900 h 555625"/>
              <a:gd name="connsiteX7" fmla="*/ 647700 w 647700"/>
              <a:gd name="connsiteY7" fmla="*/ 55562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700" h="555625">
                <a:moveTo>
                  <a:pt x="0" y="0"/>
                </a:moveTo>
                <a:cubicBezTo>
                  <a:pt x="43391" y="10848"/>
                  <a:pt x="86783" y="21696"/>
                  <a:pt x="136525" y="44450"/>
                </a:cubicBezTo>
                <a:cubicBezTo>
                  <a:pt x="186267" y="67204"/>
                  <a:pt x="250296" y="102658"/>
                  <a:pt x="298450" y="136525"/>
                </a:cubicBezTo>
                <a:cubicBezTo>
                  <a:pt x="346604" y="170392"/>
                  <a:pt x="390525" y="215371"/>
                  <a:pt x="425450" y="247650"/>
                </a:cubicBezTo>
                <a:cubicBezTo>
                  <a:pt x="460375" y="279929"/>
                  <a:pt x="483658" y="302154"/>
                  <a:pt x="508000" y="330200"/>
                </a:cubicBezTo>
                <a:cubicBezTo>
                  <a:pt x="532342" y="358246"/>
                  <a:pt x="554567" y="392642"/>
                  <a:pt x="571500" y="415925"/>
                </a:cubicBezTo>
                <a:cubicBezTo>
                  <a:pt x="588433" y="439208"/>
                  <a:pt x="596900" y="446617"/>
                  <a:pt x="609600" y="469900"/>
                </a:cubicBezTo>
                <a:cubicBezTo>
                  <a:pt x="622300" y="493183"/>
                  <a:pt x="635000" y="524404"/>
                  <a:pt x="647700" y="555625"/>
                </a:cubicBez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31AEFAE6-8CE7-554B-94D2-E0F371445FA7}"/>
              </a:ext>
            </a:extLst>
          </p:cNvPr>
          <p:cNvSpPr/>
          <p:nvPr/>
        </p:nvSpPr>
        <p:spPr>
          <a:xfrm>
            <a:off x="7777945" y="4798804"/>
            <a:ext cx="1566907" cy="655985"/>
          </a:xfrm>
          <a:custGeom>
            <a:avLst/>
            <a:gdLst>
              <a:gd name="connsiteX0" fmla="*/ 1079500 w 1079500"/>
              <a:gd name="connsiteY0" fmla="*/ 466725 h 466725"/>
              <a:gd name="connsiteX1" fmla="*/ 917575 w 1079500"/>
              <a:gd name="connsiteY1" fmla="*/ 466725 h 466725"/>
              <a:gd name="connsiteX2" fmla="*/ 771525 w 1079500"/>
              <a:gd name="connsiteY2" fmla="*/ 463550 h 466725"/>
              <a:gd name="connsiteX3" fmla="*/ 612775 w 1079500"/>
              <a:gd name="connsiteY3" fmla="*/ 444500 h 466725"/>
              <a:gd name="connsiteX4" fmla="*/ 485775 w 1079500"/>
              <a:gd name="connsiteY4" fmla="*/ 419100 h 466725"/>
              <a:gd name="connsiteX5" fmla="*/ 377825 w 1079500"/>
              <a:gd name="connsiteY5" fmla="*/ 377825 h 466725"/>
              <a:gd name="connsiteX6" fmla="*/ 260350 w 1079500"/>
              <a:gd name="connsiteY6" fmla="*/ 301625 h 466725"/>
              <a:gd name="connsiteX7" fmla="*/ 177800 w 1079500"/>
              <a:gd name="connsiteY7" fmla="*/ 234950 h 466725"/>
              <a:gd name="connsiteX8" fmla="*/ 98425 w 1079500"/>
              <a:gd name="connsiteY8" fmla="*/ 168275 h 466725"/>
              <a:gd name="connsiteX9" fmla="*/ 41275 w 1079500"/>
              <a:gd name="connsiteY9" fmla="*/ 82550 h 466725"/>
              <a:gd name="connsiteX10" fmla="*/ 0 w 1079500"/>
              <a:gd name="connsiteY10" fmla="*/ 0 h 466725"/>
              <a:gd name="connsiteX0" fmla="*/ 1076325 w 1076325"/>
              <a:gd name="connsiteY0" fmla="*/ 441771 h 441771"/>
              <a:gd name="connsiteX1" fmla="*/ 914400 w 1076325"/>
              <a:gd name="connsiteY1" fmla="*/ 441771 h 441771"/>
              <a:gd name="connsiteX2" fmla="*/ 768350 w 1076325"/>
              <a:gd name="connsiteY2" fmla="*/ 438596 h 441771"/>
              <a:gd name="connsiteX3" fmla="*/ 609600 w 1076325"/>
              <a:gd name="connsiteY3" fmla="*/ 419546 h 441771"/>
              <a:gd name="connsiteX4" fmla="*/ 482600 w 1076325"/>
              <a:gd name="connsiteY4" fmla="*/ 394146 h 441771"/>
              <a:gd name="connsiteX5" fmla="*/ 374650 w 1076325"/>
              <a:gd name="connsiteY5" fmla="*/ 352871 h 441771"/>
              <a:gd name="connsiteX6" fmla="*/ 257175 w 1076325"/>
              <a:gd name="connsiteY6" fmla="*/ 276671 h 441771"/>
              <a:gd name="connsiteX7" fmla="*/ 174625 w 1076325"/>
              <a:gd name="connsiteY7" fmla="*/ 209996 h 441771"/>
              <a:gd name="connsiteX8" fmla="*/ 95250 w 1076325"/>
              <a:gd name="connsiteY8" fmla="*/ 143321 h 441771"/>
              <a:gd name="connsiteX9" fmla="*/ 38100 w 1076325"/>
              <a:gd name="connsiteY9" fmla="*/ 57596 h 441771"/>
              <a:gd name="connsiteX10" fmla="*/ 0 w 1076325"/>
              <a:gd name="connsiteY10" fmla="*/ 0 h 441771"/>
              <a:gd name="connsiteX0" fmla="*/ 1076325 w 1076325"/>
              <a:gd name="connsiteY0" fmla="*/ 441771 h 442699"/>
              <a:gd name="connsiteX1" fmla="*/ 914400 w 1076325"/>
              <a:gd name="connsiteY1" fmla="*/ 441771 h 442699"/>
              <a:gd name="connsiteX2" fmla="*/ 771525 w 1076325"/>
              <a:gd name="connsiteY2" fmla="*/ 429238 h 442699"/>
              <a:gd name="connsiteX3" fmla="*/ 609600 w 1076325"/>
              <a:gd name="connsiteY3" fmla="*/ 419546 h 442699"/>
              <a:gd name="connsiteX4" fmla="*/ 482600 w 1076325"/>
              <a:gd name="connsiteY4" fmla="*/ 394146 h 442699"/>
              <a:gd name="connsiteX5" fmla="*/ 374650 w 1076325"/>
              <a:gd name="connsiteY5" fmla="*/ 352871 h 442699"/>
              <a:gd name="connsiteX6" fmla="*/ 257175 w 1076325"/>
              <a:gd name="connsiteY6" fmla="*/ 276671 h 442699"/>
              <a:gd name="connsiteX7" fmla="*/ 174625 w 1076325"/>
              <a:gd name="connsiteY7" fmla="*/ 209996 h 442699"/>
              <a:gd name="connsiteX8" fmla="*/ 95250 w 1076325"/>
              <a:gd name="connsiteY8" fmla="*/ 143321 h 442699"/>
              <a:gd name="connsiteX9" fmla="*/ 38100 w 1076325"/>
              <a:gd name="connsiteY9" fmla="*/ 57596 h 442699"/>
              <a:gd name="connsiteX10" fmla="*/ 0 w 1076325"/>
              <a:gd name="connsiteY10" fmla="*/ 0 h 44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325" h="442699">
                <a:moveTo>
                  <a:pt x="1076325" y="441771"/>
                </a:moveTo>
                <a:cubicBezTo>
                  <a:pt x="1022350" y="441771"/>
                  <a:pt x="965200" y="443860"/>
                  <a:pt x="914400" y="441771"/>
                </a:cubicBezTo>
                <a:cubicBezTo>
                  <a:pt x="863600" y="439682"/>
                  <a:pt x="822325" y="432942"/>
                  <a:pt x="771525" y="429238"/>
                </a:cubicBezTo>
                <a:cubicBezTo>
                  <a:pt x="720725" y="425534"/>
                  <a:pt x="657754" y="425395"/>
                  <a:pt x="609600" y="419546"/>
                </a:cubicBezTo>
                <a:cubicBezTo>
                  <a:pt x="561446" y="413697"/>
                  <a:pt x="521758" y="405258"/>
                  <a:pt x="482600" y="394146"/>
                </a:cubicBezTo>
                <a:cubicBezTo>
                  <a:pt x="443442" y="383033"/>
                  <a:pt x="412221" y="372450"/>
                  <a:pt x="374650" y="352871"/>
                </a:cubicBezTo>
                <a:cubicBezTo>
                  <a:pt x="337079" y="333292"/>
                  <a:pt x="290512" y="300483"/>
                  <a:pt x="257175" y="276671"/>
                </a:cubicBezTo>
                <a:cubicBezTo>
                  <a:pt x="223838" y="252859"/>
                  <a:pt x="201612" y="232221"/>
                  <a:pt x="174625" y="209996"/>
                </a:cubicBezTo>
                <a:cubicBezTo>
                  <a:pt x="147638" y="187771"/>
                  <a:pt x="118004" y="168721"/>
                  <a:pt x="95250" y="143321"/>
                </a:cubicBezTo>
                <a:cubicBezTo>
                  <a:pt x="72496" y="117921"/>
                  <a:pt x="53975" y="81483"/>
                  <a:pt x="38100" y="57596"/>
                </a:cubicBezTo>
                <a:cubicBezTo>
                  <a:pt x="22225" y="33709"/>
                  <a:pt x="12435" y="27252"/>
                  <a:pt x="0" y="0"/>
                </a:cubicBezTo>
              </a:path>
            </a:pathLst>
          </a:custGeom>
          <a:no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424C80AD-DE2D-5A4B-9416-9818D3DC9B0C}"/>
              </a:ext>
            </a:extLst>
          </p:cNvPr>
          <p:cNvCxnSpPr>
            <a:cxnSpLocks/>
          </p:cNvCxnSpPr>
          <p:nvPr/>
        </p:nvCxnSpPr>
        <p:spPr>
          <a:xfrm>
            <a:off x="7032104" y="4334853"/>
            <a:ext cx="392946" cy="0"/>
          </a:xfrm>
          <a:prstGeom prst="line">
            <a:avLst/>
          </a:prstGeom>
          <a:ln w="1905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2F9F807-8AD6-BA42-BCE4-2111D6E699B6}"/>
              </a:ext>
            </a:extLst>
          </p:cNvPr>
          <p:cNvSpPr txBox="1"/>
          <p:nvPr/>
        </p:nvSpPr>
        <p:spPr>
          <a:xfrm rot="16200000">
            <a:off x="5982461" y="4689702"/>
            <a:ext cx="1264770"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Patients alive (%)</a:t>
            </a:r>
          </a:p>
        </p:txBody>
      </p:sp>
      <p:sp>
        <p:nvSpPr>
          <p:cNvPr id="56" name="TextBox 55">
            <a:extLst>
              <a:ext uri="{FF2B5EF4-FFF2-40B4-BE49-F238E27FC236}">
                <a16:creationId xmlns:a16="http://schemas.microsoft.com/office/drawing/2014/main" id="{BD1D2CE9-27AE-7046-A484-A7A078D71135}"/>
              </a:ext>
            </a:extLst>
          </p:cNvPr>
          <p:cNvSpPr txBox="1"/>
          <p:nvPr/>
        </p:nvSpPr>
        <p:spPr>
          <a:xfrm rot="16200000">
            <a:off x="1781610" y="4782145"/>
            <a:ext cx="1264770"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Patients alive (%)</a:t>
            </a:r>
          </a:p>
        </p:txBody>
      </p:sp>
      <p:sp>
        <p:nvSpPr>
          <p:cNvPr id="42" name="TextBox 41">
            <a:extLst>
              <a:ext uri="{FF2B5EF4-FFF2-40B4-BE49-F238E27FC236}">
                <a16:creationId xmlns:a16="http://schemas.microsoft.com/office/drawing/2014/main" id="{BE738CB6-A3B9-9C48-A19C-1F59B004F2B4}"/>
              </a:ext>
            </a:extLst>
          </p:cNvPr>
          <p:cNvSpPr txBox="1"/>
          <p:nvPr/>
        </p:nvSpPr>
        <p:spPr>
          <a:xfrm>
            <a:off x="2564238"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137D60A2-D8BC-2B48-A975-1DC512ECD2EA}"/>
              </a:ext>
            </a:extLst>
          </p:cNvPr>
          <p:cNvSpPr txBox="1"/>
          <p:nvPr/>
        </p:nvSpPr>
        <p:spPr>
          <a:xfrm>
            <a:off x="3451989" y="5908630"/>
            <a:ext cx="901336"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Time (years)</a:t>
            </a:r>
          </a:p>
        </p:txBody>
      </p:sp>
      <p:sp>
        <p:nvSpPr>
          <p:cNvPr id="44" name="Freeform 43">
            <a:extLst>
              <a:ext uri="{FF2B5EF4-FFF2-40B4-BE49-F238E27FC236}">
                <a16:creationId xmlns:a16="http://schemas.microsoft.com/office/drawing/2014/main" id="{B119E9E5-1812-B748-A1E2-063267279401}"/>
              </a:ext>
            </a:extLst>
          </p:cNvPr>
          <p:cNvSpPr/>
          <p:nvPr/>
        </p:nvSpPr>
        <p:spPr>
          <a:xfrm>
            <a:off x="2611064" y="3955837"/>
            <a:ext cx="2620755" cy="1650105"/>
          </a:xfrm>
          <a:custGeom>
            <a:avLst/>
            <a:gdLst>
              <a:gd name="connsiteX0" fmla="*/ 0 w 1800225"/>
              <a:gd name="connsiteY0" fmla="*/ 0 h 1133475"/>
              <a:gd name="connsiteX1" fmla="*/ 0 w 1800225"/>
              <a:gd name="connsiteY1" fmla="*/ 1133475 h 1133475"/>
              <a:gd name="connsiteX2" fmla="*/ 1800225 w 1800225"/>
              <a:gd name="connsiteY2" fmla="*/ 1133475 h 1133475"/>
            </a:gdLst>
            <a:ahLst/>
            <a:cxnLst>
              <a:cxn ang="0">
                <a:pos x="connsiteX0" y="connsiteY0"/>
              </a:cxn>
              <a:cxn ang="0">
                <a:pos x="connsiteX1" y="connsiteY1"/>
              </a:cxn>
              <a:cxn ang="0">
                <a:pos x="connsiteX2" y="connsiteY2"/>
              </a:cxn>
            </a:cxnLst>
            <a:rect l="l" t="t" r="r" b="b"/>
            <a:pathLst>
              <a:path w="1800225" h="1133475">
                <a:moveTo>
                  <a:pt x="0" y="0"/>
                </a:moveTo>
                <a:lnTo>
                  <a:pt x="0" y="1133475"/>
                </a:lnTo>
                <a:lnTo>
                  <a:pt x="1800225" y="113347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A57512AE-CC62-E444-AF61-125A53AB0A21}"/>
              </a:ext>
            </a:extLst>
          </p:cNvPr>
          <p:cNvCxnSpPr/>
          <p:nvPr/>
        </p:nvCxnSpPr>
        <p:spPr>
          <a:xfrm>
            <a:off x="2611064"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18C309D-85DC-0540-8B7A-D213FA49BC07}"/>
              </a:ext>
            </a:extLst>
          </p:cNvPr>
          <p:cNvCxnSpPr/>
          <p:nvPr/>
        </p:nvCxnSpPr>
        <p:spPr>
          <a:xfrm>
            <a:off x="3475405"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2402E62-F543-184B-9AAC-D261CF5CCA35}"/>
              </a:ext>
            </a:extLst>
          </p:cNvPr>
          <p:cNvSpPr txBox="1"/>
          <p:nvPr/>
        </p:nvSpPr>
        <p:spPr>
          <a:xfrm>
            <a:off x="3433201"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a:t>
            </a:r>
          </a:p>
        </p:txBody>
      </p:sp>
      <p:cxnSp>
        <p:nvCxnSpPr>
          <p:cNvPr id="48" name="Straight Connector 47">
            <a:extLst>
              <a:ext uri="{FF2B5EF4-FFF2-40B4-BE49-F238E27FC236}">
                <a16:creationId xmlns:a16="http://schemas.microsoft.com/office/drawing/2014/main" id="{53B1D1F1-110F-7A4C-A520-E12865DC775D}"/>
              </a:ext>
            </a:extLst>
          </p:cNvPr>
          <p:cNvCxnSpPr/>
          <p:nvPr/>
        </p:nvCxnSpPr>
        <p:spPr>
          <a:xfrm>
            <a:off x="4321257"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AE2AC6D9-8C87-9C4F-B9F7-8E30CD6C92BD}"/>
              </a:ext>
            </a:extLst>
          </p:cNvPr>
          <p:cNvSpPr txBox="1"/>
          <p:nvPr/>
        </p:nvSpPr>
        <p:spPr>
          <a:xfrm>
            <a:off x="4279053"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a:t>
            </a:r>
          </a:p>
        </p:txBody>
      </p:sp>
      <p:cxnSp>
        <p:nvCxnSpPr>
          <p:cNvPr id="50" name="Straight Connector 49">
            <a:extLst>
              <a:ext uri="{FF2B5EF4-FFF2-40B4-BE49-F238E27FC236}">
                <a16:creationId xmlns:a16="http://schemas.microsoft.com/office/drawing/2014/main" id="{5A258845-398B-9B46-AEC4-6CB0A5D013FE}"/>
              </a:ext>
            </a:extLst>
          </p:cNvPr>
          <p:cNvCxnSpPr/>
          <p:nvPr/>
        </p:nvCxnSpPr>
        <p:spPr>
          <a:xfrm>
            <a:off x="5167109" y="5600303"/>
            <a:ext cx="0" cy="9734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BF7672BB-6C76-A846-9A9C-F2B9C602DE39}"/>
              </a:ext>
            </a:extLst>
          </p:cNvPr>
          <p:cNvSpPr txBox="1"/>
          <p:nvPr/>
        </p:nvSpPr>
        <p:spPr>
          <a:xfrm>
            <a:off x="5124906" y="5709877"/>
            <a:ext cx="102680" cy="224029"/>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a:t>
            </a:r>
          </a:p>
        </p:txBody>
      </p:sp>
      <p:cxnSp>
        <p:nvCxnSpPr>
          <p:cNvPr id="55" name="Straight Connector 54">
            <a:extLst>
              <a:ext uri="{FF2B5EF4-FFF2-40B4-BE49-F238E27FC236}">
                <a16:creationId xmlns:a16="http://schemas.microsoft.com/office/drawing/2014/main" id="{943AF51A-EB7A-6343-8566-BD0F494735EA}"/>
              </a:ext>
            </a:extLst>
          </p:cNvPr>
          <p:cNvCxnSpPr>
            <a:cxnSpLocks/>
          </p:cNvCxnSpPr>
          <p:nvPr/>
        </p:nvCxnSpPr>
        <p:spPr>
          <a:xfrm flipV="1">
            <a:off x="4984647" y="5266127"/>
            <a:ext cx="0" cy="204795"/>
          </a:xfrm>
          <a:prstGeom prst="line">
            <a:avLst/>
          </a:prstGeom>
          <a:ln w="1905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sp>
        <p:nvSpPr>
          <p:cNvPr id="58" name="Freeform 57">
            <a:extLst>
              <a:ext uri="{FF2B5EF4-FFF2-40B4-BE49-F238E27FC236}">
                <a16:creationId xmlns:a16="http://schemas.microsoft.com/office/drawing/2014/main" id="{4C05583A-D859-4345-A3AF-6A35BFF285C2}"/>
              </a:ext>
            </a:extLst>
          </p:cNvPr>
          <p:cNvSpPr/>
          <p:nvPr/>
        </p:nvSpPr>
        <p:spPr>
          <a:xfrm>
            <a:off x="2628682" y="3959481"/>
            <a:ext cx="2542179" cy="1562284"/>
          </a:xfrm>
          <a:custGeom>
            <a:avLst/>
            <a:gdLst>
              <a:gd name="connsiteX0" fmla="*/ 0 w 1746250"/>
              <a:gd name="connsiteY0" fmla="*/ 0 h 1073150"/>
              <a:gd name="connsiteX1" fmla="*/ 63500 w 1746250"/>
              <a:gd name="connsiteY1" fmla="*/ 117475 h 1073150"/>
              <a:gd name="connsiteX2" fmla="*/ 139700 w 1746250"/>
              <a:gd name="connsiteY2" fmla="*/ 282575 h 1073150"/>
              <a:gd name="connsiteX3" fmla="*/ 225425 w 1746250"/>
              <a:gd name="connsiteY3" fmla="*/ 441325 h 1073150"/>
              <a:gd name="connsiteX4" fmla="*/ 314325 w 1746250"/>
              <a:gd name="connsiteY4" fmla="*/ 587375 h 1073150"/>
              <a:gd name="connsiteX5" fmla="*/ 412750 w 1746250"/>
              <a:gd name="connsiteY5" fmla="*/ 727075 h 1073150"/>
              <a:gd name="connsiteX6" fmla="*/ 504825 w 1746250"/>
              <a:gd name="connsiteY6" fmla="*/ 819150 h 1073150"/>
              <a:gd name="connsiteX7" fmla="*/ 581025 w 1746250"/>
              <a:gd name="connsiteY7" fmla="*/ 882650 h 1073150"/>
              <a:gd name="connsiteX8" fmla="*/ 682625 w 1746250"/>
              <a:gd name="connsiteY8" fmla="*/ 933450 h 1073150"/>
              <a:gd name="connsiteX9" fmla="*/ 777875 w 1746250"/>
              <a:gd name="connsiteY9" fmla="*/ 965200 h 1073150"/>
              <a:gd name="connsiteX10" fmla="*/ 873125 w 1746250"/>
              <a:gd name="connsiteY10" fmla="*/ 990600 h 1073150"/>
              <a:gd name="connsiteX11" fmla="*/ 974725 w 1746250"/>
              <a:gd name="connsiteY11" fmla="*/ 1000125 h 1073150"/>
              <a:gd name="connsiteX12" fmla="*/ 1092200 w 1746250"/>
              <a:gd name="connsiteY12" fmla="*/ 1016000 h 1073150"/>
              <a:gd name="connsiteX13" fmla="*/ 1165225 w 1746250"/>
              <a:gd name="connsiteY13" fmla="*/ 1025525 h 1073150"/>
              <a:gd name="connsiteX14" fmla="*/ 1250950 w 1746250"/>
              <a:gd name="connsiteY14" fmla="*/ 1044575 h 1073150"/>
              <a:gd name="connsiteX15" fmla="*/ 1339850 w 1746250"/>
              <a:gd name="connsiteY15" fmla="*/ 1057275 h 1073150"/>
              <a:gd name="connsiteX16" fmla="*/ 1447800 w 1746250"/>
              <a:gd name="connsiteY16" fmla="*/ 1063625 h 1073150"/>
              <a:gd name="connsiteX17" fmla="*/ 1562100 w 1746250"/>
              <a:gd name="connsiteY17" fmla="*/ 1069975 h 1073150"/>
              <a:gd name="connsiteX18" fmla="*/ 1657350 w 1746250"/>
              <a:gd name="connsiteY18" fmla="*/ 1069975 h 1073150"/>
              <a:gd name="connsiteX19" fmla="*/ 1746250 w 1746250"/>
              <a:gd name="connsiteY19" fmla="*/ 1073150 h 10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46250" h="1073150">
                <a:moveTo>
                  <a:pt x="0" y="0"/>
                </a:moveTo>
                <a:cubicBezTo>
                  <a:pt x="20108" y="35189"/>
                  <a:pt x="40217" y="70379"/>
                  <a:pt x="63500" y="117475"/>
                </a:cubicBezTo>
                <a:cubicBezTo>
                  <a:pt x="86783" y="164571"/>
                  <a:pt x="112713" y="228600"/>
                  <a:pt x="139700" y="282575"/>
                </a:cubicBezTo>
                <a:cubicBezTo>
                  <a:pt x="166687" y="336550"/>
                  <a:pt x="196321" y="390525"/>
                  <a:pt x="225425" y="441325"/>
                </a:cubicBezTo>
                <a:cubicBezTo>
                  <a:pt x="254529" y="492125"/>
                  <a:pt x="283104" y="539750"/>
                  <a:pt x="314325" y="587375"/>
                </a:cubicBezTo>
                <a:cubicBezTo>
                  <a:pt x="345546" y="635000"/>
                  <a:pt x="381000" y="688446"/>
                  <a:pt x="412750" y="727075"/>
                </a:cubicBezTo>
                <a:cubicBezTo>
                  <a:pt x="444500" y="765704"/>
                  <a:pt x="476779" y="793221"/>
                  <a:pt x="504825" y="819150"/>
                </a:cubicBezTo>
                <a:cubicBezTo>
                  <a:pt x="532871" y="845079"/>
                  <a:pt x="551392" y="863600"/>
                  <a:pt x="581025" y="882650"/>
                </a:cubicBezTo>
                <a:cubicBezTo>
                  <a:pt x="610658" y="901700"/>
                  <a:pt x="649817" y="919692"/>
                  <a:pt x="682625" y="933450"/>
                </a:cubicBezTo>
                <a:cubicBezTo>
                  <a:pt x="715433" y="947208"/>
                  <a:pt x="746125" y="955675"/>
                  <a:pt x="777875" y="965200"/>
                </a:cubicBezTo>
                <a:cubicBezTo>
                  <a:pt x="809625" y="974725"/>
                  <a:pt x="840317" y="984779"/>
                  <a:pt x="873125" y="990600"/>
                </a:cubicBezTo>
                <a:cubicBezTo>
                  <a:pt x="905933" y="996421"/>
                  <a:pt x="938213" y="995892"/>
                  <a:pt x="974725" y="1000125"/>
                </a:cubicBezTo>
                <a:cubicBezTo>
                  <a:pt x="1011238" y="1004358"/>
                  <a:pt x="1092200" y="1016000"/>
                  <a:pt x="1092200" y="1016000"/>
                </a:cubicBezTo>
                <a:cubicBezTo>
                  <a:pt x="1123950" y="1020233"/>
                  <a:pt x="1138767" y="1020763"/>
                  <a:pt x="1165225" y="1025525"/>
                </a:cubicBezTo>
                <a:cubicBezTo>
                  <a:pt x="1191683" y="1030287"/>
                  <a:pt x="1221846" y="1039283"/>
                  <a:pt x="1250950" y="1044575"/>
                </a:cubicBezTo>
                <a:cubicBezTo>
                  <a:pt x="1280054" y="1049867"/>
                  <a:pt x="1307042" y="1054100"/>
                  <a:pt x="1339850" y="1057275"/>
                </a:cubicBezTo>
                <a:cubicBezTo>
                  <a:pt x="1372658" y="1060450"/>
                  <a:pt x="1447800" y="1063625"/>
                  <a:pt x="1447800" y="1063625"/>
                </a:cubicBezTo>
                <a:cubicBezTo>
                  <a:pt x="1484842" y="1065742"/>
                  <a:pt x="1527175" y="1068917"/>
                  <a:pt x="1562100" y="1069975"/>
                </a:cubicBezTo>
                <a:cubicBezTo>
                  <a:pt x="1597025" y="1071033"/>
                  <a:pt x="1626658" y="1069446"/>
                  <a:pt x="1657350" y="1069975"/>
                </a:cubicBezTo>
                <a:cubicBezTo>
                  <a:pt x="1688042" y="1070504"/>
                  <a:pt x="1717146" y="1071827"/>
                  <a:pt x="1746250" y="1073150"/>
                </a:cubicBez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8FC306A8-2E0D-E34B-985E-423C1DD2FF32}"/>
              </a:ext>
            </a:extLst>
          </p:cNvPr>
          <p:cNvSpPr/>
          <p:nvPr/>
        </p:nvSpPr>
        <p:spPr>
          <a:xfrm>
            <a:off x="2624060" y="3954859"/>
            <a:ext cx="2546801" cy="1308067"/>
          </a:xfrm>
          <a:custGeom>
            <a:avLst/>
            <a:gdLst>
              <a:gd name="connsiteX0" fmla="*/ 0 w 1749425"/>
              <a:gd name="connsiteY0" fmla="*/ 0 h 898525"/>
              <a:gd name="connsiteX1" fmla="*/ 63500 w 1749425"/>
              <a:gd name="connsiteY1" fmla="*/ 117475 h 898525"/>
              <a:gd name="connsiteX2" fmla="*/ 155575 w 1749425"/>
              <a:gd name="connsiteY2" fmla="*/ 301625 h 898525"/>
              <a:gd name="connsiteX3" fmla="*/ 231775 w 1749425"/>
              <a:gd name="connsiteY3" fmla="*/ 431800 h 898525"/>
              <a:gd name="connsiteX4" fmla="*/ 320675 w 1749425"/>
              <a:gd name="connsiteY4" fmla="*/ 555625 h 898525"/>
              <a:gd name="connsiteX5" fmla="*/ 393700 w 1749425"/>
              <a:gd name="connsiteY5" fmla="*/ 654050 h 898525"/>
              <a:gd name="connsiteX6" fmla="*/ 463550 w 1749425"/>
              <a:gd name="connsiteY6" fmla="*/ 714375 h 898525"/>
              <a:gd name="connsiteX7" fmla="*/ 577850 w 1749425"/>
              <a:gd name="connsiteY7" fmla="*/ 777875 h 898525"/>
              <a:gd name="connsiteX8" fmla="*/ 692150 w 1749425"/>
              <a:gd name="connsiteY8" fmla="*/ 828675 h 898525"/>
              <a:gd name="connsiteX9" fmla="*/ 838200 w 1749425"/>
              <a:gd name="connsiteY9" fmla="*/ 866775 h 898525"/>
              <a:gd name="connsiteX10" fmla="*/ 977900 w 1749425"/>
              <a:gd name="connsiteY10" fmla="*/ 892175 h 898525"/>
              <a:gd name="connsiteX11" fmla="*/ 1095375 w 1749425"/>
              <a:gd name="connsiteY11" fmla="*/ 898525 h 898525"/>
              <a:gd name="connsiteX12" fmla="*/ 1241425 w 1749425"/>
              <a:gd name="connsiteY12" fmla="*/ 895350 h 898525"/>
              <a:gd name="connsiteX13" fmla="*/ 1397000 w 1749425"/>
              <a:gd name="connsiteY13" fmla="*/ 895350 h 898525"/>
              <a:gd name="connsiteX14" fmla="*/ 1590675 w 1749425"/>
              <a:gd name="connsiteY14" fmla="*/ 895350 h 898525"/>
              <a:gd name="connsiteX15" fmla="*/ 1749425 w 1749425"/>
              <a:gd name="connsiteY15" fmla="*/ 895350 h 89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9425" h="898525">
                <a:moveTo>
                  <a:pt x="0" y="0"/>
                </a:moveTo>
                <a:cubicBezTo>
                  <a:pt x="18785" y="33602"/>
                  <a:pt x="37571" y="67204"/>
                  <a:pt x="63500" y="117475"/>
                </a:cubicBezTo>
                <a:cubicBezTo>
                  <a:pt x="89429" y="167746"/>
                  <a:pt x="127529" y="249238"/>
                  <a:pt x="155575" y="301625"/>
                </a:cubicBezTo>
                <a:cubicBezTo>
                  <a:pt x="183621" y="354012"/>
                  <a:pt x="204258" y="389467"/>
                  <a:pt x="231775" y="431800"/>
                </a:cubicBezTo>
                <a:cubicBezTo>
                  <a:pt x="259292" y="474133"/>
                  <a:pt x="293688" y="518583"/>
                  <a:pt x="320675" y="555625"/>
                </a:cubicBezTo>
                <a:cubicBezTo>
                  <a:pt x="347662" y="592667"/>
                  <a:pt x="369888" y="627592"/>
                  <a:pt x="393700" y="654050"/>
                </a:cubicBezTo>
                <a:cubicBezTo>
                  <a:pt x="417512" y="680508"/>
                  <a:pt x="432858" y="693738"/>
                  <a:pt x="463550" y="714375"/>
                </a:cubicBezTo>
                <a:cubicBezTo>
                  <a:pt x="494242" y="735012"/>
                  <a:pt x="539750" y="758825"/>
                  <a:pt x="577850" y="777875"/>
                </a:cubicBezTo>
                <a:cubicBezTo>
                  <a:pt x="615950" y="796925"/>
                  <a:pt x="648758" y="813858"/>
                  <a:pt x="692150" y="828675"/>
                </a:cubicBezTo>
                <a:cubicBezTo>
                  <a:pt x="735542" y="843492"/>
                  <a:pt x="790575" y="856192"/>
                  <a:pt x="838200" y="866775"/>
                </a:cubicBezTo>
                <a:cubicBezTo>
                  <a:pt x="885825" y="877358"/>
                  <a:pt x="935038" y="886883"/>
                  <a:pt x="977900" y="892175"/>
                </a:cubicBezTo>
                <a:cubicBezTo>
                  <a:pt x="1020762" y="897467"/>
                  <a:pt x="1095375" y="898525"/>
                  <a:pt x="1095375" y="898525"/>
                </a:cubicBezTo>
                <a:lnTo>
                  <a:pt x="1241425" y="895350"/>
                </a:lnTo>
                <a:cubicBezTo>
                  <a:pt x="1291696" y="894821"/>
                  <a:pt x="1397000" y="895350"/>
                  <a:pt x="1397000" y="895350"/>
                </a:cubicBezTo>
                <a:lnTo>
                  <a:pt x="1590675" y="895350"/>
                </a:lnTo>
                <a:lnTo>
                  <a:pt x="1749425" y="895350"/>
                </a:ln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92487C0-4CB2-D78F-3EFD-6C06B86872B9}"/>
              </a:ext>
            </a:extLst>
          </p:cNvPr>
          <p:cNvCxnSpPr>
            <a:cxnSpLocks/>
            <a:stCxn id="40" idx="1"/>
          </p:cNvCxnSpPr>
          <p:nvPr/>
        </p:nvCxnSpPr>
        <p:spPr>
          <a:xfrm flipH="1">
            <a:off x="2975060" y="4210790"/>
            <a:ext cx="270801" cy="134374"/>
          </a:xfrm>
          <a:prstGeom prst="line">
            <a:avLst/>
          </a:prstGeom>
          <a:ln w="952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2D51BAAB-9F12-0ADB-B4AB-3176419322E1}"/>
              </a:ext>
            </a:extLst>
          </p:cNvPr>
          <p:cNvCxnSpPr>
            <a:cxnSpLocks/>
          </p:cNvCxnSpPr>
          <p:nvPr/>
        </p:nvCxnSpPr>
        <p:spPr>
          <a:xfrm flipH="1">
            <a:off x="4984647" y="4730051"/>
            <a:ext cx="140259" cy="373339"/>
          </a:xfrm>
          <a:prstGeom prst="line">
            <a:avLst/>
          </a:prstGeom>
          <a:ln w="9525" cap="flat" cmpd="sng" algn="ctr">
            <a:solidFill>
              <a:srgbClr val="5D8298"/>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19615C75-5098-1C68-F1BC-2DCED19FE6C1}"/>
              </a:ext>
            </a:extLst>
          </p:cNvPr>
          <p:cNvCxnSpPr>
            <a:cxnSpLocks/>
          </p:cNvCxnSpPr>
          <p:nvPr/>
        </p:nvCxnSpPr>
        <p:spPr>
          <a:xfrm flipH="1">
            <a:off x="7420428" y="4098684"/>
            <a:ext cx="270801" cy="134374"/>
          </a:xfrm>
          <a:prstGeom prst="line">
            <a:avLst/>
          </a:prstGeom>
          <a:ln w="952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67B5BBB2-44FC-FA95-7717-40420F6298FB}"/>
              </a:ext>
            </a:extLst>
          </p:cNvPr>
          <p:cNvCxnSpPr>
            <a:cxnSpLocks/>
          </p:cNvCxnSpPr>
          <p:nvPr/>
        </p:nvCxnSpPr>
        <p:spPr>
          <a:xfrm flipH="1">
            <a:off x="9120336" y="4940126"/>
            <a:ext cx="642067" cy="428398"/>
          </a:xfrm>
          <a:prstGeom prst="line">
            <a:avLst/>
          </a:prstGeom>
          <a:ln w="9525" cap="flat" cmpd="sng" algn="ctr">
            <a:solidFill>
              <a:srgbClr val="5D8298"/>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7413413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82EA-0BE7-6F43-9CDC-B75A596B14D6}"/>
              </a:ext>
            </a:extLst>
          </p:cNvPr>
          <p:cNvSpPr>
            <a:spLocks noGrp="1"/>
          </p:cNvSpPr>
          <p:nvPr>
            <p:ph type="title"/>
          </p:nvPr>
        </p:nvSpPr>
        <p:spPr/>
        <p:txBody>
          <a:bodyPr/>
          <a:lstStyle/>
          <a:p>
            <a:r>
              <a:rPr lang="en-GB" dirty="0"/>
              <a:t>Io in the full systemic treatment landscape for </a:t>
            </a:r>
            <a:r>
              <a:rPr lang="en-GB" dirty="0" err="1"/>
              <a:t>hcc</a:t>
            </a: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3" name="Content Placeholder 10">
            <a:extLst>
              <a:ext uri="{FF2B5EF4-FFF2-40B4-BE49-F238E27FC236}">
                <a16:creationId xmlns:a16="http://schemas.microsoft.com/office/drawing/2014/main" id="{BE7E7768-D61F-2F9C-1A8A-4224F49B5918}"/>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HCC, hepatocellular carcinoma; IO, immunotherapy</a:t>
            </a:r>
          </a:p>
        </p:txBody>
      </p:sp>
    </p:spTree>
    <p:extLst>
      <p:ext uri="{BB962C8B-B14F-4D97-AF65-F5344CB8AC3E}">
        <p14:creationId xmlns:p14="http://schemas.microsoft.com/office/powerpoint/2010/main" val="300360027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lang="en-US" sz="3100" dirty="0"/>
              <a:t>The place of IO IN THE TREATMENT LANDSCAPE</a:t>
            </a:r>
            <a:br>
              <a:rPr lang="en-US" dirty="0"/>
            </a:br>
            <a:r>
              <a:rPr lang="en-US" sz="2200" dirty="0">
                <a:solidFill>
                  <a:schemeClr val="accent1"/>
                </a:solidFill>
              </a:rPr>
              <a:t>Multidisciplinary Care for patients with hepatobiliary Cancer</a:t>
            </a:r>
            <a:br>
              <a:rPr lang="en-US" sz="2200" dirty="0">
                <a:solidFill>
                  <a:schemeClr val="accent1"/>
                </a:solidFill>
              </a:rPr>
            </a:br>
            <a:r>
              <a:rPr lang="en-US" sz="2200" dirty="0">
                <a:solidFill>
                  <a:schemeClr val="accent1"/>
                </a:solidFill>
              </a:rPr>
              <a:t>(2022 update BCLC)</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142" name="Content Placeholder 141">
            <a:extLst>
              <a:ext uri="{FF2B5EF4-FFF2-40B4-BE49-F238E27FC236}">
                <a16:creationId xmlns:a16="http://schemas.microsoft.com/office/drawing/2014/main" id="{2D39676E-20E5-E141-9A5E-43D148E357BC}"/>
              </a:ext>
            </a:extLst>
          </p:cNvPr>
          <p:cNvSpPr>
            <a:spLocks noGrp="1"/>
          </p:cNvSpPr>
          <p:nvPr>
            <p:ph sz="quarter" idx="15"/>
          </p:nvPr>
        </p:nvSpPr>
        <p:spPr>
          <a:xfrm>
            <a:off x="620183" y="6356351"/>
            <a:ext cx="10962217" cy="365125"/>
          </a:xfrm>
        </p:spPr>
        <p:txBody>
          <a:bodyPr anchor="b" anchorCtr="0"/>
          <a:lstStyle/>
          <a:p>
            <a:r>
              <a:rPr lang="en-GB" sz="1000" baseline="30000" dirty="0"/>
              <a:t>a</a:t>
            </a:r>
            <a:r>
              <a:rPr lang="en-GB" sz="1000" dirty="0"/>
              <a:t> Except for those with tumour burden acceptable for transplant; </a:t>
            </a:r>
            <a:r>
              <a:rPr lang="en-GB" sz="1000" baseline="30000" dirty="0"/>
              <a:t>b</a:t>
            </a:r>
            <a:r>
              <a:rPr lang="en-GB" sz="1000" dirty="0"/>
              <a:t> Resection may be considered for single peripheral HCC with adequate remnant liver volume</a:t>
            </a:r>
            <a:br>
              <a:rPr lang="en-GB" sz="1000" dirty="0"/>
            </a:br>
            <a:r>
              <a:rPr lang="en-US" sz="1000" dirty="0"/>
              <a:t>AFP, alpha-fetoprotein; ALBI, Albumin-Bilirubin; BCLC, Barcelona Clinic Liver Cancer; BSC, best supportive care; HCC, hepatocellular carcinoma; LT, liver transplantation; MELD, model of end-stage liver disease; PS, performance status; TACE, </a:t>
            </a:r>
            <a:r>
              <a:rPr lang="en-US" sz="1000" dirty="0" err="1"/>
              <a:t>transarterial</a:t>
            </a:r>
            <a:r>
              <a:rPr lang="en-US" sz="1000" dirty="0"/>
              <a:t> </a:t>
            </a:r>
            <a:r>
              <a:rPr lang="en-US" sz="1000" dirty="0" err="1"/>
              <a:t>chemoembolisation</a:t>
            </a:r>
            <a:endParaRPr lang="en-US" sz="1000" dirty="0"/>
          </a:p>
          <a:p>
            <a:r>
              <a:rPr lang="en-US" sz="1000" dirty="0" err="1"/>
              <a:t>Reig</a:t>
            </a:r>
            <a:r>
              <a:rPr lang="en-US" sz="1000" dirty="0"/>
              <a:t> M, et al. J </a:t>
            </a:r>
            <a:r>
              <a:rPr lang="en-US" sz="1000" dirty="0" err="1"/>
              <a:t>Hepatol</a:t>
            </a:r>
            <a:r>
              <a:rPr lang="en-US" sz="1000" dirty="0"/>
              <a:t>. 2022;76:681-93</a:t>
            </a:r>
          </a:p>
        </p:txBody>
      </p:sp>
      <p:cxnSp>
        <p:nvCxnSpPr>
          <p:cNvPr id="15" name="Straight Connector 14">
            <a:extLst>
              <a:ext uri="{FF2B5EF4-FFF2-40B4-BE49-F238E27FC236}">
                <a16:creationId xmlns:a16="http://schemas.microsoft.com/office/drawing/2014/main" id="{87874C56-D9DD-1541-B3C1-0E275A7AE1E1}"/>
              </a:ext>
            </a:extLst>
          </p:cNvPr>
          <p:cNvCxnSpPr>
            <a:cxnSpLocks/>
          </p:cNvCxnSpPr>
          <p:nvPr/>
        </p:nvCxnSpPr>
        <p:spPr>
          <a:xfrm>
            <a:off x="6748510" y="1189296"/>
            <a:ext cx="0" cy="324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041F5E1D-83E3-486C-E6E5-8B36A0B75A8C}"/>
              </a:ext>
            </a:extLst>
          </p:cNvPr>
          <p:cNvGrpSpPr/>
          <p:nvPr/>
        </p:nvGrpSpPr>
        <p:grpSpPr>
          <a:xfrm>
            <a:off x="922989" y="965824"/>
            <a:ext cx="10429593" cy="5055465"/>
            <a:chOff x="922989" y="965824"/>
            <a:chExt cx="10429593" cy="5055465"/>
          </a:xfrm>
        </p:grpSpPr>
        <p:sp>
          <p:nvSpPr>
            <p:cNvPr id="2" name="Rectangle 1">
              <a:extLst>
                <a:ext uri="{FF2B5EF4-FFF2-40B4-BE49-F238E27FC236}">
                  <a16:creationId xmlns:a16="http://schemas.microsoft.com/office/drawing/2014/main" id="{4824607E-2F84-C244-89D7-4746B1571267}"/>
                </a:ext>
              </a:extLst>
            </p:cNvPr>
            <p:cNvSpPr/>
            <p:nvPr/>
          </p:nvSpPr>
          <p:spPr>
            <a:xfrm>
              <a:off x="7295349" y="4470162"/>
              <a:ext cx="2999059" cy="1524000"/>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 name="Rounded Rectangle 11">
              <a:extLst>
                <a:ext uri="{FF2B5EF4-FFF2-40B4-BE49-F238E27FC236}">
                  <a16:creationId xmlns:a16="http://schemas.microsoft.com/office/drawing/2014/main" id="{386A0E2E-9217-7E4D-97F8-7E0A76B9AAC3}"/>
                </a:ext>
              </a:extLst>
            </p:cNvPr>
            <p:cNvSpPr/>
            <p:nvPr/>
          </p:nvSpPr>
          <p:spPr>
            <a:xfrm>
              <a:off x="6372634" y="965824"/>
              <a:ext cx="739565" cy="22878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dirty="0">
                  <a:solidFill>
                    <a:schemeClr val="tx1"/>
                  </a:solidFill>
                  <a:latin typeface="Arial" panose="020B0604020202020204" pitchFamily="34" charset="0"/>
                  <a:cs typeface="Arial" panose="020B0604020202020204" pitchFamily="34" charset="0"/>
                </a:rPr>
                <a:t>HCC</a:t>
              </a:r>
            </a:p>
          </p:txBody>
        </p:sp>
        <p:sp>
          <p:nvSpPr>
            <p:cNvPr id="7" name="Rounded Rectangle 14">
              <a:extLst>
                <a:ext uri="{FF2B5EF4-FFF2-40B4-BE49-F238E27FC236}">
                  <a16:creationId xmlns:a16="http://schemas.microsoft.com/office/drawing/2014/main" id="{529C80BB-BA24-3248-A845-A3CD402440EF}"/>
                </a:ext>
              </a:extLst>
            </p:cNvPr>
            <p:cNvSpPr/>
            <p:nvPr/>
          </p:nvSpPr>
          <p:spPr>
            <a:xfrm>
              <a:off x="10390191" y="3807879"/>
              <a:ext cx="80797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BSC</a:t>
              </a:r>
            </a:p>
          </p:txBody>
        </p:sp>
        <p:sp>
          <p:nvSpPr>
            <p:cNvPr id="8" name="Rounded Rectangle 19">
              <a:extLst>
                <a:ext uri="{FF2B5EF4-FFF2-40B4-BE49-F238E27FC236}">
                  <a16:creationId xmlns:a16="http://schemas.microsoft.com/office/drawing/2014/main" id="{143D5614-21C6-DA4B-AC65-801A495F2899}"/>
                </a:ext>
              </a:extLst>
            </p:cNvPr>
            <p:cNvSpPr/>
            <p:nvPr/>
          </p:nvSpPr>
          <p:spPr>
            <a:xfrm>
              <a:off x="922990" y="3807879"/>
              <a:ext cx="172430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First treatment option</a:t>
              </a:r>
            </a:p>
          </p:txBody>
        </p:sp>
        <p:cxnSp>
          <p:nvCxnSpPr>
            <p:cNvPr id="9" name="Straight Connector 8">
              <a:extLst>
                <a:ext uri="{FF2B5EF4-FFF2-40B4-BE49-F238E27FC236}">
                  <a16:creationId xmlns:a16="http://schemas.microsoft.com/office/drawing/2014/main" id="{A7C18960-2039-AF44-9220-A887482ADC56}"/>
                </a:ext>
              </a:extLst>
            </p:cNvPr>
            <p:cNvCxnSpPr>
              <a:cxnSpLocks/>
            </p:cNvCxnSpPr>
            <p:nvPr/>
          </p:nvCxnSpPr>
          <p:spPr>
            <a:xfrm>
              <a:off x="3481186"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48F688-C655-484E-ABB4-E3099E0AAE65}"/>
                </a:ext>
              </a:extLst>
            </p:cNvPr>
            <p:cNvCxnSpPr>
              <a:cxnSpLocks/>
            </p:cNvCxnSpPr>
            <p:nvPr/>
          </p:nvCxnSpPr>
          <p:spPr>
            <a:xfrm>
              <a:off x="5133894"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2B4B1CF-FC93-2340-8800-BDD9EAFA08B6}"/>
                </a:ext>
              </a:extLst>
            </p:cNvPr>
            <p:cNvCxnSpPr>
              <a:cxnSpLocks/>
            </p:cNvCxnSpPr>
            <p:nvPr/>
          </p:nvCxnSpPr>
          <p:spPr>
            <a:xfrm>
              <a:off x="8606142"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76CE55-2F78-404F-B95D-E594BCC25F7C}"/>
                </a:ext>
              </a:extLst>
            </p:cNvPr>
            <p:cNvCxnSpPr>
              <a:cxnSpLocks/>
            </p:cNvCxnSpPr>
            <p:nvPr/>
          </p:nvCxnSpPr>
          <p:spPr>
            <a:xfrm>
              <a:off x="10458633" y="1297296"/>
              <a:ext cx="0" cy="2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5BD7AFB-625F-BF4F-8D63-77569CC49B02}"/>
                </a:ext>
              </a:extLst>
            </p:cNvPr>
            <p:cNvCxnSpPr>
              <a:cxnSpLocks/>
            </p:cNvCxnSpPr>
            <p:nvPr/>
          </p:nvCxnSpPr>
          <p:spPr>
            <a:xfrm flipH="1">
              <a:off x="3471727" y="1304955"/>
              <a:ext cx="697679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38">
              <a:extLst>
                <a:ext uri="{FF2B5EF4-FFF2-40B4-BE49-F238E27FC236}">
                  <a16:creationId xmlns:a16="http://schemas.microsoft.com/office/drawing/2014/main" id="{07118281-AF9F-E24E-B1A1-E9E7CF103B8E}"/>
                </a:ext>
              </a:extLst>
            </p:cNvPr>
            <p:cNvSpPr/>
            <p:nvPr/>
          </p:nvSpPr>
          <p:spPr>
            <a:xfrm rot="16200000">
              <a:off x="677380" y="1755133"/>
              <a:ext cx="7200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Prognosis</a:t>
              </a:r>
            </a:p>
          </p:txBody>
        </p:sp>
        <p:sp>
          <p:nvSpPr>
            <p:cNvPr id="18" name="Rounded Rectangle 39">
              <a:extLst>
                <a:ext uri="{FF2B5EF4-FFF2-40B4-BE49-F238E27FC236}">
                  <a16:creationId xmlns:a16="http://schemas.microsoft.com/office/drawing/2014/main" id="{9847FAE7-0B79-0242-925C-B08444E09CEC}"/>
                </a:ext>
              </a:extLst>
            </p:cNvPr>
            <p:cNvSpPr/>
            <p:nvPr/>
          </p:nvSpPr>
          <p:spPr>
            <a:xfrm>
              <a:off x="1193961" y="1509523"/>
              <a:ext cx="1468465" cy="72000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Based on tumour burden,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liver function, and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physical status</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Refined by AFP, ALBI score,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Child-Pugh score, MELD</a:t>
              </a:r>
            </a:p>
          </p:txBody>
        </p:sp>
        <p:sp>
          <p:nvSpPr>
            <p:cNvPr id="19" name="Rounded Rectangle 40">
              <a:extLst>
                <a:ext uri="{FF2B5EF4-FFF2-40B4-BE49-F238E27FC236}">
                  <a16:creationId xmlns:a16="http://schemas.microsoft.com/office/drawing/2014/main" id="{B1A79603-CCDC-314C-A022-94A56E59182A}"/>
                </a:ext>
              </a:extLst>
            </p:cNvPr>
            <p:cNvSpPr/>
            <p:nvPr/>
          </p:nvSpPr>
          <p:spPr>
            <a:xfrm>
              <a:off x="1193961" y="2303609"/>
              <a:ext cx="1468465" cy="1392195"/>
            </a:xfrm>
            <a:prstGeom prst="roundRect">
              <a:avLst>
                <a:gd name="adj" fmla="val 8383"/>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To decide individualised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treatment approach</a:t>
              </a:r>
            </a:p>
          </p:txBody>
        </p:sp>
        <p:sp>
          <p:nvSpPr>
            <p:cNvPr id="20" name="Rounded Rectangle 41">
              <a:extLst>
                <a:ext uri="{FF2B5EF4-FFF2-40B4-BE49-F238E27FC236}">
                  <a16:creationId xmlns:a16="http://schemas.microsoft.com/office/drawing/2014/main" id="{3ECE0B8F-F2D6-9C42-99C4-083B74B3F83A}"/>
                </a:ext>
              </a:extLst>
            </p:cNvPr>
            <p:cNvSpPr/>
            <p:nvPr/>
          </p:nvSpPr>
          <p:spPr>
            <a:xfrm rot="16200000">
              <a:off x="340781" y="2885819"/>
              <a:ext cx="13932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Patient characterisation</a:t>
              </a:r>
            </a:p>
          </p:txBody>
        </p:sp>
        <p:sp>
          <p:nvSpPr>
            <p:cNvPr id="21" name="Rounded Rectangle 44">
              <a:extLst>
                <a:ext uri="{FF2B5EF4-FFF2-40B4-BE49-F238E27FC236}">
                  <a16:creationId xmlns:a16="http://schemas.microsoft.com/office/drawing/2014/main" id="{1A292161-C46D-3D4A-B8E2-D6329120A17B}"/>
                </a:ext>
              </a:extLst>
            </p:cNvPr>
            <p:cNvSpPr/>
            <p:nvPr/>
          </p:nvSpPr>
          <p:spPr>
            <a:xfrm>
              <a:off x="4868333" y="2331189"/>
              <a:ext cx="590550" cy="221615"/>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≤3 nodules,</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each ≤3 cm</a:t>
              </a:r>
            </a:p>
          </p:txBody>
        </p:sp>
        <p:cxnSp>
          <p:nvCxnSpPr>
            <p:cNvPr id="22" name="Straight Connector 21">
              <a:extLst>
                <a:ext uri="{FF2B5EF4-FFF2-40B4-BE49-F238E27FC236}">
                  <a16:creationId xmlns:a16="http://schemas.microsoft.com/office/drawing/2014/main" id="{0954337A-8AED-5C4D-97DD-435DD61A85A3}"/>
                </a:ext>
              </a:extLst>
            </p:cNvPr>
            <p:cNvCxnSpPr>
              <a:cxnSpLocks/>
            </p:cNvCxnSpPr>
            <p:nvPr/>
          </p:nvCxnSpPr>
          <p:spPr>
            <a:xfrm>
              <a:off x="3481186" y="1840221"/>
              <a:ext cx="0" cy="4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4">
              <a:extLst>
                <a:ext uri="{FF2B5EF4-FFF2-40B4-BE49-F238E27FC236}">
                  <a16:creationId xmlns:a16="http://schemas.microsoft.com/office/drawing/2014/main" id="{9CD8045F-9ED8-7349-AB50-FC8BAD27B69F}"/>
                </a:ext>
              </a:extLst>
            </p:cNvPr>
            <p:cNvSpPr/>
            <p:nvPr/>
          </p:nvSpPr>
          <p:spPr>
            <a:xfrm>
              <a:off x="2741652" y="1509523"/>
              <a:ext cx="1479068" cy="415147"/>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Very early stage (0)</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≤2 cm</a:t>
              </a:r>
            </a:p>
            <a:p>
              <a:pPr marL="88900" indent="-88900">
                <a:buFont typeface="Arial" panose="020B0604020202020204" pitchFamily="34" charset="0"/>
                <a:buChar char="•"/>
              </a:pPr>
              <a:r>
                <a:rPr lang="en-GB" sz="750" spc="-10" dirty="0">
                  <a:solidFill>
                    <a:schemeClr val="tx1"/>
                  </a:solidFill>
                  <a:latin typeface="Arial" panose="020B0604020202020204" pitchFamily="34" charset="0"/>
                  <a:cs typeface="Arial" panose="020B0604020202020204" pitchFamily="34" charset="0"/>
                </a:rPr>
                <a:t>Preserved liver </a:t>
              </a:r>
              <a:r>
                <a:rPr lang="en-GB" sz="750" spc="-10" dirty="0" err="1">
                  <a:solidFill>
                    <a:schemeClr val="tx1"/>
                  </a:solidFill>
                  <a:latin typeface="Arial" panose="020B0604020202020204" pitchFamily="34" charset="0"/>
                  <a:cs typeface="Arial" panose="020B0604020202020204" pitchFamily="34" charset="0"/>
                </a:rPr>
                <a:t>function,</a:t>
              </a:r>
              <a:r>
                <a:rPr lang="en-GB" sz="750" spc="-10" baseline="30000" dirty="0" err="1">
                  <a:solidFill>
                    <a:schemeClr val="tx1"/>
                  </a:solidFill>
                  <a:latin typeface="Arial" panose="020B0604020202020204" pitchFamily="34" charset="0"/>
                  <a:cs typeface="Arial" panose="020B0604020202020204" pitchFamily="34" charset="0"/>
                </a:rPr>
                <a:t>a</a:t>
              </a:r>
              <a:r>
                <a:rPr lang="en-GB" sz="750" spc="-10" dirty="0">
                  <a:solidFill>
                    <a:schemeClr val="tx1"/>
                  </a:solidFill>
                  <a:latin typeface="Arial" panose="020B0604020202020204" pitchFamily="34" charset="0"/>
                  <a:cs typeface="Arial" panose="020B0604020202020204" pitchFamily="34" charset="0"/>
                </a:rPr>
                <a:t> PS 0</a:t>
              </a:r>
            </a:p>
          </p:txBody>
        </p:sp>
        <p:cxnSp>
          <p:nvCxnSpPr>
            <p:cNvPr id="24" name="Straight Connector 23">
              <a:extLst>
                <a:ext uri="{FF2B5EF4-FFF2-40B4-BE49-F238E27FC236}">
                  <a16:creationId xmlns:a16="http://schemas.microsoft.com/office/drawing/2014/main" id="{A1AE62A6-2ED6-D446-928C-D438A520470D}"/>
                </a:ext>
              </a:extLst>
            </p:cNvPr>
            <p:cNvCxnSpPr>
              <a:cxnSpLocks/>
            </p:cNvCxnSpPr>
            <p:nvPr/>
          </p:nvCxnSpPr>
          <p:spPr>
            <a:xfrm>
              <a:off x="433493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361A7B-5A92-5449-81C5-7E5E594F9D7F}"/>
                </a:ext>
              </a:extLst>
            </p:cNvPr>
            <p:cNvCxnSpPr>
              <a:cxnSpLocks/>
            </p:cNvCxnSpPr>
            <p:nvPr/>
          </p:nvCxnSpPr>
          <p:spPr>
            <a:xfrm flipH="1">
              <a:off x="4328033" y="2133458"/>
              <a:ext cx="84192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F882B5-26AA-104B-A96F-5843F3194510}"/>
                </a:ext>
              </a:extLst>
            </p:cNvPr>
            <p:cNvCxnSpPr>
              <a:cxnSpLocks/>
            </p:cNvCxnSpPr>
            <p:nvPr/>
          </p:nvCxnSpPr>
          <p:spPr>
            <a:xfrm>
              <a:off x="5163608"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0865A-2893-C54A-B88A-6BB4CE5953EC}"/>
                </a:ext>
              </a:extLst>
            </p:cNvPr>
            <p:cNvCxnSpPr>
              <a:cxnSpLocks/>
            </p:cNvCxnSpPr>
            <p:nvPr/>
          </p:nvCxnSpPr>
          <p:spPr>
            <a:xfrm>
              <a:off x="3481186" y="2395846"/>
              <a:ext cx="0" cy="344283"/>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8A4FF63-8357-9D43-9DE5-02A7EF165576}"/>
                </a:ext>
              </a:extLst>
            </p:cNvPr>
            <p:cNvCxnSpPr>
              <a:cxnSpLocks/>
            </p:cNvCxnSpPr>
            <p:nvPr/>
          </p:nvCxnSpPr>
          <p:spPr>
            <a:xfrm>
              <a:off x="317003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42">
              <a:extLst>
                <a:ext uri="{FF2B5EF4-FFF2-40B4-BE49-F238E27FC236}">
                  <a16:creationId xmlns:a16="http://schemas.microsoft.com/office/drawing/2014/main" id="{8A205C07-450D-2949-9927-A46E5827BF06}"/>
                </a:ext>
              </a:extLst>
            </p:cNvPr>
            <p:cNvSpPr/>
            <p:nvPr/>
          </p:nvSpPr>
          <p:spPr>
            <a:xfrm>
              <a:off x="2944283" y="2307821"/>
              <a:ext cx="1041400" cy="3529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Potential candidate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for liver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transplantation</a:t>
              </a:r>
            </a:p>
          </p:txBody>
        </p:sp>
        <p:cxnSp>
          <p:nvCxnSpPr>
            <p:cNvPr id="30" name="Straight Connector 29">
              <a:extLst>
                <a:ext uri="{FF2B5EF4-FFF2-40B4-BE49-F238E27FC236}">
                  <a16:creationId xmlns:a16="http://schemas.microsoft.com/office/drawing/2014/main" id="{D16C9782-3EF8-FB43-BBA4-1CE6F480662E}"/>
                </a:ext>
              </a:extLst>
            </p:cNvPr>
            <p:cNvCxnSpPr>
              <a:cxnSpLocks/>
            </p:cNvCxnSpPr>
            <p:nvPr/>
          </p:nvCxnSpPr>
          <p:spPr>
            <a:xfrm>
              <a:off x="4751186" y="1783071"/>
              <a:ext cx="0" cy="344283"/>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25">
              <a:extLst>
                <a:ext uri="{FF2B5EF4-FFF2-40B4-BE49-F238E27FC236}">
                  <a16:creationId xmlns:a16="http://schemas.microsoft.com/office/drawing/2014/main" id="{160162D6-E3B2-104B-8A9D-4C9E0E45F548}"/>
                </a:ext>
              </a:extLst>
            </p:cNvPr>
            <p:cNvSpPr/>
            <p:nvPr/>
          </p:nvSpPr>
          <p:spPr>
            <a:xfrm>
              <a:off x="4299626" y="1509523"/>
              <a:ext cx="1668537" cy="41514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Early stage (A)</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or ≤3 nodules, each ≤3 cm</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a:t>
              </a:r>
              <a:r>
                <a:rPr lang="en-GB" sz="750" dirty="0" err="1">
                  <a:solidFill>
                    <a:schemeClr val="tx1"/>
                  </a:solidFill>
                  <a:latin typeface="Arial" panose="020B0604020202020204" pitchFamily="34" charset="0"/>
                  <a:cs typeface="Arial" panose="020B0604020202020204" pitchFamily="34" charset="0"/>
                </a:rPr>
                <a:t>function,</a:t>
              </a:r>
              <a:r>
                <a:rPr lang="en-GB" sz="750" spc="-10" baseline="30000" dirty="0" err="1">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32" name="Straight Connector 31">
              <a:extLst>
                <a:ext uri="{FF2B5EF4-FFF2-40B4-BE49-F238E27FC236}">
                  <a16:creationId xmlns:a16="http://schemas.microsoft.com/office/drawing/2014/main" id="{861FB3FC-5F0E-B843-A340-86E7C02B7159}"/>
                </a:ext>
              </a:extLst>
            </p:cNvPr>
            <p:cNvCxnSpPr>
              <a:cxnSpLocks/>
            </p:cNvCxnSpPr>
            <p:nvPr/>
          </p:nvCxnSpPr>
          <p:spPr>
            <a:xfrm flipH="1">
              <a:off x="3162809" y="2743058"/>
              <a:ext cx="59109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65A47F6-F4A5-0846-BED1-896DB80CA794}"/>
                </a:ext>
              </a:extLst>
            </p:cNvPr>
            <p:cNvCxnSpPr>
              <a:cxnSpLocks/>
            </p:cNvCxnSpPr>
            <p:nvPr/>
          </p:nvCxnSpPr>
          <p:spPr>
            <a:xfrm>
              <a:off x="374788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64">
              <a:extLst>
                <a:ext uri="{FF2B5EF4-FFF2-40B4-BE49-F238E27FC236}">
                  <a16:creationId xmlns:a16="http://schemas.microsoft.com/office/drawing/2014/main" id="{0949EE07-90E2-0C4B-8469-815BA95C9FB0}"/>
                </a:ext>
              </a:extLst>
            </p:cNvPr>
            <p:cNvSpPr txBox="1"/>
            <p:nvPr/>
          </p:nvSpPr>
          <p:spPr>
            <a:xfrm>
              <a:off x="3095319" y="2896498"/>
              <a:ext cx="121828" cy="115416"/>
            </a:xfrm>
            <a:prstGeom prst="rect">
              <a:avLst/>
            </a:prstGeom>
            <a:noFill/>
          </p:spPr>
          <p:txBody>
            <a:bodyPr wrap="non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sp>
          <p:nvSpPr>
            <p:cNvPr id="35" name="TextBox 65">
              <a:extLst>
                <a:ext uri="{FF2B5EF4-FFF2-40B4-BE49-F238E27FC236}">
                  <a16:creationId xmlns:a16="http://schemas.microsoft.com/office/drawing/2014/main" id="{1B000C50-E6F7-DD42-B9D5-41606091BC29}"/>
                </a:ext>
              </a:extLst>
            </p:cNvPr>
            <p:cNvSpPr txBox="1"/>
            <p:nvPr/>
          </p:nvSpPr>
          <p:spPr>
            <a:xfrm>
              <a:off x="3964774" y="27343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Portal pressure, bilirubin</a:t>
              </a:r>
            </a:p>
          </p:txBody>
        </p:sp>
        <p:sp>
          <p:nvSpPr>
            <p:cNvPr id="36" name="TextBox 68">
              <a:extLst>
                <a:ext uri="{FF2B5EF4-FFF2-40B4-BE49-F238E27FC236}">
                  <a16:creationId xmlns:a16="http://schemas.microsoft.com/office/drawing/2014/main" id="{4D5CB980-2838-3746-93DE-79048927EFF3}"/>
                </a:ext>
              </a:extLst>
            </p:cNvPr>
            <p:cNvSpPr txBox="1"/>
            <p:nvPr/>
          </p:nvSpPr>
          <p:spPr>
            <a:xfrm>
              <a:off x="3660468" y="289649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p>
          </p:txBody>
        </p:sp>
        <p:cxnSp>
          <p:nvCxnSpPr>
            <p:cNvPr id="37" name="Straight Connector 36">
              <a:extLst>
                <a:ext uri="{FF2B5EF4-FFF2-40B4-BE49-F238E27FC236}">
                  <a16:creationId xmlns:a16="http://schemas.microsoft.com/office/drawing/2014/main" id="{C2470388-39F1-3949-9AD9-18B2CD63C4E1}"/>
                </a:ext>
              </a:extLst>
            </p:cNvPr>
            <p:cNvCxnSpPr>
              <a:cxnSpLocks/>
              <a:stCxn id="38" idx="2"/>
            </p:cNvCxnSpPr>
            <p:nvPr/>
          </p:nvCxnSpPr>
          <p:spPr>
            <a:xfrm>
              <a:off x="4334933" y="2479780"/>
              <a:ext cx="0" cy="26341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43">
              <a:extLst>
                <a:ext uri="{FF2B5EF4-FFF2-40B4-BE49-F238E27FC236}">
                  <a16:creationId xmlns:a16="http://schemas.microsoft.com/office/drawing/2014/main" id="{D989FAD7-60FC-D344-B164-B607ED7DFEF9}"/>
                </a:ext>
              </a:extLst>
            </p:cNvPr>
            <p:cNvSpPr/>
            <p:nvPr/>
          </p:nvSpPr>
          <p:spPr>
            <a:xfrm>
              <a:off x="4042833" y="2307822"/>
              <a:ext cx="584200" cy="171958"/>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Single</a:t>
              </a:r>
            </a:p>
          </p:txBody>
        </p:sp>
        <p:cxnSp>
          <p:nvCxnSpPr>
            <p:cNvPr id="39" name="Straight Connector 38">
              <a:extLst>
                <a:ext uri="{FF2B5EF4-FFF2-40B4-BE49-F238E27FC236}">
                  <a16:creationId xmlns:a16="http://schemas.microsoft.com/office/drawing/2014/main" id="{9F62B47C-8A81-5F47-8323-2DF775AB8795}"/>
                </a:ext>
              </a:extLst>
            </p:cNvPr>
            <p:cNvCxnSpPr>
              <a:cxnSpLocks/>
            </p:cNvCxnSpPr>
            <p:nvPr/>
          </p:nvCxnSpPr>
          <p:spPr>
            <a:xfrm>
              <a:off x="4087611"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BD8C0F5-A975-3A47-A621-EAADEC794499}"/>
                </a:ext>
              </a:extLst>
            </p:cNvPr>
            <p:cNvCxnSpPr>
              <a:cxnSpLocks/>
            </p:cNvCxnSpPr>
            <p:nvPr/>
          </p:nvCxnSpPr>
          <p:spPr>
            <a:xfrm flipH="1">
              <a:off x="4080385" y="3012933"/>
              <a:ext cx="4958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8DA80CD-D23F-4A40-AE5E-CAAD7CEE641F}"/>
                </a:ext>
              </a:extLst>
            </p:cNvPr>
            <p:cNvCxnSpPr>
              <a:cxnSpLocks/>
            </p:cNvCxnSpPr>
            <p:nvPr/>
          </p:nvCxnSpPr>
          <p:spPr>
            <a:xfrm>
              <a:off x="4579736"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F3A4B2B-0D55-714F-8EEE-A7057BBA2EEF}"/>
                </a:ext>
              </a:extLst>
            </p:cNvPr>
            <p:cNvCxnSpPr>
              <a:cxnSpLocks/>
            </p:cNvCxnSpPr>
            <p:nvPr/>
          </p:nvCxnSpPr>
          <p:spPr>
            <a:xfrm>
              <a:off x="4334933" y="2930630"/>
              <a:ext cx="0" cy="72000"/>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EFB778-346E-7B43-8099-28835655ACD2}"/>
                </a:ext>
              </a:extLst>
            </p:cNvPr>
            <p:cNvCxnSpPr>
              <a:cxnSpLocks/>
            </p:cNvCxnSpPr>
            <p:nvPr/>
          </p:nvCxnSpPr>
          <p:spPr>
            <a:xfrm>
              <a:off x="3170036" y="3025879"/>
              <a:ext cx="0" cy="76824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87E3423-9FEF-AC4A-AB75-69A633CB6517}"/>
                </a:ext>
              </a:extLst>
            </p:cNvPr>
            <p:cNvCxnSpPr>
              <a:cxnSpLocks/>
            </p:cNvCxnSpPr>
            <p:nvPr/>
          </p:nvCxnSpPr>
          <p:spPr>
            <a:xfrm>
              <a:off x="4087611" y="3311629"/>
              <a:ext cx="0" cy="4824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82">
              <a:extLst>
                <a:ext uri="{FF2B5EF4-FFF2-40B4-BE49-F238E27FC236}">
                  <a16:creationId xmlns:a16="http://schemas.microsoft.com/office/drawing/2014/main" id="{745A200B-FC0B-B247-A96D-E124BB6EC4FF}"/>
                </a:ext>
              </a:extLst>
            </p:cNvPr>
            <p:cNvSpPr txBox="1"/>
            <p:nvPr/>
          </p:nvSpPr>
          <p:spPr>
            <a:xfrm>
              <a:off x="38441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Normal</a:t>
              </a:r>
            </a:p>
          </p:txBody>
        </p:sp>
        <p:sp>
          <p:nvSpPr>
            <p:cNvPr id="46" name="TextBox 83">
              <a:extLst>
                <a:ext uri="{FF2B5EF4-FFF2-40B4-BE49-F238E27FC236}">
                  <a16:creationId xmlns:a16="http://schemas.microsoft.com/office/drawing/2014/main" id="{0E6CCD52-9A96-D045-A66B-4E9C7E6B993D}"/>
                </a:ext>
              </a:extLst>
            </p:cNvPr>
            <p:cNvSpPr txBox="1"/>
            <p:nvPr/>
          </p:nvSpPr>
          <p:spPr>
            <a:xfrm>
              <a:off x="43013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err="1">
                  <a:latin typeface="Arial" panose="020B0604020202020204" pitchFamily="34" charset="0"/>
                  <a:ea typeface="Aileron" charset="0"/>
                  <a:cs typeface="Arial" panose="020B0604020202020204" pitchFamily="34" charset="0"/>
                </a:rPr>
                <a:t>Increased</a:t>
              </a:r>
              <a:r>
                <a:rPr lang="en-GB" sz="750" baseline="30000" dirty="0" err="1">
                  <a:latin typeface="Arial" panose="020B0604020202020204" pitchFamily="34" charset="0"/>
                  <a:ea typeface="Aileron" charset="0"/>
                  <a:cs typeface="Arial" panose="020B0604020202020204" pitchFamily="34" charset="0"/>
                </a:rPr>
                <a:t>b</a:t>
              </a:r>
              <a:endParaRPr lang="en-GB" sz="750" dirty="0">
                <a:latin typeface="Arial" panose="020B0604020202020204" pitchFamily="34" charset="0"/>
                <a:ea typeface="Aileron" charset="0"/>
                <a:cs typeface="Arial" panose="020B0604020202020204" pitchFamily="34" charset="0"/>
              </a:endParaRPr>
            </a:p>
          </p:txBody>
        </p:sp>
        <p:sp>
          <p:nvSpPr>
            <p:cNvPr id="47" name="TextBox 84">
              <a:extLst>
                <a:ext uri="{FF2B5EF4-FFF2-40B4-BE49-F238E27FC236}">
                  <a16:creationId xmlns:a16="http://schemas.microsoft.com/office/drawing/2014/main" id="{02FFE5D2-C0B0-5243-A815-A0657D4C9612}"/>
                </a:ext>
              </a:extLst>
            </p:cNvPr>
            <p:cNvSpPr txBox="1"/>
            <p:nvPr/>
          </p:nvSpPr>
          <p:spPr>
            <a:xfrm>
              <a:off x="4793449" y="3077212"/>
              <a:ext cx="747984" cy="207749"/>
            </a:xfrm>
            <a:prstGeom prst="rect">
              <a:avLst/>
            </a:prstGeom>
            <a:solidFill>
              <a:schemeClr val="accent4"/>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Contraindications</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to LT</a:t>
              </a:r>
            </a:p>
          </p:txBody>
        </p:sp>
        <p:cxnSp>
          <p:nvCxnSpPr>
            <p:cNvPr id="48" name="Straight Connector 47">
              <a:extLst>
                <a:ext uri="{FF2B5EF4-FFF2-40B4-BE49-F238E27FC236}">
                  <a16:creationId xmlns:a16="http://schemas.microsoft.com/office/drawing/2014/main" id="{DF7FED3F-F4EA-CB40-8DCB-16DC636CDC9E}"/>
                </a:ext>
              </a:extLst>
            </p:cNvPr>
            <p:cNvCxnSpPr>
              <a:cxnSpLocks/>
              <a:stCxn id="21" idx="2"/>
            </p:cNvCxnSpPr>
            <p:nvPr/>
          </p:nvCxnSpPr>
          <p:spPr>
            <a:xfrm>
              <a:off x="5163608" y="2552804"/>
              <a:ext cx="0" cy="52376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A52EB1E-0205-1744-9C50-544689D93060}"/>
                </a:ext>
              </a:extLst>
            </p:cNvPr>
            <p:cNvCxnSpPr>
              <a:cxnSpLocks/>
            </p:cNvCxnSpPr>
            <p:nvPr/>
          </p:nvCxnSpPr>
          <p:spPr>
            <a:xfrm>
              <a:off x="590338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DE837D-0748-4848-9978-03FD61D8708F}"/>
                </a:ext>
              </a:extLst>
            </p:cNvPr>
            <p:cNvCxnSpPr>
              <a:cxnSpLocks/>
            </p:cNvCxnSpPr>
            <p:nvPr/>
          </p:nvCxnSpPr>
          <p:spPr>
            <a:xfrm flipH="1">
              <a:off x="5899659" y="2133458"/>
              <a:ext cx="184204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6C522F9-1F13-A243-B5E4-32E42C7457CD}"/>
                </a:ext>
              </a:extLst>
            </p:cNvPr>
            <p:cNvCxnSpPr>
              <a:cxnSpLocks/>
            </p:cNvCxnSpPr>
            <p:nvPr/>
          </p:nvCxnSpPr>
          <p:spPr>
            <a:xfrm>
              <a:off x="6779682" y="1778104"/>
              <a:ext cx="0" cy="5301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ECEFF74-5007-DE40-87CD-7E4BACADDDD6}"/>
                </a:ext>
              </a:extLst>
            </p:cNvPr>
            <p:cNvCxnSpPr>
              <a:cxnSpLocks/>
            </p:cNvCxnSpPr>
            <p:nvPr/>
          </p:nvCxnSpPr>
          <p:spPr>
            <a:xfrm>
              <a:off x="7736946"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ounded Rectangle 26">
              <a:extLst>
                <a:ext uri="{FF2B5EF4-FFF2-40B4-BE49-F238E27FC236}">
                  <a16:creationId xmlns:a16="http://schemas.microsoft.com/office/drawing/2014/main" id="{BB7F7BA7-9329-9C45-BA16-000A93363B3A}"/>
                </a:ext>
              </a:extLst>
            </p:cNvPr>
            <p:cNvSpPr/>
            <p:nvPr/>
          </p:nvSpPr>
          <p:spPr>
            <a:xfrm>
              <a:off x="6028019" y="1509523"/>
              <a:ext cx="1517904" cy="415147"/>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Intermediate stage (B)</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Multinodular</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a:t>
              </a:r>
              <a:r>
                <a:rPr lang="en-GB" sz="750" dirty="0" err="1">
                  <a:solidFill>
                    <a:schemeClr val="tx1"/>
                  </a:solidFill>
                  <a:latin typeface="Arial" panose="020B0604020202020204" pitchFamily="34" charset="0"/>
                  <a:cs typeface="Arial" panose="020B0604020202020204" pitchFamily="34" charset="0"/>
                </a:rPr>
                <a:t>function,</a:t>
              </a:r>
              <a:r>
                <a:rPr lang="en-GB" sz="750" spc="-10" baseline="30000" dirty="0" err="1">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59" name="Straight Connector 58">
              <a:extLst>
                <a:ext uri="{FF2B5EF4-FFF2-40B4-BE49-F238E27FC236}">
                  <a16:creationId xmlns:a16="http://schemas.microsoft.com/office/drawing/2014/main" id="{EF407BC0-6308-A54F-B9A8-CEC1229BE6CF}"/>
                </a:ext>
              </a:extLst>
            </p:cNvPr>
            <p:cNvCxnSpPr>
              <a:cxnSpLocks/>
            </p:cNvCxnSpPr>
            <p:nvPr/>
          </p:nvCxnSpPr>
          <p:spPr>
            <a:xfrm>
              <a:off x="5903383" y="2587729"/>
              <a:ext cx="0" cy="12063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AF9EA2B-AD86-334F-BAAF-5614ECD0A62F}"/>
                </a:ext>
              </a:extLst>
            </p:cNvPr>
            <p:cNvCxnSpPr>
              <a:cxnSpLocks/>
            </p:cNvCxnSpPr>
            <p:nvPr/>
          </p:nvCxnSpPr>
          <p:spPr>
            <a:xfrm>
              <a:off x="6779682"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AA54F71-86F9-0741-A1CA-FDED81A6422E}"/>
                </a:ext>
              </a:extLst>
            </p:cNvPr>
            <p:cNvCxnSpPr>
              <a:cxnSpLocks/>
            </p:cNvCxnSpPr>
            <p:nvPr/>
          </p:nvCxnSpPr>
          <p:spPr>
            <a:xfrm>
              <a:off x="7736946"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ounded Rectangle 45">
              <a:extLst>
                <a:ext uri="{FF2B5EF4-FFF2-40B4-BE49-F238E27FC236}">
                  <a16:creationId xmlns:a16="http://schemas.microsoft.com/office/drawing/2014/main" id="{33724E9F-7C42-0146-8271-25985B3BD254}"/>
                </a:ext>
              </a:extLst>
            </p:cNvPr>
            <p:cNvSpPr/>
            <p:nvPr/>
          </p:nvSpPr>
          <p:spPr>
            <a:xfrm>
              <a:off x="5531908" y="2307821"/>
              <a:ext cx="742950"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Extended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liver transplant</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criteria</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(size, AFP)</a:t>
              </a:r>
            </a:p>
          </p:txBody>
        </p:sp>
        <p:sp>
          <p:nvSpPr>
            <p:cNvPr id="63" name="Rounded Rectangle 46">
              <a:extLst>
                <a:ext uri="{FF2B5EF4-FFF2-40B4-BE49-F238E27FC236}">
                  <a16:creationId xmlns:a16="http://schemas.microsoft.com/office/drawing/2014/main" id="{80DBEBAC-789C-BD47-B66E-FF6D8231D4C9}"/>
                </a:ext>
              </a:extLst>
            </p:cNvPr>
            <p:cNvSpPr/>
            <p:nvPr/>
          </p:nvSpPr>
          <p:spPr>
            <a:xfrm>
              <a:off x="6317720" y="2307821"/>
              <a:ext cx="923925"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Well-defined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nodules, preserved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portal flow,</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selective access</a:t>
              </a:r>
            </a:p>
          </p:txBody>
        </p:sp>
        <p:sp>
          <p:nvSpPr>
            <p:cNvPr id="64" name="Rounded Rectangle 47">
              <a:extLst>
                <a:ext uri="{FF2B5EF4-FFF2-40B4-BE49-F238E27FC236}">
                  <a16:creationId xmlns:a16="http://schemas.microsoft.com/office/drawing/2014/main" id="{6C0B5C3D-B1FA-C443-85CF-71C07D41C71F}"/>
                </a:ext>
              </a:extLst>
            </p:cNvPr>
            <p:cNvSpPr/>
            <p:nvPr/>
          </p:nvSpPr>
          <p:spPr>
            <a:xfrm>
              <a:off x="7284508" y="2307821"/>
              <a:ext cx="904876"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Diffuse, infiltrative,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extensive</a:t>
              </a:r>
              <a:br>
                <a:rPr lang="en-GB" sz="750" dirty="0">
                  <a:solidFill>
                    <a:schemeClr val="tx1"/>
                  </a:solidFill>
                  <a:latin typeface="Arial" panose="020B0604020202020204" pitchFamily="34" charset="0"/>
                  <a:cs typeface="Arial" panose="020B0604020202020204" pitchFamily="34" charset="0"/>
                </a:rPr>
              </a:br>
              <a:r>
                <a:rPr lang="en-GB" sz="750" dirty="0" err="1">
                  <a:solidFill>
                    <a:schemeClr val="tx1"/>
                  </a:solidFill>
                  <a:latin typeface="Arial" panose="020B0604020202020204" pitchFamily="34" charset="0"/>
                  <a:cs typeface="Arial" panose="020B0604020202020204" pitchFamily="34" charset="0"/>
                </a:rPr>
                <a:t>bilobar</a:t>
              </a:r>
              <a:r>
                <a:rPr lang="en-GB" sz="750" dirty="0">
                  <a:solidFill>
                    <a:schemeClr val="tx1"/>
                  </a:solidFill>
                  <a:latin typeface="Arial" panose="020B0604020202020204" pitchFamily="34" charset="0"/>
                  <a:cs typeface="Arial" panose="020B0604020202020204" pitchFamily="34" charset="0"/>
                </a:rPr>
                <a:t> liver</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involvement</a:t>
              </a:r>
            </a:p>
          </p:txBody>
        </p:sp>
        <p:cxnSp>
          <p:nvCxnSpPr>
            <p:cNvPr id="65" name="Straight Connector 64">
              <a:extLst>
                <a:ext uri="{FF2B5EF4-FFF2-40B4-BE49-F238E27FC236}">
                  <a16:creationId xmlns:a16="http://schemas.microsoft.com/office/drawing/2014/main" id="{E5950DA4-8B83-0F46-8921-BED29411F0C6}"/>
                </a:ext>
              </a:extLst>
            </p:cNvPr>
            <p:cNvCxnSpPr>
              <a:cxnSpLocks/>
            </p:cNvCxnSpPr>
            <p:nvPr/>
          </p:nvCxnSpPr>
          <p:spPr>
            <a:xfrm>
              <a:off x="4889519"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FDA41FE0-647A-924A-8EA5-C08A62735AD7}"/>
                </a:ext>
              </a:extLst>
            </p:cNvPr>
            <p:cNvCxnSpPr>
              <a:cxnSpLocks/>
            </p:cNvCxnSpPr>
            <p:nvPr/>
          </p:nvCxnSpPr>
          <p:spPr>
            <a:xfrm>
              <a:off x="5438794"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102">
              <a:extLst>
                <a:ext uri="{FF2B5EF4-FFF2-40B4-BE49-F238E27FC236}">
                  <a16:creationId xmlns:a16="http://schemas.microsoft.com/office/drawing/2014/main" id="{ABC214FB-37D1-4444-8D30-F2F836B98479}"/>
                </a:ext>
              </a:extLst>
            </p:cNvPr>
            <p:cNvSpPr txBox="1"/>
            <p:nvPr/>
          </p:nvSpPr>
          <p:spPr>
            <a:xfrm>
              <a:off x="4774893" y="3499748"/>
              <a:ext cx="220990"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err="1">
                  <a:latin typeface="Arial" panose="020B0604020202020204" pitchFamily="34" charset="0"/>
                  <a:ea typeface="Aileron" charset="0"/>
                  <a:cs typeface="Arial" panose="020B0604020202020204" pitchFamily="34" charset="0"/>
                </a:rPr>
                <a:t>Yes</a:t>
              </a:r>
              <a:r>
                <a:rPr lang="en-GB" sz="750" baseline="30000" dirty="0" err="1">
                  <a:latin typeface="Arial" panose="020B0604020202020204" pitchFamily="34" charset="0"/>
                  <a:ea typeface="Aileron" charset="0"/>
                  <a:cs typeface="Arial" panose="020B0604020202020204" pitchFamily="34" charset="0"/>
                </a:rPr>
                <a:t>b</a:t>
              </a:r>
              <a:endParaRPr lang="en-GB" sz="750" baseline="30000" dirty="0">
                <a:latin typeface="Arial" panose="020B0604020202020204" pitchFamily="34" charset="0"/>
                <a:ea typeface="Aileron" charset="0"/>
                <a:cs typeface="Arial" panose="020B0604020202020204" pitchFamily="34" charset="0"/>
              </a:endParaRPr>
            </a:p>
          </p:txBody>
        </p:sp>
        <p:sp>
          <p:nvSpPr>
            <p:cNvPr id="68" name="TextBox 103">
              <a:extLst>
                <a:ext uri="{FF2B5EF4-FFF2-40B4-BE49-F238E27FC236}">
                  <a16:creationId xmlns:a16="http://schemas.microsoft.com/office/drawing/2014/main" id="{A2123D9B-53A0-214C-9F01-C0FC4EBA92E3}"/>
                </a:ext>
              </a:extLst>
            </p:cNvPr>
            <p:cNvSpPr txBox="1"/>
            <p:nvPr/>
          </p:nvSpPr>
          <p:spPr>
            <a:xfrm>
              <a:off x="5355918" y="349974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cxnSp>
          <p:nvCxnSpPr>
            <p:cNvPr id="69" name="Straight Connector 68">
              <a:extLst>
                <a:ext uri="{FF2B5EF4-FFF2-40B4-BE49-F238E27FC236}">
                  <a16:creationId xmlns:a16="http://schemas.microsoft.com/office/drawing/2014/main" id="{AFE51FDF-29B3-0C41-B42B-17E1821315CD}"/>
                </a:ext>
              </a:extLst>
            </p:cNvPr>
            <p:cNvCxnSpPr>
              <a:cxnSpLocks/>
            </p:cNvCxnSpPr>
            <p:nvPr/>
          </p:nvCxnSpPr>
          <p:spPr>
            <a:xfrm>
              <a:off x="4889519"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1CB60AE-4FBA-AB4E-A5AD-86960C7B6421}"/>
                </a:ext>
              </a:extLst>
            </p:cNvPr>
            <p:cNvCxnSpPr>
              <a:cxnSpLocks/>
            </p:cNvCxnSpPr>
            <p:nvPr/>
          </p:nvCxnSpPr>
          <p:spPr>
            <a:xfrm flipH="1">
              <a:off x="4883660" y="3343133"/>
              <a:ext cx="5593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11072A2-D6A5-2C49-89AF-832EA3AE88C8}"/>
                </a:ext>
              </a:extLst>
            </p:cNvPr>
            <p:cNvCxnSpPr>
              <a:cxnSpLocks/>
            </p:cNvCxnSpPr>
            <p:nvPr/>
          </p:nvCxnSpPr>
          <p:spPr>
            <a:xfrm>
              <a:off x="5438794"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D0B17CA-CB21-B54F-B222-20F0874E3770}"/>
                </a:ext>
              </a:extLst>
            </p:cNvPr>
            <p:cNvCxnSpPr>
              <a:cxnSpLocks/>
            </p:cNvCxnSpPr>
            <p:nvPr/>
          </p:nvCxnSpPr>
          <p:spPr>
            <a:xfrm>
              <a:off x="8606142"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ABC70F9-650D-5043-BF51-A092CDF91EA0}"/>
                </a:ext>
              </a:extLst>
            </p:cNvPr>
            <p:cNvCxnSpPr>
              <a:cxnSpLocks/>
            </p:cNvCxnSpPr>
            <p:nvPr/>
          </p:nvCxnSpPr>
          <p:spPr>
            <a:xfrm>
              <a:off x="10794179"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Rounded Rectangle 28">
              <a:extLst>
                <a:ext uri="{FF2B5EF4-FFF2-40B4-BE49-F238E27FC236}">
                  <a16:creationId xmlns:a16="http://schemas.microsoft.com/office/drawing/2014/main" id="{05CACC8B-22FC-FB44-AD42-5C26BC707647}"/>
                </a:ext>
              </a:extLst>
            </p:cNvPr>
            <p:cNvSpPr/>
            <p:nvPr/>
          </p:nvSpPr>
          <p:spPr>
            <a:xfrm>
              <a:off x="9686147" y="1509523"/>
              <a:ext cx="1666435" cy="415147"/>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bg1"/>
                  </a:solidFill>
                  <a:latin typeface="Arial" panose="020B0604020202020204" pitchFamily="34" charset="0"/>
                  <a:cs typeface="Arial" panose="020B0604020202020204" pitchFamily="34" charset="0"/>
                </a:rPr>
                <a:t>Terminal stage (D)</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Any tumour burden</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End-stage liver function, PS 3 or 4</a:t>
              </a:r>
            </a:p>
          </p:txBody>
        </p:sp>
        <p:sp>
          <p:nvSpPr>
            <p:cNvPr id="75" name="Rounded Rectangle 27">
              <a:extLst>
                <a:ext uri="{FF2B5EF4-FFF2-40B4-BE49-F238E27FC236}">
                  <a16:creationId xmlns:a16="http://schemas.microsoft.com/office/drawing/2014/main" id="{278C322C-2C59-A24D-8901-17EA0D8632D7}"/>
                </a:ext>
              </a:extLst>
            </p:cNvPr>
            <p:cNvSpPr/>
            <p:nvPr/>
          </p:nvSpPr>
          <p:spPr>
            <a:xfrm>
              <a:off x="7605044" y="1509523"/>
              <a:ext cx="2002197" cy="415147"/>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Advanced stage (C)</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Portal invasion and/or extrahepatic spread</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 PS 1 or 2</a:t>
              </a:r>
            </a:p>
          </p:txBody>
        </p:sp>
        <p:cxnSp>
          <p:nvCxnSpPr>
            <p:cNvPr id="76" name="Straight Connector 75">
              <a:extLst>
                <a:ext uri="{FF2B5EF4-FFF2-40B4-BE49-F238E27FC236}">
                  <a16:creationId xmlns:a16="http://schemas.microsoft.com/office/drawing/2014/main" id="{19368D78-94BA-4540-8413-59D87BF90FB8}"/>
                </a:ext>
              </a:extLst>
            </p:cNvPr>
            <p:cNvCxnSpPr>
              <a:cxnSpLocks/>
            </p:cNvCxnSpPr>
            <p:nvPr/>
          </p:nvCxnSpPr>
          <p:spPr>
            <a:xfrm>
              <a:off x="3170036" y="3946629"/>
              <a:ext cx="0" cy="4951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1B5423A-D1A0-B440-8DF0-EEB1E1D77CD6}"/>
                </a:ext>
              </a:extLst>
            </p:cNvPr>
            <p:cNvCxnSpPr>
              <a:cxnSpLocks/>
            </p:cNvCxnSpPr>
            <p:nvPr/>
          </p:nvCxnSpPr>
          <p:spPr>
            <a:xfrm>
              <a:off x="4087611" y="3946629"/>
              <a:ext cx="0" cy="4824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079A82C-32B6-F247-958B-9CFD1F1ECB1D}"/>
                </a:ext>
              </a:extLst>
            </p:cNvPr>
            <p:cNvCxnSpPr>
              <a:cxnSpLocks/>
            </p:cNvCxnSpPr>
            <p:nvPr/>
          </p:nvCxnSpPr>
          <p:spPr>
            <a:xfrm>
              <a:off x="4889519" y="3905354"/>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9" name="Rounded Rectangle 16">
              <a:extLst>
                <a:ext uri="{FF2B5EF4-FFF2-40B4-BE49-F238E27FC236}">
                  <a16:creationId xmlns:a16="http://schemas.microsoft.com/office/drawing/2014/main" id="{9C07421A-2FB1-3241-8A34-EEF4258639E5}"/>
                </a:ext>
              </a:extLst>
            </p:cNvPr>
            <p:cNvSpPr/>
            <p:nvPr/>
          </p:nvSpPr>
          <p:spPr>
            <a:xfrm>
              <a:off x="4592622" y="3807879"/>
              <a:ext cx="5937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sp>
          <p:nvSpPr>
            <p:cNvPr id="80" name="Rounded Rectangle 17">
              <a:extLst>
                <a:ext uri="{FF2B5EF4-FFF2-40B4-BE49-F238E27FC236}">
                  <a16:creationId xmlns:a16="http://schemas.microsoft.com/office/drawing/2014/main" id="{12BCB953-C7AF-564E-83C7-F5127042AC31}"/>
                </a:ext>
              </a:extLst>
            </p:cNvPr>
            <p:cNvSpPr/>
            <p:nvPr/>
          </p:nvSpPr>
          <p:spPr>
            <a:xfrm>
              <a:off x="3622456" y="3807879"/>
              <a:ext cx="8985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Resection</a:t>
              </a:r>
            </a:p>
          </p:txBody>
        </p:sp>
        <p:sp>
          <p:nvSpPr>
            <p:cNvPr id="81" name="Rounded Rectangle 18">
              <a:extLst>
                <a:ext uri="{FF2B5EF4-FFF2-40B4-BE49-F238E27FC236}">
                  <a16:creationId xmlns:a16="http://schemas.microsoft.com/office/drawing/2014/main" id="{78E1A599-11E2-7242-B77C-37887A42624B}"/>
                </a:ext>
              </a:extLst>
            </p:cNvPr>
            <p:cNvSpPr/>
            <p:nvPr/>
          </p:nvSpPr>
          <p:spPr>
            <a:xfrm>
              <a:off x="2718194" y="3807879"/>
              <a:ext cx="83269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cxnSp>
          <p:nvCxnSpPr>
            <p:cNvPr id="82" name="Straight Connector 81">
              <a:extLst>
                <a:ext uri="{FF2B5EF4-FFF2-40B4-BE49-F238E27FC236}">
                  <a16:creationId xmlns:a16="http://schemas.microsoft.com/office/drawing/2014/main" id="{BA01FAB1-A31D-8D41-A814-A07441ABE327}"/>
                </a:ext>
              </a:extLst>
            </p:cNvPr>
            <p:cNvCxnSpPr>
              <a:cxnSpLocks/>
            </p:cNvCxnSpPr>
            <p:nvPr/>
          </p:nvCxnSpPr>
          <p:spPr>
            <a:xfrm>
              <a:off x="5740419" y="3908529"/>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Rounded Rectangle 15">
              <a:extLst>
                <a:ext uri="{FF2B5EF4-FFF2-40B4-BE49-F238E27FC236}">
                  <a16:creationId xmlns:a16="http://schemas.microsoft.com/office/drawing/2014/main" id="{203FC043-A88A-9A4B-8F8C-49EBB7E41C94}"/>
                </a:ext>
              </a:extLst>
            </p:cNvPr>
            <p:cNvSpPr/>
            <p:nvPr/>
          </p:nvSpPr>
          <p:spPr>
            <a:xfrm>
              <a:off x="5257988" y="3807879"/>
              <a:ext cx="98921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Transplant</a:t>
              </a:r>
            </a:p>
          </p:txBody>
        </p:sp>
        <p:cxnSp>
          <p:nvCxnSpPr>
            <p:cNvPr id="84" name="Straight Connector 83">
              <a:extLst>
                <a:ext uri="{FF2B5EF4-FFF2-40B4-BE49-F238E27FC236}">
                  <a16:creationId xmlns:a16="http://schemas.microsoft.com/office/drawing/2014/main" id="{C966011C-7B6A-3446-8883-BB99ACB036CA}"/>
                </a:ext>
              </a:extLst>
            </p:cNvPr>
            <p:cNvCxnSpPr>
              <a:cxnSpLocks/>
            </p:cNvCxnSpPr>
            <p:nvPr/>
          </p:nvCxnSpPr>
          <p:spPr>
            <a:xfrm flipH="1">
              <a:off x="3162810" y="4432158"/>
              <a:ext cx="258499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3021363-521B-A140-9426-2838F4E80A94}"/>
                </a:ext>
              </a:extLst>
            </p:cNvPr>
            <p:cNvCxnSpPr>
              <a:cxnSpLocks/>
            </p:cNvCxnSpPr>
            <p:nvPr/>
          </p:nvCxnSpPr>
          <p:spPr>
            <a:xfrm>
              <a:off x="4495819" y="443557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ounded Rectangle 123">
              <a:extLst>
                <a:ext uri="{FF2B5EF4-FFF2-40B4-BE49-F238E27FC236}">
                  <a16:creationId xmlns:a16="http://schemas.microsoft.com/office/drawing/2014/main" id="{DAB77870-8952-CE46-A850-CA44C2385E77}"/>
                </a:ext>
              </a:extLst>
            </p:cNvPr>
            <p:cNvSpPr/>
            <p:nvPr/>
          </p:nvSpPr>
          <p:spPr>
            <a:xfrm>
              <a:off x="10390191" y="4137129"/>
              <a:ext cx="80797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3 months</a:t>
              </a:r>
            </a:p>
          </p:txBody>
        </p:sp>
        <p:cxnSp>
          <p:nvCxnSpPr>
            <p:cNvPr id="87" name="Straight Connector 86">
              <a:extLst>
                <a:ext uri="{FF2B5EF4-FFF2-40B4-BE49-F238E27FC236}">
                  <a16:creationId xmlns:a16="http://schemas.microsoft.com/office/drawing/2014/main" id="{215D6FFA-DCED-6244-A2D5-5CA608B17CBF}"/>
                </a:ext>
              </a:extLst>
            </p:cNvPr>
            <p:cNvCxnSpPr>
              <a:cxnSpLocks/>
            </p:cNvCxnSpPr>
            <p:nvPr/>
          </p:nvCxnSpPr>
          <p:spPr>
            <a:xfrm>
              <a:off x="6438919" y="3918054"/>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B278CD2-5AB0-174C-B08B-361D7BE5CED6}"/>
                </a:ext>
              </a:extLst>
            </p:cNvPr>
            <p:cNvCxnSpPr>
              <a:cxnSpLocks/>
            </p:cNvCxnSpPr>
            <p:nvPr/>
          </p:nvCxnSpPr>
          <p:spPr>
            <a:xfrm>
              <a:off x="6927869" y="3937104"/>
              <a:ext cx="0" cy="10985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9DD411-7615-A547-A3BD-4CB9A388FB53}"/>
                </a:ext>
              </a:extLst>
            </p:cNvPr>
            <p:cNvCxnSpPr>
              <a:cxnSpLocks/>
            </p:cNvCxnSpPr>
            <p:nvPr/>
          </p:nvCxnSpPr>
          <p:spPr>
            <a:xfrm>
              <a:off x="8823344" y="3838250"/>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5F01F19-09BF-0240-8E71-33F43E4A765E}"/>
                </a:ext>
              </a:extLst>
            </p:cNvPr>
            <p:cNvCxnSpPr>
              <a:cxnSpLocks/>
            </p:cNvCxnSpPr>
            <p:nvPr/>
          </p:nvCxnSpPr>
          <p:spPr>
            <a:xfrm flipV="1">
              <a:off x="5886469" y="4038704"/>
              <a:ext cx="0" cy="628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269BEEB-75DE-A849-9D96-766B75C13411}"/>
                </a:ext>
              </a:extLst>
            </p:cNvPr>
            <p:cNvCxnSpPr>
              <a:cxnSpLocks/>
            </p:cNvCxnSpPr>
            <p:nvPr/>
          </p:nvCxnSpPr>
          <p:spPr>
            <a:xfrm flipH="1">
              <a:off x="5880610" y="4660758"/>
              <a:ext cx="245023"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 name="Rounded Rectangle 13">
              <a:extLst>
                <a:ext uri="{FF2B5EF4-FFF2-40B4-BE49-F238E27FC236}">
                  <a16:creationId xmlns:a16="http://schemas.microsoft.com/office/drawing/2014/main" id="{0AF098F6-642D-AD4E-A270-5E1A69747D1F}"/>
                </a:ext>
              </a:extLst>
            </p:cNvPr>
            <p:cNvSpPr/>
            <p:nvPr/>
          </p:nvSpPr>
          <p:spPr>
            <a:xfrm>
              <a:off x="7280698" y="3807879"/>
              <a:ext cx="303792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Systemic treatment</a:t>
              </a:r>
            </a:p>
          </p:txBody>
        </p:sp>
        <p:sp>
          <p:nvSpPr>
            <p:cNvPr id="93" name="Rounded Rectangle 122">
              <a:extLst>
                <a:ext uri="{FF2B5EF4-FFF2-40B4-BE49-F238E27FC236}">
                  <a16:creationId xmlns:a16="http://schemas.microsoft.com/office/drawing/2014/main" id="{420771B4-466F-244A-8CD6-0BAFA6511716}"/>
                </a:ext>
              </a:extLst>
            </p:cNvPr>
            <p:cNvSpPr/>
            <p:nvPr/>
          </p:nvSpPr>
          <p:spPr>
            <a:xfrm>
              <a:off x="7280698" y="4137129"/>
              <a:ext cx="303792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 years</a:t>
              </a:r>
            </a:p>
          </p:txBody>
        </p:sp>
        <p:sp>
          <p:nvSpPr>
            <p:cNvPr id="94" name="Rounded Rectangle 12">
              <a:extLst>
                <a:ext uri="{FF2B5EF4-FFF2-40B4-BE49-F238E27FC236}">
                  <a16:creationId xmlns:a16="http://schemas.microsoft.com/office/drawing/2014/main" id="{6C43C46A-4A8B-EB4F-BA7A-8EB4187EDEC5}"/>
                </a:ext>
              </a:extLst>
            </p:cNvPr>
            <p:cNvSpPr/>
            <p:nvPr/>
          </p:nvSpPr>
          <p:spPr>
            <a:xfrm>
              <a:off x="6318770" y="3807879"/>
              <a:ext cx="89035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TACE</a:t>
              </a:r>
            </a:p>
          </p:txBody>
        </p:sp>
        <p:sp>
          <p:nvSpPr>
            <p:cNvPr id="95" name="Rounded Rectangle 121">
              <a:extLst>
                <a:ext uri="{FF2B5EF4-FFF2-40B4-BE49-F238E27FC236}">
                  <a16:creationId xmlns:a16="http://schemas.microsoft.com/office/drawing/2014/main" id="{4548C046-8BB4-2F47-8AE0-C20C81751141}"/>
                </a:ext>
              </a:extLst>
            </p:cNvPr>
            <p:cNvSpPr/>
            <p:nvPr/>
          </p:nvSpPr>
          <p:spPr>
            <a:xfrm>
              <a:off x="6318770" y="4137129"/>
              <a:ext cx="89035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&gt;2.5 years</a:t>
              </a:r>
            </a:p>
          </p:txBody>
        </p:sp>
        <p:sp>
          <p:nvSpPr>
            <p:cNvPr id="96" name="Rounded Rectangle 134">
              <a:extLst>
                <a:ext uri="{FF2B5EF4-FFF2-40B4-BE49-F238E27FC236}">
                  <a16:creationId xmlns:a16="http://schemas.microsoft.com/office/drawing/2014/main" id="{32DEA5E2-335A-9940-BABE-D7BDC50C5597}"/>
                </a:ext>
              </a:extLst>
            </p:cNvPr>
            <p:cNvSpPr/>
            <p:nvPr/>
          </p:nvSpPr>
          <p:spPr>
            <a:xfrm>
              <a:off x="922991" y="4137129"/>
              <a:ext cx="172919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Expected survival</a:t>
              </a:r>
            </a:p>
          </p:txBody>
        </p:sp>
        <p:sp>
          <p:nvSpPr>
            <p:cNvPr id="97" name="Rounded Rectangle 135">
              <a:extLst>
                <a:ext uri="{FF2B5EF4-FFF2-40B4-BE49-F238E27FC236}">
                  <a16:creationId xmlns:a16="http://schemas.microsoft.com/office/drawing/2014/main" id="{34DA454C-691E-C74C-82BE-AB7F011C677D}"/>
                </a:ext>
              </a:extLst>
            </p:cNvPr>
            <p:cNvSpPr/>
            <p:nvPr/>
          </p:nvSpPr>
          <p:spPr>
            <a:xfrm rot="16200000">
              <a:off x="240805" y="5074953"/>
              <a:ext cx="1593156" cy="228781"/>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Clinical decision-making</a:t>
              </a:r>
            </a:p>
          </p:txBody>
        </p:sp>
        <p:sp>
          <p:nvSpPr>
            <p:cNvPr id="98" name="Rounded Rectangle 136">
              <a:extLst>
                <a:ext uri="{FF2B5EF4-FFF2-40B4-BE49-F238E27FC236}">
                  <a16:creationId xmlns:a16="http://schemas.microsoft.com/office/drawing/2014/main" id="{66D308E9-F4CE-2E4F-8B59-9E233A4D3DEF}"/>
                </a:ext>
              </a:extLst>
            </p:cNvPr>
            <p:cNvSpPr/>
            <p:nvPr/>
          </p:nvSpPr>
          <p:spPr>
            <a:xfrm>
              <a:off x="1193961" y="4392765"/>
              <a:ext cx="1468465" cy="1593157"/>
            </a:xfrm>
            <a:prstGeom prst="roundRect">
              <a:avLst>
                <a:gd name="adj" fmla="val 8252"/>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b="1" dirty="0">
                  <a:solidFill>
                    <a:schemeClr val="tx1"/>
                  </a:solidFill>
                  <a:latin typeface="Arial" panose="020B0604020202020204" pitchFamily="34" charset="0"/>
                  <a:cs typeface="Arial" panose="020B0604020202020204" pitchFamily="34" charset="0"/>
                </a:rPr>
                <a:t>Treatment stage migration</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Primes lower priority</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options due to non-liver-related clinical profile</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(Age, comorbidities, patient</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values, and availability)</a:t>
              </a:r>
            </a:p>
          </p:txBody>
        </p:sp>
        <p:sp>
          <p:nvSpPr>
            <p:cNvPr id="99" name="Freeform 137">
              <a:extLst>
                <a:ext uri="{FF2B5EF4-FFF2-40B4-BE49-F238E27FC236}">
                  <a16:creationId xmlns:a16="http://schemas.microsoft.com/office/drawing/2014/main" id="{82392D15-0B2F-6B49-9227-C97E256FE3F4}"/>
                </a:ext>
              </a:extLst>
            </p:cNvPr>
            <p:cNvSpPr/>
            <p:nvPr/>
          </p:nvSpPr>
          <p:spPr>
            <a:xfrm>
              <a:off x="4544483" y="3289404"/>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0" name="Freeform 138">
              <a:extLst>
                <a:ext uri="{FF2B5EF4-FFF2-40B4-BE49-F238E27FC236}">
                  <a16:creationId xmlns:a16="http://schemas.microsoft.com/office/drawing/2014/main" id="{989490E0-2649-8646-831A-A288302B5E31}"/>
                </a:ext>
              </a:extLst>
            </p:cNvPr>
            <p:cNvSpPr/>
            <p:nvPr/>
          </p:nvSpPr>
          <p:spPr>
            <a:xfrm>
              <a:off x="3757083" y="2968729"/>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2" name="Rounded Rectangle 141">
              <a:extLst>
                <a:ext uri="{FF2B5EF4-FFF2-40B4-BE49-F238E27FC236}">
                  <a16:creationId xmlns:a16="http://schemas.microsoft.com/office/drawing/2014/main" id="{F7670E2B-585F-7949-92D8-29A6A2D1CFBA}"/>
                </a:ext>
              </a:extLst>
            </p:cNvPr>
            <p:cNvSpPr/>
            <p:nvPr/>
          </p:nvSpPr>
          <p:spPr>
            <a:xfrm>
              <a:off x="3394470" y="5102116"/>
              <a:ext cx="2197764" cy="260776"/>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TACE</a:t>
              </a:r>
              <a:br>
                <a:rPr lang="en-GB" sz="800" b="1" dirty="0">
                  <a:solidFill>
                    <a:schemeClr val="tx1"/>
                  </a:solidFill>
                  <a:latin typeface="Arial" panose="020B0604020202020204" pitchFamily="34" charset="0"/>
                  <a:cs typeface="Arial" panose="020B0604020202020204" pitchFamily="34" charset="0"/>
                </a:rPr>
              </a:br>
              <a:r>
                <a:rPr lang="en-GB" sz="800" b="1" dirty="0" err="1">
                  <a:solidFill>
                    <a:schemeClr val="tx1"/>
                  </a:solidFill>
                  <a:latin typeface="Arial" panose="020B0604020202020204" pitchFamily="34" charset="0"/>
                  <a:cs typeface="Arial" panose="020B0604020202020204" pitchFamily="34" charset="0"/>
                </a:rPr>
                <a:t>Radioembolisation</a:t>
              </a:r>
              <a:r>
                <a:rPr lang="en-GB" sz="800" b="1" dirty="0">
                  <a:solidFill>
                    <a:schemeClr val="tx1"/>
                  </a:solidFill>
                  <a:latin typeface="Arial" panose="020B0604020202020204" pitchFamily="34" charset="0"/>
                  <a:cs typeface="Arial" panose="020B0604020202020204" pitchFamily="34" charset="0"/>
                </a:rPr>
                <a:t> </a:t>
              </a:r>
              <a:r>
                <a:rPr lang="en-GB" sz="700" dirty="0">
                  <a:solidFill>
                    <a:schemeClr val="tx1"/>
                  </a:solidFill>
                  <a:latin typeface="Arial" panose="020B0604020202020204" pitchFamily="34" charset="0"/>
                  <a:cs typeface="Arial" panose="020B0604020202020204" pitchFamily="34" charset="0"/>
                </a:rPr>
                <a:t>(only for single lesion ≤8 cm)</a:t>
              </a:r>
            </a:p>
          </p:txBody>
        </p:sp>
        <p:cxnSp>
          <p:nvCxnSpPr>
            <p:cNvPr id="103" name="Straight Connector 102">
              <a:extLst>
                <a:ext uri="{FF2B5EF4-FFF2-40B4-BE49-F238E27FC236}">
                  <a16:creationId xmlns:a16="http://schemas.microsoft.com/office/drawing/2014/main" id="{EC4DF56D-0CDB-B048-81D6-C217953AC5E6}"/>
                </a:ext>
              </a:extLst>
            </p:cNvPr>
            <p:cNvCxnSpPr>
              <a:cxnSpLocks/>
            </p:cNvCxnSpPr>
            <p:nvPr/>
          </p:nvCxnSpPr>
          <p:spPr>
            <a:xfrm>
              <a:off x="4493352" y="4734028"/>
              <a:ext cx="2467" cy="352318"/>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F98A621-D04D-FD41-8ABF-1A9C0428A29D}"/>
                </a:ext>
              </a:extLst>
            </p:cNvPr>
            <p:cNvCxnSpPr>
              <a:cxnSpLocks/>
            </p:cNvCxnSpPr>
            <p:nvPr/>
          </p:nvCxnSpPr>
          <p:spPr>
            <a:xfrm flipV="1">
              <a:off x="6438919" y="4778478"/>
              <a:ext cx="0" cy="45402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750909E-8E6A-7C44-A6CF-A9EC20898398}"/>
                </a:ext>
              </a:extLst>
            </p:cNvPr>
            <p:cNvCxnSpPr>
              <a:cxnSpLocks/>
            </p:cNvCxnSpPr>
            <p:nvPr/>
          </p:nvCxnSpPr>
          <p:spPr>
            <a:xfrm>
              <a:off x="5591248" y="5232504"/>
              <a:ext cx="1090010"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92A5BC5-B03F-B74F-9B44-CD40487B9AB5}"/>
                </a:ext>
              </a:extLst>
            </p:cNvPr>
            <p:cNvCxnSpPr>
              <a:cxnSpLocks/>
            </p:cNvCxnSpPr>
            <p:nvPr/>
          </p:nvCxnSpPr>
          <p:spPr>
            <a:xfrm>
              <a:off x="6893983" y="5232504"/>
              <a:ext cx="415925"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Rounded Rectangle 147">
              <a:extLst>
                <a:ext uri="{FF2B5EF4-FFF2-40B4-BE49-F238E27FC236}">
                  <a16:creationId xmlns:a16="http://schemas.microsoft.com/office/drawing/2014/main" id="{82CD1C4D-4234-6A47-A67F-8E3558148853}"/>
                </a:ext>
              </a:extLst>
            </p:cNvPr>
            <p:cNvSpPr/>
            <p:nvPr/>
          </p:nvSpPr>
          <p:spPr>
            <a:xfrm>
              <a:off x="6674907" y="5042004"/>
              <a:ext cx="517525" cy="38100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Not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feasible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or failure</a:t>
              </a:r>
            </a:p>
          </p:txBody>
        </p:sp>
        <p:cxnSp>
          <p:nvCxnSpPr>
            <p:cNvPr id="108" name="Straight Connector 107">
              <a:extLst>
                <a:ext uri="{FF2B5EF4-FFF2-40B4-BE49-F238E27FC236}">
                  <a16:creationId xmlns:a16="http://schemas.microsoft.com/office/drawing/2014/main" id="{E08A9196-B101-E64A-BD03-1ED9DCCF15F7}"/>
                </a:ext>
              </a:extLst>
            </p:cNvPr>
            <p:cNvCxnSpPr>
              <a:cxnSpLocks/>
              <a:stCxn id="7" idx="2"/>
            </p:cNvCxnSpPr>
            <p:nvPr/>
          </p:nvCxnSpPr>
          <p:spPr>
            <a:xfrm>
              <a:off x="10794179" y="4036660"/>
              <a:ext cx="0" cy="100361"/>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7FD019F-E745-7C47-93C8-8952B5A8F387}"/>
                </a:ext>
              </a:extLst>
            </p:cNvPr>
            <p:cNvCxnSpPr>
              <a:cxnSpLocks/>
            </p:cNvCxnSpPr>
            <p:nvPr/>
          </p:nvCxnSpPr>
          <p:spPr>
            <a:xfrm>
              <a:off x="10794179" y="4308579"/>
              <a:ext cx="0" cy="118800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59">
              <a:extLst>
                <a:ext uri="{FF2B5EF4-FFF2-40B4-BE49-F238E27FC236}">
                  <a16:creationId xmlns:a16="http://schemas.microsoft.com/office/drawing/2014/main" id="{62F56441-E978-8D4F-8642-F67E73DE10B3}"/>
                </a:ext>
              </a:extLst>
            </p:cNvPr>
            <p:cNvSpPr txBox="1"/>
            <p:nvPr/>
          </p:nvSpPr>
          <p:spPr>
            <a:xfrm>
              <a:off x="6069799" y="45631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Successful</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downstaging</a:t>
              </a:r>
            </a:p>
          </p:txBody>
        </p:sp>
        <p:sp>
          <p:nvSpPr>
            <p:cNvPr id="111" name="TextBox 160">
              <a:extLst>
                <a:ext uri="{FF2B5EF4-FFF2-40B4-BE49-F238E27FC236}">
                  <a16:creationId xmlns:a16="http://schemas.microsoft.com/office/drawing/2014/main" id="{1120A307-35E9-BF47-97AF-56AFE75FB0D6}"/>
                </a:ext>
              </a:extLst>
            </p:cNvPr>
            <p:cNvSpPr txBox="1"/>
            <p:nvPr/>
          </p:nvSpPr>
          <p:spPr>
            <a:xfrm>
              <a:off x="7295348" y="4498497"/>
              <a:ext cx="612000"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750" dirty="0">
                  <a:latin typeface="Arial" panose="020B0604020202020204" pitchFamily="34" charset="0"/>
                  <a:ea typeface="Aileron" charset="0"/>
                  <a:cs typeface="Arial" panose="020B0604020202020204" pitchFamily="34" charset="0"/>
                </a:rPr>
                <a:t>First line</a:t>
              </a:r>
            </a:p>
          </p:txBody>
        </p:sp>
        <p:sp>
          <p:nvSpPr>
            <p:cNvPr id="112" name="TextBox 161">
              <a:extLst>
                <a:ext uri="{FF2B5EF4-FFF2-40B4-BE49-F238E27FC236}">
                  <a16:creationId xmlns:a16="http://schemas.microsoft.com/office/drawing/2014/main" id="{00EE7FFE-DAC6-5243-9CE4-82B732B0D0AE}"/>
                </a:ext>
              </a:extLst>
            </p:cNvPr>
            <p:cNvSpPr txBox="1"/>
            <p:nvPr/>
          </p:nvSpPr>
          <p:spPr>
            <a:xfrm>
              <a:off x="7295348" y="4866797"/>
              <a:ext cx="648000"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750" dirty="0">
                  <a:latin typeface="Arial" panose="020B0604020202020204" pitchFamily="34" charset="0"/>
                  <a:ea typeface="Aileron" charset="0"/>
                  <a:cs typeface="Arial" panose="020B0604020202020204" pitchFamily="34" charset="0"/>
                </a:rPr>
                <a:t>Second line</a:t>
              </a:r>
            </a:p>
          </p:txBody>
        </p:sp>
        <p:sp>
          <p:nvSpPr>
            <p:cNvPr id="113" name="TextBox 162">
              <a:extLst>
                <a:ext uri="{FF2B5EF4-FFF2-40B4-BE49-F238E27FC236}">
                  <a16:creationId xmlns:a16="http://schemas.microsoft.com/office/drawing/2014/main" id="{3BCC17F6-4F68-8D44-AFFC-30EF5168EDBE}"/>
                </a:ext>
              </a:extLst>
            </p:cNvPr>
            <p:cNvSpPr txBox="1"/>
            <p:nvPr/>
          </p:nvSpPr>
          <p:spPr>
            <a:xfrm>
              <a:off x="7295349" y="5619272"/>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750" dirty="0">
                  <a:latin typeface="Arial" panose="020B0604020202020204" pitchFamily="34" charset="0"/>
                  <a:ea typeface="Aileron" charset="0"/>
                  <a:cs typeface="Arial" panose="020B0604020202020204" pitchFamily="34" charset="0"/>
                </a:rPr>
                <a:t>Third line</a:t>
              </a:r>
            </a:p>
          </p:txBody>
        </p:sp>
        <p:sp>
          <p:nvSpPr>
            <p:cNvPr id="114" name="TextBox 163">
              <a:extLst>
                <a:ext uri="{FF2B5EF4-FFF2-40B4-BE49-F238E27FC236}">
                  <a16:creationId xmlns:a16="http://schemas.microsoft.com/office/drawing/2014/main" id="{F2B13D19-9CE8-A740-89A8-4AFE722DAEC0}"/>
                </a:ext>
              </a:extLst>
            </p:cNvPr>
            <p:cNvSpPr txBox="1"/>
            <p:nvPr/>
          </p:nvSpPr>
          <p:spPr>
            <a:xfrm>
              <a:off x="7641424" y="5724047"/>
              <a:ext cx="640034"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err="1">
                  <a:latin typeface="Arial" panose="020B0604020202020204" pitchFamily="34" charset="0"/>
                  <a:ea typeface="Aileron" charset="0"/>
                  <a:cs typeface="Arial" panose="020B0604020202020204" pitchFamily="34" charset="0"/>
                </a:rPr>
                <a:t>Cabozantinib</a:t>
              </a:r>
              <a:endParaRPr lang="en-GB" sz="750" b="1" dirty="0">
                <a:latin typeface="Arial" panose="020B0604020202020204" pitchFamily="34" charset="0"/>
                <a:ea typeface="Aileron" charset="0"/>
                <a:cs typeface="Arial" panose="020B0604020202020204" pitchFamily="34" charset="0"/>
              </a:endParaRPr>
            </a:p>
          </p:txBody>
        </p:sp>
        <p:sp>
          <p:nvSpPr>
            <p:cNvPr id="115" name="TextBox 164">
              <a:extLst>
                <a:ext uri="{FF2B5EF4-FFF2-40B4-BE49-F238E27FC236}">
                  <a16:creationId xmlns:a16="http://schemas.microsoft.com/office/drawing/2014/main" id="{900D9001-36C0-7E46-8C19-0F3FA4BEB219}"/>
                </a:ext>
              </a:extLst>
            </p:cNvPr>
            <p:cNvSpPr txBox="1"/>
            <p:nvPr/>
          </p:nvSpPr>
          <p:spPr>
            <a:xfrm>
              <a:off x="7392144" y="4574697"/>
              <a:ext cx="2772000" cy="207749"/>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Atezolizumab + bevacizumab/durvalumab + tremelimumab</a:t>
              </a:r>
              <a:br>
                <a:rPr lang="en-GB" sz="750" b="1"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If not feasible </a:t>
              </a:r>
              <a:r>
                <a:rPr lang="en-GB" sz="750" b="1" dirty="0">
                  <a:latin typeface="Arial" panose="020B0604020202020204" pitchFamily="34" charset="0"/>
                  <a:ea typeface="Aileron" charset="0"/>
                  <a:cs typeface="Arial" panose="020B0604020202020204" pitchFamily="34" charset="0"/>
                </a:rPr>
                <a:t>sorafenib or </a:t>
              </a:r>
              <a:r>
                <a:rPr lang="en-GB" sz="750" b="1" dirty="0" err="1">
                  <a:latin typeface="Arial" panose="020B0604020202020204" pitchFamily="34" charset="0"/>
                  <a:ea typeface="Aileron" charset="0"/>
                  <a:cs typeface="Arial" panose="020B0604020202020204" pitchFamily="34" charset="0"/>
                </a:rPr>
                <a:t>lenvatinib</a:t>
              </a:r>
              <a:r>
                <a:rPr lang="en-GB" sz="750" b="1" dirty="0">
                  <a:latin typeface="Arial" panose="020B0604020202020204" pitchFamily="34" charset="0"/>
                  <a:ea typeface="Aileron" charset="0"/>
                  <a:cs typeface="Arial" panose="020B0604020202020204" pitchFamily="34" charset="0"/>
                </a:rPr>
                <a:t> or durvalumab</a:t>
              </a:r>
            </a:p>
          </p:txBody>
        </p:sp>
        <p:sp>
          <p:nvSpPr>
            <p:cNvPr id="116" name="TextBox 165">
              <a:extLst>
                <a:ext uri="{FF2B5EF4-FFF2-40B4-BE49-F238E27FC236}">
                  <a16:creationId xmlns:a16="http://schemas.microsoft.com/office/drawing/2014/main" id="{37D1D412-60C3-C146-BB96-6CC509BF5844}"/>
                </a:ext>
              </a:extLst>
            </p:cNvPr>
            <p:cNvSpPr txBox="1"/>
            <p:nvPr/>
          </p:nvSpPr>
          <p:spPr>
            <a:xfrm>
              <a:off x="8276398" y="4852074"/>
              <a:ext cx="686891" cy="45127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5000"/>
                </a:lnSpc>
              </a:pPr>
              <a:r>
                <a:rPr lang="en-GB" sz="750" b="1" dirty="0">
                  <a:latin typeface="Arial" panose="020B0604020202020204" pitchFamily="34" charset="0"/>
                  <a:ea typeface="Aileron" charset="0"/>
                  <a:cs typeface="Arial" panose="020B0604020202020204" pitchFamily="34" charset="0"/>
                </a:rPr>
                <a:t>Regorafenib</a:t>
              </a:r>
            </a:p>
            <a:p>
              <a:pPr>
                <a:lnSpc>
                  <a:spcPct val="85000"/>
                </a:lnSpc>
              </a:pPr>
              <a:r>
                <a:rPr lang="en-GB" sz="600" dirty="0">
                  <a:latin typeface="Arial" panose="020B0604020202020204" pitchFamily="34" charset="0"/>
                  <a:ea typeface="Aileron" charset="0"/>
                  <a:cs typeface="Arial" panose="020B0604020202020204" pitchFamily="34" charset="0"/>
                </a:rPr>
                <a:t>(sorafenib-tolerant)</a:t>
              </a:r>
            </a:p>
            <a:p>
              <a:pPr>
                <a:lnSpc>
                  <a:spcPct val="85000"/>
                </a:lnSpc>
              </a:pPr>
              <a:r>
                <a:rPr lang="en-GB" sz="750" b="1" dirty="0">
                  <a:latin typeface="Arial" panose="020B0604020202020204" pitchFamily="34" charset="0"/>
                  <a:ea typeface="Aileron" charset="0"/>
                  <a:cs typeface="Arial" panose="020B0604020202020204" pitchFamily="34" charset="0"/>
                </a:rPr>
                <a:t>Cabozantinib</a:t>
              </a:r>
            </a:p>
            <a:p>
              <a:pPr>
                <a:lnSpc>
                  <a:spcPct val="85000"/>
                </a:lnSpc>
              </a:pPr>
              <a:r>
                <a:rPr lang="en-GB" sz="750" b="1" dirty="0">
                  <a:latin typeface="Arial" panose="020B0604020202020204" pitchFamily="34" charset="0"/>
                  <a:ea typeface="Aileron" charset="0"/>
                  <a:cs typeface="Arial" panose="020B0604020202020204" pitchFamily="34" charset="0"/>
                </a:rPr>
                <a:t>Ramucirumab</a:t>
              </a:r>
            </a:p>
            <a:p>
              <a:pPr>
                <a:lnSpc>
                  <a:spcPct val="85000"/>
                </a:lnSpc>
              </a:pPr>
              <a:r>
                <a:rPr lang="en-GB" sz="600" dirty="0">
                  <a:latin typeface="Arial" panose="020B0604020202020204" pitchFamily="34" charset="0"/>
                  <a:ea typeface="Aileron" charset="0"/>
                  <a:cs typeface="Arial" panose="020B0604020202020204" pitchFamily="34" charset="0"/>
                </a:rPr>
                <a:t>(AFP ≥400 ng/mL)</a:t>
              </a:r>
            </a:p>
          </p:txBody>
        </p:sp>
        <p:sp>
          <p:nvSpPr>
            <p:cNvPr id="117" name="TextBox 168">
              <a:extLst>
                <a:ext uri="{FF2B5EF4-FFF2-40B4-BE49-F238E27FC236}">
                  <a16:creationId xmlns:a16="http://schemas.microsoft.com/office/drawing/2014/main" id="{7A1F6E5E-2106-F040-BE53-2CFFA5C1BFC4}"/>
                </a:ext>
              </a:extLst>
            </p:cNvPr>
            <p:cNvSpPr txBox="1"/>
            <p:nvPr/>
          </p:nvSpPr>
          <p:spPr>
            <a:xfrm>
              <a:off x="7498523" y="5052099"/>
              <a:ext cx="1939850" cy="9810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sorafenib</a:t>
              </a:r>
              <a:endParaRPr lang="en-GB" sz="600" dirty="0">
                <a:latin typeface="Arial" panose="020B0604020202020204" pitchFamily="34" charset="0"/>
                <a:ea typeface="Aileron" charset="0"/>
                <a:cs typeface="Arial" panose="020B0604020202020204" pitchFamily="34" charset="0"/>
              </a:endParaRPr>
            </a:p>
          </p:txBody>
        </p:sp>
        <p:sp>
          <p:nvSpPr>
            <p:cNvPr id="118" name="TextBox 169">
              <a:extLst>
                <a:ext uri="{FF2B5EF4-FFF2-40B4-BE49-F238E27FC236}">
                  <a16:creationId xmlns:a16="http://schemas.microsoft.com/office/drawing/2014/main" id="{9D576DE9-90E7-FE44-B425-1745A965EBF3}"/>
                </a:ext>
              </a:extLst>
            </p:cNvPr>
            <p:cNvSpPr txBox="1"/>
            <p:nvPr/>
          </p:nvSpPr>
          <p:spPr>
            <a:xfrm>
              <a:off x="7498523" y="5296574"/>
              <a:ext cx="1939850" cy="29431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atezolizumab + bevacizumab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durvalumab + tremelimumab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
              </a:r>
              <a:r>
                <a:rPr lang="en-GB" sz="750" dirty="0" err="1">
                  <a:latin typeface="Arial" panose="020B0604020202020204" pitchFamily="34" charset="0"/>
                  <a:ea typeface="Aileron" charset="0"/>
                  <a:cs typeface="Arial" panose="020B0604020202020204" pitchFamily="34" charset="0"/>
                </a:rPr>
                <a:t>lenvatinib</a:t>
              </a:r>
              <a:r>
                <a:rPr lang="en-GB" sz="750" dirty="0">
                  <a:latin typeface="Arial" panose="020B0604020202020204" pitchFamily="34" charset="0"/>
                  <a:ea typeface="Aileron" charset="0"/>
                  <a:cs typeface="Arial" panose="020B0604020202020204" pitchFamily="34" charset="0"/>
                </a:rPr>
                <a:t> or </a:t>
              </a:r>
              <a:r>
                <a:rPr lang="en-GB" sz="750" dirty="0" err="1">
                  <a:latin typeface="Arial" panose="020B0604020202020204" pitchFamily="34" charset="0"/>
                  <a:ea typeface="Aileron" charset="0"/>
                  <a:cs typeface="Arial" panose="020B0604020202020204" pitchFamily="34" charset="0"/>
                </a:rPr>
                <a:t>durvalumab</a:t>
              </a:r>
              <a:endParaRPr lang="en-GB" sz="600" dirty="0">
                <a:latin typeface="Arial" panose="020B0604020202020204" pitchFamily="34" charset="0"/>
                <a:ea typeface="Aileron" charset="0"/>
                <a:cs typeface="Arial" panose="020B0604020202020204" pitchFamily="34" charset="0"/>
              </a:endParaRPr>
            </a:p>
          </p:txBody>
        </p:sp>
        <p:cxnSp>
          <p:nvCxnSpPr>
            <p:cNvPr id="119" name="Straight Connector 118">
              <a:extLst>
                <a:ext uri="{FF2B5EF4-FFF2-40B4-BE49-F238E27FC236}">
                  <a16:creationId xmlns:a16="http://schemas.microsoft.com/office/drawing/2014/main" id="{F7C6D86B-731C-BB4D-B1BF-D83F6E485BED}"/>
                </a:ext>
              </a:extLst>
            </p:cNvPr>
            <p:cNvCxnSpPr>
              <a:cxnSpLocks/>
            </p:cNvCxnSpPr>
            <p:nvPr/>
          </p:nvCxnSpPr>
          <p:spPr>
            <a:xfrm>
              <a:off x="7423169" y="4612264"/>
              <a:ext cx="0" cy="2190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F78245F-0F4E-B642-8B17-C6C53C0CF1D2}"/>
                </a:ext>
              </a:extLst>
            </p:cNvPr>
            <p:cNvCxnSpPr>
              <a:cxnSpLocks/>
            </p:cNvCxnSpPr>
            <p:nvPr/>
          </p:nvCxnSpPr>
          <p:spPr>
            <a:xfrm>
              <a:off x="7423169" y="5063114"/>
              <a:ext cx="0" cy="50482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5F159628-3512-F04F-A713-C2DB28067D48}"/>
                </a:ext>
              </a:extLst>
            </p:cNvPr>
            <p:cNvCxnSpPr>
              <a:cxnSpLocks/>
            </p:cNvCxnSpPr>
            <p:nvPr/>
          </p:nvCxnSpPr>
          <p:spPr>
            <a:xfrm>
              <a:off x="8239144" y="4901189"/>
              <a:ext cx="0" cy="3873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923B36-676A-BD4A-894D-8E9C4ED51E88}"/>
                </a:ext>
              </a:extLst>
            </p:cNvPr>
            <p:cNvCxnSpPr>
              <a:cxnSpLocks/>
            </p:cNvCxnSpPr>
            <p:nvPr/>
          </p:nvCxnSpPr>
          <p:spPr>
            <a:xfrm flipH="1">
              <a:off x="7350636" y="4850143"/>
              <a:ext cx="2680247"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2AC3246-C44D-4E42-9EDF-139FF6F22A68}"/>
                </a:ext>
              </a:extLst>
            </p:cNvPr>
            <p:cNvCxnSpPr>
              <a:cxnSpLocks/>
            </p:cNvCxnSpPr>
            <p:nvPr/>
          </p:nvCxnSpPr>
          <p:spPr>
            <a:xfrm>
              <a:off x="8208433" y="5094864"/>
              <a:ext cx="381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A6334467-BC5F-3648-A1CB-BC0B5A17C19C}"/>
                </a:ext>
              </a:extLst>
            </p:cNvPr>
            <p:cNvCxnSpPr>
              <a:cxnSpLocks/>
            </p:cNvCxnSpPr>
            <p:nvPr/>
          </p:nvCxnSpPr>
          <p:spPr>
            <a:xfrm>
              <a:off x="9067819" y="5301239"/>
              <a:ext cx="0" cy="2857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44CF969-12D2-884E-A3AE-BB3B31614674}"/>
                </a:ext>
              </a:extLst>
            </p:cNvPr>
            <p:cNvCxnSpPr>
              <a:cxnSpLocks/>
            </p:cNvCxnSpPr>
            <p:nvPr/>
          </p:nvCxnSpPr>
          <p:spPr>
            <a:xfrm>
              <a:off x="9072582" y="5455227"/>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C551DB0-32D5-614A-833E-CD88FDC36382}"/>
                </a:ext>
              </a:extLst>
            </p:cNvPr>
            <p:cNvCxnSpPr>
              <a:cxnSpLocks/>
            </p:cNvCxnSpPr>
            <p:nvPr/>
          </p:nvCxnSpPr>
          <p:spPr>
            <a:xfrm>
              <a:off x="9278408" y="5105977"/>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7" name="Rounded Rectangle 166">
              <a:extLst>
                <a:ext uri="{FF2B5EF4-FFF2-40B4-BE49-F238E27FC236}">
                  <a16:creationId xmlns:a16="http://schemas.microsoft.com/office/drawing/2014/main" id="{A77604A6-2496-6746-829A-C82437BDF5D8}"/>
                </a:ext>
              </a:extLst>
            </p:cNvPr>
            <p:cNvSpPr/>
            <p:nvPr/>
          </p:nvSpPr>
          <p:spPr>
            <a:xfrm rot="16200000">
              <a:off x="9059333" y="4990314"/>
              <a:ext cx="416744"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cxnSp>
          <p:nvCxnSpPr>
            <p:cNvPr id="128" name="Straight Connector 127">
              <a:extLst>
                <a:ext uri="{FF2B5EF4-FFF2-40B4-BE49-F238E27FC236}">
                  <a16:creationId xmlns:a16="http://schemas.microsoft.com/office/drawing/2014/main" id="{91589545-657E-CB4C-8741-A82C5772D0B1}"/>
                </a:ext>
              </a:extLst>
            </p:cNvPr>
            <p:cNvCxnSpPr>
              <a:cxnSpLocks/>
            </p:cNvCxnSpPr>
            <p:nvPr/>
          </p:nvCxnSpPr>
          <p:spPr>
            <a:xfrm>
              <a:off x="9278408" y="5763202"/>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9" name="Rounded Rectangle 167">
              <a:extLst>
                <a:ext uri="{FF2B5EF4-FFF2-40B4-BE49-F238E27FC236}">
                  <a16:creationId xmlns:a16="http://schemas.microsoft.com/office/drawing/2014/main" id="{F596CEC2-A7FF-9A43-9982-118BA4F70F57}"/>
                </a:ext>
              </a:extLst>
            </p:cNvPr>
            <p:cNvSpPr/>
            <p:nvPr/>
          </p:nvSpPr>
          <p:spPr>
            <a:xfrm rot="16200000">
              <a:off x="9070998" y="5686674"/>
              <a:ext cx="393413"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sp>
          <p:nvSpPr>
            <p:cNvPr id="130" name="Rounded Rectangle 189">
              <a:extLst>
                <a:ext uri="{FF2B5EF4-FFF2-40B4-BE49-F238E27FC236}">
                  <a16:creationId xmlns:a16="http://schemas.microsoft.com/office/drawing/2014/main" id="{41A89AA8-AB49-9D4A-AF5C-86E9575E8698}"/>
                </a:ext>
              </a:extLst>
            </p:cNvPr>
            <p:cNvSpPr/>
            <p:nvPr/>
          </p:nvSpPr>
          <p:spPr>
            <a:xfrm rot="16200000">
              <a:off x="9635566" y="5337719"/>
              <a:ext cx="1162051" cy="15563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feasible</a:t>
              </a:r>
            </a:p>
          </p:txBody>
        </p:sp>
        <p:cxnSp>
          <p:nvCxnSpPr>
            <p:cNvPr id="131" name="Straight Connector 130">
              <a:extLst>
                <a:ext uri="{FF2B5EF4-FFF2-40B4-BE49-F238E27FC236}">
                  <a16:creationId xmlns:a16="http://schemas.microsoft.com/office/drawing/2014/main" id="{4A4E32DC-36CD-014E-BDF8-0FB51ED3B524}"/>
                </a:ext>
              </a:extLst>
            </p:cNvPr>
            <p:cNvCxnSpPr>
              <a:cxnSpLocks/>
            </p:cNvCxnSpPr>
            <p:nvPr/>
          </p:nvCxnSpPr>
          <p:spPr>
            <a:xfrm>
              <a:off x="9679007" y="5375852"/>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2" name="Rounded Rectangle 191">
              <a:extLst>
                <a:ext uri="{FF2B5EF4-FFF2-40B4-BE49-F238E27FC236}">
                  <a16:creationId xmlns:a16="http://schemas.microsoft.com/office/drawing/2014/main" id="{6E51AC3A-D0AC-BC4F-8E96-13FAEF027260}"/>
                </a:ext>
              </a:extLst>
            </p:cNvPr>
            <p:cNvSpPr/>
            <p:nvPr/>
          </p:nvSpPr>
          <p:spPr>
            <a:xfrm>
              <a:off x="9529232" y="4875788"/>
              <a:ext cx="517525" cy="1120775"/>
            </a:xfrm>
            <a:prstGeom prst="roundRect">
              <a:avLst>
                <a:gd name="adj"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b="1" dirty="0">
                  <a:solidFill>
                    <a:schemeClr val="tx1"/>
                  </a:solidFill>
                  <a:latin typeface="Arial" panose="020B0604020202020204" pitchFamily="34" charset="0"/>
                  <a:cs typeface="Arial" panose="020B0604020202020204" pitchFamily="34" charset="0"/>
                </a:rPr>
                <a:t>Clinical</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trials</a:t>
              </a:r>
            </a:p>
          </p:txBody>
        </p:sp>
        <p:cxnSp>
          <p:nvCxnSpPr>
            <p:cNvPr id="133" name="Straight Connector 132">
              <a:extLst>
                <a:ext uri="{FF2B5EF4-FFF2-40B4-BE49-F238E27FC236}">
                  <a16:creationId xmlns:a16="http://schemas.microsoft.com/office/drawing/2014/main" id="{B793754C-2D8F-684D-9A21-F32239B5420B}"/>
                </a:ext>
              </a:extLst>
            </p:cNvPr>
            <p:cNvCxnSpPr>
              <a:cxnSpLocks/>
            </p:cNvCxnSpPr>
            <p:nvPr/>
          </p:nvCxnSpPr>
          <p:spPr>
            <a:xfrm flipH="1">
              <a:off x="7350637" y="5596268"/>
              <a:ext cx="2159546"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 name="TextBox 194">
              <a:extLst>
                <a:ext uri="{FF2B5EF4-FFF2-40B4-BE49-F238E27FC236}">
                  <a16:creationId xmlns:a16="http://schemas.microsoft.com/office/drawing/2014/main" id="{F621907F-0B6C-8C4A-946B-ADFF5C1F7AE7}"/>
                </a:ext>
              </a:extLst>
            </p:cNvPr>
            <p:cNvSpPr txBox="1"/>
            <p:nvPr/>
          </p:nvSpPr>
          <p:spPr>
            <a:xfrm>
              <a:off x="10384311" y="5478213"/>
              <a:ext cx="853072" cy="519373"/>
            </a:xfrm>
            <a:prstGeom prst="rect">
              <a:avLst/>
            </a:prstGeom>
            <a:solidFill>
              <a:schemeClr val="accent2">
                <a:lumMod val="40000"/>
                <a:lumOff val="60000"/>
              </a:schemeClr>
            </a:solidFill>
            <a:ln>
              <a:solidFill>
                <a:schemeClr val="tx1"/>
              </a:solidFill>
            </a:ln>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Alternative</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sequences may</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 considered</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but they have not</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been proved</a:t>
              </a:r>
            </a:p>
          </p:txBody>
        </p:sp>
        <p:cxnSp>
          <p:nvCxnSpPr>
            <p:cNvPr id="135" name="Straight Connector 134">
              <a:extLst>
                <a:ext uri="{FF2B5EF4-FFF2-40B4-BE49-F238E27FC236}">
                  <a16:creationId xmlns:a16="http://schemas.microsoft.com/office/drawing/2014/main" id="{A442252C-4199-184D-8BB4-3F63C6EF23A4}"/>
                </a:ext>
              </a:extLst>
            </p:cNvPr>
            <p:cNvCxnSpPr>
              <a:cxnSpLocks/>
            </p:cNvCxnSpPr>
            <p:nvPr/>
          </p:nvCxnSpPr>
          <p:spPr>
            <a:xfrm>
              <a:off x="10288607" y="5375852"/>
              <a:ext cx="510626"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31E8123-C5A3-9F44-9F1F-EF95F4F8933C}"/>
                </a:ext>
              </a:extLst>
            </p:cNvPr>
            <p:cNvCxnSpPr>
              <a:cxnSpLocks/>
              <a:endCxn id="127" idx="3"/>
            </p:cNvCxnSpPr>
            <p:nvPr/>
          </p:nvCxnSpPr>
          <p:spPr>
            <a:xfrm flipH="1">
              <a:off x="9267705" y="4780539"/>
              <a:ext cx="0" cy="114587"/>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7" name="Rounded Rectangle 140">
              <a:extLst>
                <a:ext uri="{FF2B5EF4-FFF2-40B4-BE49-F238E27FC236}">
                  <a16:creationId xmlns:a16="http://schemas.microsoft.com/office/drawing/2014/main" id="{72F51AED-A00B-4041-B0EB-EA614F1C38D8}"/>
                </a:ext>
              </a:extLst>
            </p:cNvPr>
            <p:cNvSpPr/>
            <p:nvPr/>
          </p:nvSpPr>
          <p:spPr>
            <a:xfrm>
              <a:off x="3394470" y="4603853"/>
              <a:ext cx="2197764" cy="1809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dirty="0">
                  <a:solidFill>
                    <a:schemeClr val="tx1"/>
                  </a:solidFill>
                  <a:latin typeface="Arial" panose="020B0604020202020204" pitchFamily="34" charset="0"/>
                  <a:cs typeface="Arial" panose="020B0604020202020204" pitchFamily="34" charset="0"/>
                </a:rPr>
                <a:t>Not feasible or failure</a:t>
              </a:r>
            </a:p>
          </p:txBody>
        </p:sp>
        <p:sp>
          <p:nvSpPr>
            <p:cNvPr id="138" name="Rounded Rectangle 120">
              <a:extLst>
                <a:ext uri="{FF2B5EF4-FFF2-40B4-BE49-F238E27FC236}">
                  <a16:creationId xmlns:a16="http://schemas.microsoft.com/office/drawing/2014/main" id="{95D11565-AFCF-EF42-A1FB-5C2BED0D4300}"/>
                </a:ext>
              </a:extLst>
            </p:cNvPr>
            <p:cNvSpPr/>
            <p:nvPr/>
          </p:nvSpPr>
          <p:spPr>
            <a:xfrm>
              <a:off x="2718194" y="4137129"/>
              <a:ext cx="3528089"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&gt;5 years</a:t>
              </a:r>
            </a:p>
          </p:txBody>
        </p:sp>
        <p:sp>
          <p:nvSpPr>
            <p:cNvPr id="141" name="Rectangle 140">
              <a:extLst>
                <a:ext uri="{FF2B5EF4-FFF2-40B4-BE49-F238E27FC236}">
                  <a16:creationId xmlns:a16="http://schemas.microsoft.com/office/drawing/2014/main" id="{57A97752-43F1-0D46-877F-D011D49E090B}"/>
                </a:ext>
              </a:extLst>
            </p:cNvPr>
            <p:cNvSpPr/>
            <p:nvPr/>
          </p:nvSpPr>
          <p:spPr>
            <a:xfrm>
              <a:off x="7248129" y="4402699"/>
              <a:ext cx="3112274" cy="161859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36812032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5BBE626-C88E-C00B-57E9-10EAFDA619A9}"/>
              </a:ext>
            </a:extLst>
          </p:cNvPr>
          <p:cNvGrpSpPr/>
          <p:nvPr/>
        </p:nvGrpSpPr>
        <p:grpSpPr>
          <a:xfrm>
            <a:off x="335360" y="927458"/>
            <a:ext cx="11120219" cy="5148453"/>
            <a:chOff x="335360" y="927458"/>
            <a:chExt cx="11120219" cy="5148453"/>
          </a:xfrm>
        </p:grpSpPr>
        <p:pic>
          <p:nvPicPr>
            <p:cNvPr id="3" name="Picture 2">
              <a:extLst>
                <a:ext uri="{FF2B5EF4-FFF2-40B4-BE49-F238E27FC236}">
                  <a16:creationId xmlns:a16="http://schemas.microsoft.com/office/drawing/2014/main" id="{D6592F33-87FE-F09E-9283-ECC5FD92EA2C}"/>
                </a:ext>
              </a:extLst>
            </p:cNvPr>
            <p:cNvPicPr>
              <a:picLocks noChangeAspect="1"/>
            </p:cNvPicPr>
            <p:nvPr/>
          </p:nvPicPr>
          <p:blipFill>
            <a:blip r:embed="rId3">
              <a:duotone>
                <a:schemeClr val="accent5">
                  <a:shade val="45000"/>
                  <a:satMod val="135000"/>
                </a:schemeClr>
                <a:prstClr val="white"/>
              </a:duotone>
            </a:blip>
            <a:stretch>
              <a:fillRect/>
            </a:stretch>
          </p:blipFill>
          <p:spPr>
            <a:xfrm>
              <a:off x="569798" y="927458"/>
              <a:ext cx="10885781" cy="5148453"/>
            </a:xfrm>
            <a:prstGeom prst="rect">
              <a:avLst/>
            </a:prstGeom>
          </p:spPr>
        </p:pic>
        <p:sp>
          <p:nvSpPr>
            <p:cNvPr id="6" name="Rectangle 5">
              <a:extLst>
                <a:ext uri="{FF2B5EF4-FFF2-40B4-BE49-F238E27FC236}">
                  <a16:creationId xmlns:a16="http://schemas.microsoft.com/office/drawing/2014/main" id="{FEC2AE10-52D2-1A70-0829-C766E010B1F9}"/>
                </a:ext>
              </a:extLst>
            </p:cNvPr>
            <p:cNvSpPr/>
            <p:nvPr/>
          </p:nvSpPr>
          <p:spPr>
            <a:xfrm>
              <a:off x="335360" y="947724"/>
              <a:ext cx="3047595" cy="426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kumimoji="0" lang="en-US" sz="3100" b="1" i="0" u="none" strike="noStrike" kern="1200" cap="all" spc="0" normalizeH="0" baseline="0" noProof="0" dirty="0">
                <a:ln>
                  <a:noFill/>
                </a:ln>
                <a:solidFill>
                  <a:srgbClr val="5D8298"/>
                </a:solidFill>
                <a:effectLst/>
                <a:uLnTx/>
                <a:uFillTx/>
                <a:latin typeface="Arial" panose="020B0604020202020204" pitchFamily="34" charset="0"/>
                <a:cs typeface="Arial" panose="020B0604020202020204" pitchFamily="34" charset="0"/>
              </a:rPr>
              <a:t>The place of IO IN THE TREATMENT LANDSCAPE</a:t>
            </a:r>
            <a:br>
              <a:rPr kumimoji="0" lang="en-US" sz="2800" b="1" i="0" u="none" strike="noStrike" kern="1200" cap="all" spc="0" normalizeH="0" baseline="0" noProof="0" dirty="0">
                <a:ln>
                  <a:noFill/>
                </a:ln>
                <a:solidFill>
                  <a:srgbClr val="5D8298"/>
                </a:solidFill>
                <a:effectLst/>
                <a:uLnTx/>
                <a:uFillTx/>
                <a:latin typeface="Arial" panose="020B0604020202020204" pitchFamily="34" charset="0"/>
                <a:cs typeface="Arial" panose="020B0604020202020204" pitchFamily="34" charset="0"/>
              </a:rPr>
            </a:br>
            <a:r>
              <a:rPr kumimoji="0" lang="en-US" sz="2200" b="1" i="0" u="none" strike="noStrike" kern="1200" cap="all" spc="0" normalizeH="0" baseline="0" noProof="0" dirty="0">
                <a:ln>
                  <a:noFill/>
                </a:ln>
                <a:solidFill>
                  <a:srgbClr val="C6573B"/>
                </a:solidFill>
                <a:effectLst/>
                <a:uLnTx/>
                <a:uFillTx/>
                <a:latin typeface="Arial" panose="020B0604020202020204" pitchFamily="34" charset="0"/>
                <a:cs typeface="Arial" panose="020B0604020202020204" pitchFamily="34" charset="0"/>
              </a:rPr>
              <a:t>Multidisciplinary Care for patients with hepatobiliary Cancer</a:t>
            </a:r>
            <a:br>
              <a:rPr kumimoji="0" lang="en-US" sz="2200" b="1" i="0" u="none" strike="noStrike" kern="1200" cap="all" spc="0" normalizeH="0" baseline="0" noProof="0" dirty="0">
                <a:ln>
                  <a:noFill/>
                </a:ln>
                <a:solidFill>
                  <a:srgbClr val="C6573B"/>
                </a:solidFill>
                <a:effectLst/>
                <a:uLnTx/>
                <a:uFillTx/>
                <a:latin typeface="Arial" panose="020B0604020202020204" pitchFamily="34" charset="0"/>
                <a:cs typeface="Arial" panose="020B0604020202020204" pitchFamily="34" charset="0"/>
              </a:rPr>
            </a:br>
            <a:r>
              <a:rPr kumimoji="0" lang="en-US" sz="2200" b="1" i="0" u="none" strike="noStrike" kern="1200" cap="all" spc="0" normalizeH="0" baseline="0" noProof="0" dirty="0">
                <a:ln>
                  <a:noFill/>
                </a:ln>
                <a:solidFill>
                  <a:srgbClr val="C6573B"/>
                </a:solidFill>
                <a:effectLst/>
                <a:uLnTx/>
                <a:uFillTx/>
                <a:latin typeface="Arial" panose="020B0604020202020204" pitchFamily="34" charset="0"/>
                <a:cs typeface="Arial" panose="020B0604020202020204" pitchFamily="34" charset="0"/>
              </a:rPr>
              <a:t>(2022 update BCLC)</a:t>
            </a:r>
            <a:br>
              <a:rPr lang="en-US" dirty="0"/>
            </a:b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201" name="Content Placeholder 200">
            <a:extLst>
              <a:ext uri="{FF2B5EF4-FFF2-40B4-BE49-F238E27FC236}">
                <a16:creationId xmlns:a16="http://schemas.microsoft.com/office/drawing/2014/main" id="{D053AB66-4136-6C4C-B9F5-13E48E208C02}"/>
              </a:ext>
            </a:extLst>
          </p:cNvPr>
          <p:cNvSpPr>
            <a:spLocks noGrp="1"/>
          </p:cNvSpPr>
          <p:nvPr>
            <p:ph sz="quarter" idx="15"/>
          </p:nvPr>
        </p:nvSpPr>
        <p:spPr>
          <a:xfrm>
            <a:off x="620183" y="6356351"/>
            <a:ext cx="10804409" cy="365125"/>
          </a:xfrm>
        </p:spPr>
        <p:txBody>
          <a:bodyPr anchor="b" anchorCtr="0"/>
          <a:lstStyle/>
          <a:p>
            <a:r>
              <a:rPr lang="en-US" sz="1000" dirty="0"/>
              <a:t>AFP, alpha-fetoprotein;</a:t>
            </a:r>
          </a:p>
          <a:p>
            <a:r>
              <a:rPr lang="en-US" sz="1000" dirty="0" err="1"/>
              <a:t>Reig</a:t>
            </a:r>
            <a:r>
              <a:rPr lang="en-US" sz="1000" dirty="0"/>
              <a:t> M, et al. J Hepatol. 2022;76:681-93</a:t>
            </a:r>
          </a:p>
        </p:txBody>
      </p:sp>
      <p:sp>
        <p:nvSpPr>
          <p:cNvPr id="54" name="Rectangle 53">
            <a:extLst>
              <a:ext uri="{FF2B5EF4-FFF2-40B4-BE49-F238E27FC236}">
                <a16:creationId xmlns:a16="http://schemas.microsoft.com/office/drawing/2014/main" id="{B1DE7170-CE2D-DE41-F0CA-AD363DE66619}"/>
              </a:ext>
            </a:extLst>
          </p:cNvPr>
          <p:cNvSpPr/>
          <p:nvPr/>
        </p:nvSpPr>
        <p:spPr>
          <a:xfrm>
            <a:off x="7226993" y="4406908"/>
            <a:ext cx="3133409" cy="161438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1" name="Rectangle 140">
            <a:extLst>
              <a:ext uri="{FF2B5EF4-FFF2-40B4-BE49-F238E27FC236}">
                <a16:creationId xmlns:a16="http://schemas.microsoft.com/office/drawing/2014/main" id="{04EB9024-2536-8B44-9AEF-389608523047}"/>
              </a:ext>
            </a:extLst>
          </p:cNvPr>
          <p:cNvSpPr/>
          <p:nvPr/>
        </p:nvSpPr>
        <p:spPr>
          <a:xfrm>
            <a:off x="7248129" y="4402699"/>
            <a:ext cx="3112274" cy="161859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42" name="Straight Connector 141">
            <a:extLst>
              <a:ext uri="{FF2B5EF4-FFF2-40B4-BE49-F238E27FC236}">
                <a16:creationId xmlns:a16="http://schemas.microsoft.com/office/drawing/2014/main" id="{348451F6-176F-CB4C-8CA2-A66E01688E71}"/>
              </a:ext>
            </a:extLst>
          </p:cNvPr>
          <p:cNvCxnSpPr>
            <a:cxnSpLocks/>
          </p:cNvCxnSpPr>
          <p:nvPr/>
        </p:nvCxnSpPr>
        <p:spPr>
          <a:xfrm>
            <a:off x="9153793" y="1314082"/>
            <a:ext cx="1206609" cy="308838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94677460-09FC-554D-B955-6A15CA616E69}"/>
              </a:ext>
            </a:extLst>
          </p:cNvPr>
          <p:cNvCxnSpPr>
            <a:cxnSpLocks/>
          </p:cNvCxnSpPr>
          <p:nvPr/>
        </p:nvCxnSpPr>
        <p:spPr>
          <a:xfrm>
            <a:off x="3282950" y="5162550"/>
            <a:ext cx="3968750" cy="86042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7" name="Rounded Rectangle 167">
            <a:extLst>
              <a:ext uri="{FF2B5EF4-FFF2-40B4-BE49-F238E27FC236}">
                <a16:creationId xmlns:a16="http://schemas.microsoft.com/office/drawing/2014/main" id="{9ABBE86E-3C4D-6849-B63D-933800F916DA}"/>
              </a:ext>
            </a:extLst>
          </p:cNvPr>
          <p:cNvSpPr/>
          <p:nvPr/>
        </p:nvSpPr>
        <p:spPr>
          <a:xfrm rot="16200000">
            <a:off x="6584083" y="2773885"/>
            <a:ext cx="1013794"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sp>
        <p:nvSpPr>
          <p:cNvPr id="11" name="Rectangle 10">
            <a:extLst>
              <a:ext uri="{FF2B5EF4-FFF2-40B4-BE49-F238E27FC236}">
                <a16:creationId xmlns:a16="http://schemas.microsoft.com/office/drawing/2014/main" id="{61F4AE5A-CC76-C148-B8A7-99713B0C192C}"/>
              </a:ext>
            </a:extLst>
          </p:cNvPr>
          <p:cNvSpPr/>
          <p:nvPr/>
        </p:nvSpPr>
        <p:spPr>
          <a:xfrm>
            <a:off x="3287688" y="1323601"/>
            <a:ext cx="5866832" cy="3838047"/>
          </a:xfrm>
          <a:prstGeom prst="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0" name="Straight Connector 179">
            <a:extLst>
              <a:ext uri="{FF2B5EF4-FFF2-40B4-BE49-F238E27FC236}">
                <a16:creationId xmlns:a16="http://schemas.microsoft.com/office/drawing/2014/main" id="{DA9B9296-680D-F748-B8F5-29712D499D52}"/>
              </a:ext>
            </a:extLst>
          </p:cNvPr>
          <p:cNvCxnSpPr>
            <a:cxnSpLocks/>
          </p:cNvCxnSpPr>
          <p:nvPr/>
        </p:nvCxnSpPr>
        <p:spPr>
          <a:xfrm flipH="1">
            <a:off x="3518376" y="420437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3" name="Rectangle 182">
            <a:extLst>
              <a:ext uri="{FF2B5EF4-FFF2-40B4-BE49-F238E27FC236}">
                <a16:creationId xmlns:a16="http://schemas.microsoft.com/office/drawing/2014/main" id="{FC0F5607-C3D2-984D-869B-4AA177490D6A}"/>
              </a:ext>
            </a:extLst>
          </p:cNvPr>
          <p:cNvSpPr/>
          <p:nvPr/>
        </p:nvSpPr>
        <p:spPr>
          <a:xfrm>
            <a:off x="3463087" y="1510301"/>
            <a:ext cx="5588445" cy="3493214"/>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51" name="TextBox 164">
            <a:extLst>
              <a:ext uri="{FF2B5EF4-FFF2-40B4-BE49-F238E27FC236}">
                <a16:creationId xmlns:a16="http://schemas.microsoft.com/office/drawing/2014/main" id="{F307D55A-A641-F54D-80B7-DFE507E20873}"/>
              </a:ext>
            </a:extLst>
          </p:cNvPr>
          <p:cNvSpPr txBox="1"/>
          <p:nvPr/>
        </p:nvSpPr>
        <p:spPr>
          <a:xfrm>
            <a:off x="3708785" y="1796389"/>
            <a:ext cx="5309681" cy="415498"/>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dirty="0">
                <a:latin typeface="Arial" panose="020B0604020202020204" pitchFamily="34" charset="0"/>
                <a:ea typeface="Aileron" charset="0"/>
                <a:cs typeface="Arial" panose="020B0604020202020204" pitchFamily="34" charset="0"/>
              </a:rPr>
              <a:t>Atezolizumab + bevacizumab/durvalumab + tremelimumab</a:t>
            </a:r>
            <a:br>
              <a:rPr lang="en-GB" sz="1450" b="1" dirty="0">
                <a:latin typeface="Arial" panose="020B0604020202020204" pitchFamily="34" charset="0"/>
                <a:ea typeface="Aileron" charset="0"/>
                <a:cs typeface="Arial" panose="020B0604020202020204" pitchFamily="34" charset="0"/>
              </a:rPr>
            </a:br>
            <a:r>
              <a:rPr lang="en-GB" sz="1450" dirty="0">
                <a:latin typeface="Arial" panose="020B0604020202020204" pitchFamily="34" charset="0"/>
                <a:ea typeface="Aileron" charset="0"/>
                <a:cs typeface="Arial" panose="020B0604020202020204" pitchFamily="34" charset="0"/>
              </a:rPr>
              <a:t>If not feasible </a:t>
            </a:r>
            <a:r>
              <a:rPr lang="en-GB" sz="1450" b="1" dirty="0">
                <a:latin typeface="Arial" panose="020B0604020202020204" pitchFamily="34" charset="0"/>
                <a:ea typeface="Aileron" charset="0"/>
                <a:cs typeface="Arial" panose="020B0604020202020204" pitchFamily="34" charset="0"/>
              </a:rPr>
              <a:t>sorafenib or </a:t>
            </a:r>
            <a:r>
              <a:rPr lang="en-GB" sz="1450" b="1" dirty="0" err="1">
                <a:latin typeface="Arial" panose="020B0604020202020204" pitchFamily="34" charset="0"/>
                <a:ea typeface="Aileron" charset="0"/>
                <a:cs typeface="Arial" panose="020B0604020202020204" pitchFamily="34" charset="0"/>
              </a:rPr>
              <a:t>lenvatinib</a:t>
            </a:r>
            <a:r>
              <a:rPr lang="en-GB" sz="1450" b="1" dirty="0">
                <a:latin typeface="Arial" panose="020B0604020202020204" pitchFamily="34" charset="0"/>
                <a:ea typeface="Aileron" charset="0"/>
                <a:cs typeface="Arial" panose="020B0604020202020204" pitchFamily="34" charset="0"/>
              </a:rPr>
              <a:t> or durvalumab</a:t>
            </a:r>
          </a:p>
        </p:txBody>
      </p:sp>
      <p:sp>
        <p:nvSpPr>
          <p:cNvPr id="181" name="TextBox 169">
            <a:extLst>
              <a:ext uri="{FF2B5EF4-FFF2-40B4-BE49-F238E27FC236}">
                <a16:creationId xmlns:a16="http://schemas.microsoft.com/office/drawing/2014/main" id="{F15CE160-B0C6-B048-AEFD-F24F3A24308B}"/>
              </a:ext>
            </a:extLst>
          </p:cNvPr>
          <p:cNvSpPr txBox="1"/>
          <p:nvPr/>
        </p:nvSpPr>
        <p:spPr>
          <a:xfrm>
            <a:off x="3789553" y="3479368"/>
            <a:ext cx="3022666" cy="66941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atezolizumab + bevacizumab</a:t>
            </a:r>
          </a:p>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durvalumab + tremelimumab</a:t>
            </a:r>
          </a:p>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a:t>
            </a:r>
            <a:r>
              <a:rPr lang="en-GB" sz="1450" dirty="0" err="1">
                <a:latin typeface="Arial" panose="020B0604020202020204" pitchFamily="34" charset="0"/>
                <a:ea typeface="Aileron" charset="0"/>
                <a:cs typeface="Arial" panose="020B0604020202020204" pitchFamily="34" charset="0"/>
              </a:rPr>
              <a:t>lenvatinib</a:t>
            </a:r>
            <a:r>
              <a:rPr lang="en-GB" sz="1450" dirty="0">
                <a:latin typeface="Arial" panose="020B0604020202020204" pitchFamily="34" charset="0"/>
                <a:ea typeface="Aileron" charset="0"/>
                <a:cs typeface="Arial" panose="020B0604020202020204" pitchFamily="34" charset="0"/>
              </a:rPr>
              <a:t> or </a:t>
            </a:r>
            <a:r>
              <a:rPr lang="en-GB" sz="1450" dirty="0" err="1">
                <a:latin typeface="Arial" panose="020B0604020202020204" pitchFamily="34" charset="0"/>
                <a:ea typeface="Aileron" charset="0"/>
                <a:cs typeface="Arial" panose="020B0604020202020204" pitchFamily="34" charset="0"/>
              </a:rPr>
              <a:t>durvalumab</a:t>
            </a:r>
            <a:endParaRPr lang="en-GB" sz="1450" dirty="0">
              <a:latin typeface="Arial" panose="020B0604020202020204" pitchFamily="34" charset="0"/>
              <a:ea typeface="Aileron" charset="0"/>
              <a:cs typeface="Arial" panose="020B0604020202020204" pitchFamily="34" charset="0"/>
            </a:endParaRPr>
          </a:p>
        </p:txBody>
      </p:sp>
      <p:sp>
        <p:nvSpPr>
          <p:cNvPr id="182" name="TextBox 169">
            <a:extLst>
              <a:ext uri="{FF2B5EF4-FFF2-40B4-BE49-F238E27FC236}">
                <a16:creationId xmlns:a16="http://schemas.microsoft.com/office/drawing/2014/main" id="{1503AADF-1BE3-984A-A014-DDC805B04946}"/>
              </a:ext>
            </a:extLst>
          </p:cNvPr>
          <p:cNvSpPr txBox="1"/>
          <p:nvPr/>
        </p:nvSpPr>
        <p:spPr>
          <a:xfrm>
            <a:off x="3789553" y="2892849"/>
            <a:ext cx="3022666" cy="18966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sorafenib</a:t>
            </a:r>
          </a:p>
        </p:txBody>
      </p:sp>
      <p:cxnSp>
        <p:nvCxnSpPr>
          <p:cNvPr id="172" name="Straight Connector 171">
            <a:extLst>
              <a:ext uri="{FF2B5EF4-FFF2-40B4-BE49-F238E27FC236}">
                <a16:creationId xmlns:a16="http://schemas.microsoft.com/office/drawing/2014/main" id="{9D37F51F-96FF-214D-A27B-26B7C5A919BB}"/>
              </a:ext>
            </a:extLst>
          </p:cNvPr>
          <p:cNvCxnSpPr>
            <a:cxnSpLocks/>
          </p:cNvCxnSpPr>
          <p:nvPr/>
        </p:nvCxnSpPr>
        <p:spPr>
          <a:xfrm>
            <a:off x="6711950" y="3852458"/>
            <a:ext cx="8731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93E4482-A027-7340-A614-A26F4BE8BEE5}"/>
              </a:ext>
            </a:extLst>
          </p:cNvPr>
          <p:cNvCxnSpPr>
            <a:cxnSpLocks/>
          </p:cNvCxnSpPr>
          <p:nvPr/>
        </p:nvCxnSpPr>
        <p:spPr>
          <a:xfrm>
            <a:off x="7321550" y="3014258"/>
            <a:ext cx="2635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74" name="Rounded Rectangle 167">
            <a:extLst>
              <a:ext uri="{FF2B5EF4-FFF2-40B4-BE49-F238E27FC236}">
                <a16:creationId xmlns:a16="http://schemas.microsoft.com/office/drawing/2014/main" id="{EB8A0080-54C1-2A4F-956E-CE9BAFBF926A}"/>
              </a:ext>
            </a:extLst>
          </p:cNvPr>
          <p:cNvSpPr/>
          <p:nvPr/>
        </p:nvSpPr>
        <p:spPr>
          <a:xfrm rot="16200000">
            <a:off x="6716005" y="4357746"/>
            <a:ext cx="749949"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cxnSp>
        <p:nvCxnSpPr>
          <p:cNvPr id="175" name="Straight Connector 174">
            <a:extLst>
              <a:ext uri="{FF2B5EF4-FFF2-40B4-BE49-F238E27FC236}">
                <a16:creationId xmlns:a16="http://schemas.microsoft.com/office/drawing/2014/main" id="{04C68901-FD3E-8B4B-BAA0-B48F6A250CF3}"/>
              </a:ext>
            </a:extLst>
          </p:cNvPr>
          <p:cNvCxnSpPr>
            <a:cxnSpLocks/>
          </p:cNvCxnSpPr>
          <p:nvPr/>
        </p:nvCxnSpPr>
        <p:spPr>
          <a:xfrm>
            <a:off x="3649663" y="2942819"/>
            <a:ext cx="0" cy="117198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97BDA1B-C1F3-3E46-B30E-9F9EB09DF08B}"/>
              </a:ext>
            </a:extLst>
          </p:cNvPr>
          <p:cNvCxnSpPr>
            <a:cxnSpLocks/>
          </p:cNvCxnSpPr>
          <p:nvPr/>
        </p:nvCxnSpPr>
        <p:spPr>
          <a:xfrm>
            <a:off x="3649663" y="1839074"/>
            <a:ext cx="0" cy="49830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7" name="TextBox 160">
            <a:extLst>
              <a:ext uri="{FF2B5EF4-FFF2-40B4-BE49-F238E27FC236}">
                <a16:creationId xmlns:a16="http://schemas.microsoft.com/office/drawing/2014/main" id="{67F0D19F-FA59-7649-9FF7-FE85DBF89A78}"/>
              </a:ext>
            </a:extLst>
          </p:cNvPr>
          <p:cNvSpPr txBox="1"/>
          <p:nvPr/>
        </p:nvSpPr>
        <p:spPr>
          <a:xfrm>
            <a:off x="3491278" y="1585072"/>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dirty="0">
                <a:latin typeface="Arial" panose="020B0604020202020204" pitchFamily="34" charset="0"/>
                <a:ea typeface="Aileron" charset="0"/>
                <a:cs typeface="Arial" panose="020B0604020202020204" pitchFamily="34" charset="0"/>
              </a:rPr>
              <a:t>First line</a:t>
            </a:r>
          </a:p>
        </p:txBody>
      </p:sp>
      <p:sp>
        <p:nvSpPr>
          <p:cNvPr id="171" name="TextBox 160">
            <a:extLst>
              <a:ext uri="{FF2B5EF4-FFF2-40B4-BE49-F238E27FC236}">
                <a16:creationId xmlns:a16="http://schemas.microsoft.com/office/drawing/2014/main" id="{6B34AA1B-5C02-2A4F-B83B-5D813B9DED8E}"/>
              </a:ext>
            </a:extLst>
          </p:cNvPr>
          <p:cNvSpPr txBox="1"/>
          <p:nvPr/>
        </p:nvSpPr>
        <p:spPr>
          <a:xfrm>
            <a:off x="3491278" y="2477247"/>
            <a:ext cx="1008000" cy="401648"/>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dirty="0">
                <a:latin typeface="Arial" panose="020B0604020202020204" pitchFamily="34" charset="0"/>
                <a:ea typeface="Aileron" charset="0"/>
                <a:cs typeface="Arial" panose="020B0604020202020204" pitchFamily="34" charset="0"/>
              </a:rPr>
              <a:t>Second line</a:t>
            </a:r>
          </a:p>
        </p:txBody>
      </p:sp>
      <p:sp>
        <p:nvSpPr>
          <p:cNvPr id="179" name="TextBox 160">
            <a:extLst>
              <a:ext uri="{FF2B5EF4-FFF2-40B4-BE49-F238E27FC236}">
                <a16:creationId xmlns:a16="http://schemas.microsoft.com/office/drawing/2014/main" id="{A14380DD-215E-704B-91FA-F6BFA30E8F27}"/>
              </a:ext>
            </a:extLst>
          </p:cNvPr>
          <p:cNvSpPr txBox="1"/>
          <p:nvPr/>
        </p:nvSpPr>
        <p:spPr>
          <a:xfrm>
            <a:off x="3491278" y="4274297"/>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dirty="0">
                <a:latin typeface="Arial" panose="020B0604020202020204" pitchFamily="34" charset="0"/>
                <a:ea typeface="Aileron" charset="0"/>
                <a:cs typeface="Arial" panose="020B0604020202020204" pitchFamily="34" charset="0"/>
              </a:rPr>
              <a:t>Third line</a:t>
            </a:r>
          </a:p>
        </p:txBody>
      </p:sp>
      <p:sp>
        <p:nvSpPr>
          <p:cNvPr id="184" name="Rounded Rectangle 167">
            <a:extLst>
              <a:ext uri="{FF2B5EF4-FFF2-40B4-BE49-F238E27FC236}">
                <a16:creationId xmlns:a16="http://schemas.microsoft.com/office/drawing/2014/main" id="{FD51558A-5AFF-ED4F-85D2-7B0A479DB13B}"/>
              </a:ext>
            </a:extLst>
          </p:cNvPr>
          <p:cNvSpPr/>
          <p:nvPr/>
        </p:nvSpPr>
        <p:spPr>
          <a:xfrm rot="16200000">
            <a:off x="7595340" y="3521297"/>
            <a:ext cx="2571823" cy="316981"/>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feasible</a:t>
            </a:r>
          </a:p>
        </p:txBody>
      </p:sp>
      <p:sp>
        <p:nvSpPr>
          <p:cNvPr id="178" name="TextBox 164">
            <a:extLst>
              <a:ext uri="{FF2B5EF4-FFF2-40B4-BE49-F238E27FC236}">
                <a16:creationId xmlns:a16="http://schemas.microsoft.com/office/drawing/2014/main" id="{E773EE2D-651E-354A-A15A-0292DF9393D9}"/>
              </a:ext>
            </a:extLst>
          </p:cNvPr>
          <p:cNvSpPr txBox="1"/>
          <p:nvPr/>
        </p:nvSpPr>
        <p:spPr>
          <a:xfrm>
            <a:off x="3829506" y="4521752"/>
            <a:ext cx="1683289"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dirty="0" err="1">
                <a:latin typeface="Arial" panose="020B0604020202020204" pitchFamily="34" charset="0"/>
                <a:ea typeface="Aileron" charset="0"/>
                <a:cs typeface="Arial" panose="020B0604020202020204" pitchFamily="34" charset="0"/>
              </a:rPr>
              <a:t>Cabozantinib</a:t>
            </a:r>
            <a:endParaRPr lang="en-GB" sz="1450" b="1" dirty="0">
              <a:latin typeface="Arial" panose="020B0604020202020204" pitchFamily="34" charset="0"/>
              <a:ea typeface="Aileron" charset="0"/>
              <a:cs typeface="Arial" panose="020B0604020202020204" pitchFamily="34" charset="0"/>
            </a:endParaRPr>
          </a:p>
        </p:txBody>
      </p:sp>
      <p:sp>
        <p:nvSpPr>
          <p:cNvPr id="152" name="TextBox 165">
            <a:extLst>
              <a:ext uri="{FF2B5EF4-FFF2-40B4-BE49-F238E27FC236}">
                <a16:creationId xmlns:a16="http://schemas.microsoft.com/office/drawing/2014/main" id="{F2EFC360-47D8-0F4C-A2C9-E3E266B7DEE3}"/>
              </a:ext>
            </a:extLst>
          </p:cNvPr>
          <p:cNvSpPr txBox="1"/>
          <p:nvPr/>
        </p:nvSpPr>
        <p:spPr>
          <a:xfrm>
            <a:off x="5229493" y="2462604"/>
            <a:ext cx="1657796" cy="100412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b="1" dirty="0">
                <a:latin typeface="Arial" panose="020B0604020202020204" pitchFamily="34" charset="0"/>
                <a:ea typeface="Aileron" charset="0"/>
                <a:cs typeface="Arial" panose="020B0604020202020204" pitchFamily="34" charset="0"/>
              </a:rPr>
              <a:t>Regorafenib</a:t>
            </a:r>
          </a:p>
          <a:p>
            <a:pPr>
              <a:lnSpc>
                <a:spcPct val="90000"/>
              </a:lnSpc>
            </a:pPr>
            <a:r>
              <a:rPr lang="en-GB" sz="1450" dirty="0">
                <a:latin typeface="Arial" panose="020B0604020202020204" pitchFamily="34" charset="0"/>
                <a:ea typeface="Aileron" charset="0"/>
                <a:cs typeface="Arial" panose="020B0604020202020204" pitchFamily="34" charset="0"/>
              </a:rPr>
              <a:t>(sorafenib-tolerant)</a:t>
            </a:r>
          </a:p>
          <a:p>
            <a:pPr>
              <a:lnSpc>
                <a:spcPct val="90000"/>
              </a:lnSpc>
            </a:pPr>
            <a:r>
              <a:rPr lang="en-GB" sz="1450" b="1" dirty="0">
                <a:latin typeface="Arial" panose="020B0604020202020204" pitchFamily="34" charset="0"/>
                <a:ea typeface="Aileron" charset="0"/>
                <a:cs typeface="Arial" panose="020B0604020202020204" pitchFamily="34" charset="0"/>
              </a:rPr>
              <a:t>Cabozantinib</a:t>
            </a:r>
          </a:p>
          <a:p>
            <a:pPr>
              <a:lnSpc>
                <a:spcPct val="90000"/>
              </a:lnSpc>
            </a:pPr>
            <a:r>
              <a:rPr lang="en-GB" sz="1450" b="1" dirty="0">
                <a:latin typeface="Arial" panose="020B0604020202020204" pitchFamily="34" charset="0"/>
                <a:ea typeface="Aileron" charset="0"/>
                <a:cs typeface="Arial" panose="020B0604020202020204" pitchFamily="34" charset="0"/>
              </a:rPr>
              <a:t>Ramucirumab</a:t>
            </a:r>
          </a:p>
          <a:p>
            <a:pPr>
              <a:lnSpc>
                <a:spcPct val="90000"/>
              </a:lnSpc>
            </a:pPr>
            <a:r>
              <a:rPr lang="en-GB" sz="1450" dirty="0">
                <a:latin typeface="Arial" panose="020B0604020202020204" pitchFamily="34" charset="0"/>
                <a:ea typeface="Aileron" charset="0"/>
                <a:cs typeface="Arial" panose="020B0604020202020204" pitchFamily="34" charset="0"/>
              </a:rPr>
              <a:t>(AFP ≥400 ng/mL)</a:t>
            </a:r>
          </a:p>
        </p:txBody>
      </p:sp>
      <p:cxnSp>
        <p:nvCxnSpPr>
          <p:cNvPr id="158" name="Straight Connector 157">
            <a:extLst>
              <a:ext uri="{FF2B5EF4-FFF2-40B4-BE49-F238E27FC236}">
                <a16:creationId xmlns:a16="http://schemas.microsoft.com/office/drawing/2014/main" id="{911C15E4-52D8-E84B-96C2-5950AE37A4DC}"/>
              </a:ext>
            </a:extLst>
          </p:cNvPr>
          <p:cNvCxnSpPr>
            <a:cxnSpLocks/>
          </p:cNvCxnSpPr>
          <p:nvPr/>
        </p:nvCxnSpPr>
        <p:spPr>
          <a:xfrm flipH="1">
            <a:off x="3518376" y="239462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F7E0C2BC-6338-6148-A5FA-81DA5197EF04}"/>
              </a:ext>
            </a:extLst>
          </p:cNvPr>
          <p:cNvCxnSpPr>
            <a:cxnSpLocks/>
          </p:cNvCxnSpPr>
          <p:nvPr/>
        </p:nvCxnSpPr>
        <p:spPr>
          <a:xfrm>
            <a:off x="7327900" y="45922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3C392870-2F43-C64E-9C4A-AFD229CD2953}"/>
              </a:ext>
            </a:extLst>
          </p:cNvPr>
          <p:cNvCxnSpPr>
            <a:cxnSpLocks/>
          </p:cNvCxnSpPr>
          <p:nvPr/>
        </p:nvCxnSpPr>
        <p:spPr>
          <a:xfrm>
            <a:off x="8470900" y="36651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5" name="Rounded Rectangle 191">
            <a:extLst>
              <a:ext uri="{FF2B5EF4-FFF2-40B4-BE49-F238E27FC236}">
                <a16:creationId xmlns:a16="http://schemas.microsoft.com/office/drawing/2014/main" id="{98011480-6A07-9741-91B7-B3024DA4BA08}"/>
              </a:ext>
            </a:extLst>
          </p:cNvPr>
          <p:cNvSpPr/>
          <p:nvPr/>
        </p:nvSpPr>
        <p:spPr>
          <a:xfrm>
            <a:off x="7605545" y="2481328"/>
            <a:ext cx="942554" cy="2481090"/>
          </a:xfrm>
          <a:prstGeom prst="roundRect">
            <a:avLst>
              <a:gd name="adj" fmla="val 0"/>
            </a:avLst>
          </a:prstGeom>
          <a:solidFill>
            <a:schemeClr val="tx2">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500" b="1" dirty="0">
                <a:solidFill>
                  <a:schemeClr val="tx1"/>
                </a:solidFill>
                <a:latin typeface="Arial" panose="020B0604020202020204" pitchFamily="34" charset="0"/>
                <a:cs typeface="Arial" panose="020B0604020202020204" pitchFamily="34" charset="0"/>
              </a:rPr>
              <a:t>Clinical</a:t>
            </a:r>
            <a:br>
              <a:rPr lang="en-GB" sz="1500" b="1" dirty="0">
                <a:solidFill>
                  <a:schemeClr val="tx1"/>
                </a:solidFill>
                <a:latin typeface="Arial" panose="020B0604020202020204" pitchFamily="34" charset="0"/>
                <a:cs typeface="Arial" panose="020B0604020202020204" pitchFamily="34" charset="0"/>
              </a:rPr>
            </a:br>
            <a:r>
              <a:rPr lang="en-GB" sz="1500" b="1" dirty="0">
                <a:solidFill>
                  <a:schemeClr val="tx1"/>
                </a:solidFill>
                <a:latin typeface="Arial" panose="020B0604020202020204" pitchFamily="34" charset="0"/>
                <a:cs typeface="Arial" panose="020B0604020202020204" pitchFamily="34" charset="0"/>
              </a:rPr>
              <a:t>trials</a:t>
            </a:r>
          </a:p>
        </p:txBody>
      </p:sp>
      <p:cxnSp>
        <p:nvCxnSpPr>
          <p:cNvPr id="188" name="Straight Connector 187">
            <a:extLst>
              <a:ext uri="{FF2B5EF4-FFF2-40B4-BE49-F238E27FC236}">
                <a16:creationId xmlns:a16="http://schemas.microsoft.com/office/drawing/2014/main" id="{9A5E1B27-A28C-214B-BE3D-AB208F524A91}"/>
              </a:ext>
            </a:extLst>
          </p:cNvPr>
          <p:cNvCxnSpPr>
            <a:cxnSpLocks/>
          </p:cNvCxnSpPr>
          <p:nvPr/>
        </p:nvCxnSpPr>
        <p:spPr>
          <a:xfrm>
            <a:off x="6710363" y="3508375"/>
            <a:ext cx="0" cy="698503"/>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82242357-D072-3E4E-83E1-3D08949CAB77}"/>
              </a:ext>
            </a:extLst>
          </p:cNvPr>
          <p:cNvCxnSpPr>
            <a:cxnSpLocks/>
          </p:cNvCxnSpPr>
          <p:nvPr/>
        </p:nvCxnSpPr>
        <p:spPr>
          <a:xfrm>
            <a:off x="5167313" y="2536825"/>
            <a:ext cx="0" cy="923925"/>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7BC3866D-F2C8-DA47-A52B-9B7CC5202CB7}"/>
              </a:ext>
            </a:extLst>
          </p:cNvPr>
          <p:cNvCxnSpPr>
            <a:cxnSpLocks/>
          </p:cNvCxnSpPr>
          <p:nvPr/>
        </p:nvCxnSpPr>
        <p:spPr>
          <a:xfrm flipH="1">
            <a:off x="5118102" y="3005138"/>
            <a:ext cx="38882" cy="0"/>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4F7137C-9C30-A440-AB58-2FFAFB0CEE80}"/>
              </a:ext>
            </a:extLst>
          </p:cNvPr>
          <p:cNvCxnSpPr>
            <a:cxnSpLocks/>
          </p:cNvCxnSpPr>
          <p:nvPr/>
        </p:nvCxnSpPr>
        <p:spPr>
          <a:xfrm>
            <a:off x="7091506" y="2239766"/>
            <a:ext cx="0" cy="23673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8" name="Rounded Rectangle 167">
            <a:extLst>
              <a:ext uri="{FF2B5EF4-FFF2-40B4-BE49-F238E27FC236}">
                <a16:creationId xmlns:a16="http://schemas.microsoft.com/office/drawing/2014/main" id="{067DCD1C-DCAD-584A-945D-628FE92131E4}"/>
              </a:ext>
            </a:extLst>
          </p:cNvPr>
          <p:cNvSpPr/>
          <p:nvPr/>
        </p:nvSpPr>
        <p:spPr>
          <a:xfrm rot="16200000">
            <a:off x="6584081" y="2763610"/>
            <a:ext cx="1013797"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sp>
        <p:nvSpPr>
          <p:cNvPr id="50" name="Rectangle 49" hidden="1">
            <a:extLst>
              <a:ext uri="{FF2B5EF4-FFF2-40B4-BE49-F238E27FC236}">
                <a16:creationId xmlns:a16="http://schemas.microsoft.com/office/drawing/2014/main" id="{6A00A96E-1C0E-8510-F96B-C9B3640F768D}"/>
              </a:ext>
            </a:extLst>
          </p:cNvPr>
          <p:cNvSpPr/>
          <p:nvPr/>
        </p:nvSpPr>
        <p:spPr>
          <a:xfrm>
            <a:off x="110633" y="947241"/>
            <a:ext cx="11274349" cy="5147300"/>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49" name="Straight Connector 148">
            <a:extLst>
              <a:ext uri="{FF2B5EF4-FFF2-40B4-BE49-F238E27FC236}">
                <a16:creationId xmlns:a16="http://schemas.microsoft.com/office/drawing/2014/main" id="{5001711B-6A16-0246-837B-AF2A1E77F9E4}"/>
              </a:ext>
            </a:extLst>
          </p:cNvPr>
          <p:cNvCxnSpPr>
            <a:cxnSpLocks/>
          </p:cNvCxnSpPr>
          <p:nvPr/>
        </p:nvCxnSpPr>
        <p:spPr>
          <a:xfrm>
            <a:off x="6900910" y="1190878"/>
            <a:ext cx="0" cy="324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96" name="Group 295" hidden="1">
            <a:extLst>
              <a:ext uri="{FF2B5EF4-FFF2-40B4-BE49-F238E27FC236}">
                <a16:creationId xmlns:a16="http://schemas.microsoft.com/office/drawing/2014/main" id="{DF831498-BB91-55DB-749F-7FA38FAC406C}"/>
              </a:ext>
            </a:extLst>
          </p:cNvPr>
          <p:cNvGrpSpPr/>
          <p:nvPr/>
        </p:nvGrpSpPr>
        <p:grpSpPr>
          <a:xfrm>
            <a:off x="1075389" y="967406"/>
            <a:ext cx="10429593" cy="5055465"/>
            <a:chOff x="1075389" y="967406"/>
            <a:chExt cx="10429593" cy="5055465"/>
          </a:xfrm>
        </p:grpSpPr>
        <p:sp>
          <p:nvSpPr>
            <p:cNvPr id="51" name="Rectangle 50">
              <a:extLst>
                <a:ext uri="{FF2B5EF4-FFF2-40B4-BE49-F238E27FC236}">
                  <a16:creationId xmlns:a16="http://schemas.microsoft.com/office/drawing/2014/main" id="{93F2A867-5783-9C42-6CA3-74F9E4D7B0AB}"/>
                </a:ext>
              </a:extLst>
            </p:cNvPr>
            <p:cNvSpPr/>
            <p:nvPr/>
          </p:nvSpPr>
          <p:spPr>
            <a:xfrm>
              <a:off x="7447749" y="4471744"/>
              <a:ext cx="2999059" cy="1524000"/>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Rounded Rectangle 11">
              <a:extLst>
                <a:ext uri="{FF2B5EF4-FFF2-40B4-BE49-F238E27FC236}">
                  <a16:creationId xmlns:a16="http://schemas.microsoft.com/office/drawing/2014/main" id="{ECD90A32-CAC8-2ED6-12F1-80A38894072B}"/>
                </a:ext>
              </a:extLst>
            </p:cNvPr>
            <p:cNvSpPr/>
            <p:nvPr/>
          </p:nvSpPr>
          <p:spPr>
            <a:xfrm>
              <a:off x="6525034" y="967406"/>
              <a:ext cx="739565" cy="22878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dirty="0">
                  <a:solidFill>
                    <a:schemeClr val="tx1"/>
                  </a:solidFill>
                  <a:latin typeface="Arial" panose="020B0604020202020204" pitchFamily="34" charset="0"/>
                  <a:cs typeface="Arial" panose="020B0604020202020204" pitchFamily="34" charset="0"/>
                </a:rPr>
                <a:t>HCC</a:t>
              </a:r>
            </a:p>
          </p:txBody>
        </p:sp>
        <p:sp>
          <p:nvSpPr>
            <p:cNvPr id="53" name="Rounded Rectangle 14">
              <a:extLst>
                <a:ext uri="{FF2B5EF4-FFF2-40B4-BE49-F238E27FC236}">
                  <a16:creationId xmlns:a16="http://schemas.microsoft.com/office/drawing/2014/main" id="{1FFBA711-FA8B-F998-4EFE-AC1D9A8AB16B}"/>
                </a:ext>
              </a:extLst>
            </p:cNvPr>
            <p:cNvSpPr/>
            <p:nvPr/>
          </p:nvSpPr>
          <p:spPr>
            <a:xfrm>
              <a:off x="10542591" y="3809461"/>
              <a:ext cx="80797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BSC</a:t>
              </a:r>
            </a:p>
          </p:txBody>
        </p:sp>
        <p:sp>
          <p:nvSpPr>
            <p:cNvPr id="139" name="Rounded Rectangle 19">
              <a:extLst>
                <a:ext uri="{FF2B5EF4-FFF2-40B4-BE49-F238E27FC236}">
                  <a16:creationId xmlns:a16="http://schemas.microsoft.com/office/drawing/2014/main" id="{B3854E8B-7133-0ED9-E650-CA863250650A}"/>
                </a:ext>
              </a:extLst>
            </p:cNvPr>
            <p:cNvSpPr/>
            <p:nvPr/>
          </p:nvSpPr>
          <p:spPr>
            <a:xfrm>
              <a:off x="1075390" y="3809461"/>
              <a:ext cx="172430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First treatment option</a:t>
              </a:r>
            </a:p>
          </p:txBody>
        </p:sp>
        <p:cxnSp>
          <p:nvCxnSpPr>
            <p:cNvPr id="144" name="Straight Connector 143">
              <a:extLst>
                <a:ext uri="{FF2B5EF4-FFF2-40B4-BE49-F238E27FC236}">
                  <a16:creationId xmlns:a16="http://schemas.microsoft.com/office/drawing/2014/main" id="{009C99CA-BE2D-1F8C-69EC-24F58369A374}"/>
                </a:ext>
              </a:extLst>
            </p:cNvPr>
            <p:cNvCxnSpPr>
              <a:cxnSpLocks/>
            </p:cNvCxnSpPr>
            <p:nvPr/>
          </p:nvCxnSpPr>
          <p:spPr>
            <a:xfrm>
              <a:off x="3633586" y="1298878"/>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FD68314-103C-34EB-AC0B-C0EFA8BE38EE}"/>
                </a:ext>
              </a:extLst>
            </p:cNvPr>
            <p:cNvCxnSpPr>
              <a:cxnSpLocks/>
            </p:cNvCxnSpPr>
            <p:nvPr/>
          </p:nvCxnSpPr>
          <p:spPr>
            <a:xfrm>
              <a:off x="5286294" y="1298878"/>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5DA5BC27-200E-05A2-DC86-515419C99D25}"/>
                </a:ext>
              </a:extLst>
            </p:cNvPr>
            <p:cNvCxnSpPr>
              <a:cxnSpLocks/>
            </p:cNvCxnSpPr>
            <p:nvPr/>
          </p:nvCxnSpPr>
          <p:spPr>
            <a:xfrm>
              <a:off x="8758542" y="1298878"/>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B2420F52-35D0-410E-3AAC-FBDE5E0E9280}"/>
                </a:ext>
              </a:extLst>
            </p:cNvPr>
            <p:cNvCxnSpPr>
              <a:cxnSpLocks/>
            </p:cNvCxnSpPr>
            <p:nvPr/>
          </p:nvCxnSpPr>
          <p:spPr>
            <a:xfrm>
              <a:off x="10611033" y="1298878"/>
              <a:ext cx="0" cy="2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9AD7AD1-7B37-53C1-998D-F481C393A290}"/>
                </a:ext>
              </a:extLst>
            </p:cNvPr>
            <p:cNvCxnSpPr>
              <a:cxnSpLocks/>
            </p:cNvCxnSpPr>
            <p:nvPr/>
          </p:nvCxnSpPr>
          <p:spPr>
            <a:xfrm flipH="1">
              <a:off x="3624127" y="1306537"/>
              <a:ext cx="697679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3" name="Rounded Rectangle 38">
              <a:extLst>
                <a:ext uri="{FF2B5EF4-FFF2-40B4-BE49-F238E27FC236}">
                  <a16:creationId xmlns:a16="http://schemas.microsoft.com/office/drawing/2014/main" id="{D378751C-3FA5-C0BE-D971-8DD9693C682D}"/>
                </a:ext>
              </a:extLst>
            </p:cNvPr>
            <p:cNvSpPr/>
            <p:nvPr/>
          </p:nvSpPr>
          <p:spPr>
            <a:xfrm rot="16200000">
              <a:off x="829780" y="1756715"/>
              <a:ext cx="7200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Prognosis</a:t>
              </a:r>
            </a:p>
          </p:txBody>
        </p:sp>
        <p:sp>
          <p:nvSpPr>
            <p:cNvPr id="154" name="Rounded Rectangle 39">
              <a:extLst>
                <a:ext uri="{FF2B5EF4-FFF2-40B4-BE49-F238E27FC236}">
                  <a16:creationId xmlns:a16="http://schemas.microsoft.com/office/drawing/2014/main" id="{0DD6B32E-EA0C-6E1D-B9C9-80052BBCAAD4}"/>
                </a:ext>
              </a:extLst>
            </p:cNvPr>
            <p:cNvSpPr/>
            <p:nvPr/>
          </p:nvSpPr>
          <p:spPr>
            <a:xfrm>
              <a:off x="1346361" y="1511105"/>
              <a:ext cx="1468465" cy="72000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Based on tumour burden,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liver function, and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physical status</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Refined by AFP, ALBI score,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Child-Pugh </a:t>
              </a:r>
              <a:r>
                <a:rPr lang="en-GB" sz="800" dirty="0">
                  <a:solidFill>
                    <a:srgbClr val="FF0000"/>
                  </a:solidFill>
                  <a:latin typeface="Arial" panose="020B0604020202020204" pitchFamily="34" charset="0"/>
                  <a:cs typeface="Arial" panose="020B0604020202020204" pitchFamily="34" charset="0"/>
                </a:rPr>
                <a:t>score</a:t>
              </a:r>
              <a:r>
                <a:rPr lang="en-GB" sz="800" dirty="0">
                  <a:solidFill>
                    <a:schemeClr val="tx1"/>
                  </a:solidFill>
                  <a:latin typeface="Arial" panose="020B0604020202020204" pitchFamily="34" charset="0"/>
                  <a:cs typeface="Arial" panose="020B0604020202020204" pitchFamily="34" charset="0"/>
                </a:rPr>
                <a:t>, MELD</a:t>
              </a:r>
            </a:p>
          </p:txBody>
        </p:sp>
        <p:sp>
          <p:nvSpPr>
            <p:cNvPr id="155" name="Rounded Rectangle 40">
              <a:extLst>
                <a:ext uri="{FF2B5EF4-FFF2-40B4-BE49-F238E27FC236}">
                  <a16:creationId xmlns:a16="http://schemas.microsoft.com/office/drawing/2014/main" id="{537C9F17-4804-5824-09A8-2382A2EC59A7}"/>
                </a:ext>
              </a:extLst>
            </p:cNvPr>
            <p:cNvSpPr/>
            <p:nvPr/>
          </p:nvSpPr>
          <p:spPr>
            <a:xfrm>
              <a:off x="1346361" y="2305191"/>
              <a:ext cx="1468465" cy="1392195"/>
            </a:xfrm>
            <a:prstGeom prst="roundRect">
              <a:avLst>
                <a:gd name="adj" fmla="val 8383"/>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To decide individualised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treatment approach</a:t>
              </a:r>
            </a:p>
          </p:txBody>
        </p:sp>
        <p:sp>
          <p:nvSpPr>
            <p:cNvPr id="156" name="Rounded Rectangle 41">
              <a:extLst>
                <a:ext uri="{FF2B5EF4-FFF2-40B4-BE49-F238E27FC236}">
                  <a16:creationId xmlns:a16="http://schemas.microsoft.com/office/drawing/2014/main" id="{52DEDCDA-1086-39CE-DBFA-C28BF2D7CE44}"/>
                </a:ext>
              </a:extLst>
            </p:cNvPr>
            <p:cNvSpPr/>
            <p:nvPr/>
          </p:nvSpPr>
          <p:spPr>
            <a:xfrm rot="16200000">
              <a:off x="493181" y="2887401"/>
              <a:ext cx="13932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Patient characterisation</a:t>
              </a:r>
            </a:p>
          </p:txBody>
        </p:sp>
        <p:sp>
          <p:nvSpPr>
            <p:cNvPr id="157" name="Rounded Rectangle 44">
              <a:extLst>
                <a:ext uri="{FF2B5EF4-FFF2-40B4-BE49-F238E27FC236}">
                  <a16:creationId xmlns:a16="http://schemas.microsoft.com/office/drawing/2014/main" id="{71F134E4-42DB-B989-A516-C268821A0343}"/>
                </a:ext>
              </a:extLst>
            </p:cNvPr>
            <p:cNvSpPr/>
            <p:nvPr/>
          </p:nvSpPr>
          <p:spPr>
            <a:xfrm>
              <a:off x="5020733" y="2332771"/>
              <a:ext cx="590550" cy="221615"/>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≤3 nodules,</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each ≤3 cm</a:t>
              </a:r>
            </a:p>
          </p:txBody>
        </p:sp>
        <p:cxnSp>
          <p:nvCxnSpPr>
            <p:cNvPr id="159" name="Straight Connector 158">
              <a:extLst>
                <a:ext uri="{FF2B5EF4-FFF2-40B4-BE49-F238E27FC236}">
                  <a16:creationId xmlns:a16="http://schemas.microsoft.com/office/drawing/2014/main" id="{AD9871E7-3888-3EF3-6947-D398A6280DE1}"/>
                </a:ext>
              </a:extLst>
            </p:cNvPr>
            <p:cNvCxnSpPr>
              <a:cxnSpLocks/>
            </p:cNvCxnSpPr>
            <p:nvPr/>
          </p:nvCxnSpPr>
          <p:spPr>
            <a:xfrm>
              <a:off x="3633586" y="1841803"/>
              <a:ext cx="0" cy="4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0" name="Rounded Rectangle 24">
              <a:extLst>
                <a:ext uri="{FF2B5EF4-FFF2-40B4-BE49-F238E27FC236}">
                  <a16:creationId xmlns:a16="http://schemas.microsoft.com/office/drawing/2014/main" id="{B39CB43B-4715-F060-D3AE-4A3A93E5CF81}"/>
                </a:ext>
              </a:extLst>
            </p:cNvPr>
            <p:cNvSpPr/>
            <p:nvPr/>
          </p:nvSpPr>
          <p:spPr>
            <a:xfrm>
              <a:off x="2894052" y="1511105"/>
              <a:ext cx="1479068" cy="415147"/>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Very early stage (0)</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≤2 cm</a:t>
              </a:r>
            </a:p>
            <a:p>
              <a:pPr marL="88900" indent="-88900">
                <a:buFont typeface="Arial" panose="020B0604020202020204" pitchFamily="34" charset="0"/>
                <a:buChar char="•"/>
              </a:pPr>
              <a:r>
                <a:rPr lang="en-GB" sz="750" spc="-10" dirty="0">
                  <a:solidFill>
                    <a:schemeClr val="tx1"/>
                  </a:solidFill>
                  <a:latin typeface="Arial" panose="020B0604020202020204" pitchFamily="34" charset="0"/>
                  <a:cs typeface="Arial" panose="020B0604020202020204" pitchFamily="34" charset="0"/>
                </a:rPr>
                <a:t>Preserved liver </a:t>
              </a:r>
              <a:r>
                <a:rPr lang="en-GB" sz="750" spc="-10" dirty="0" err="1">
                  <a:solidFill>
                    <a:schemeClr val="tx1"/>
                  </a:solidFill>
                  <a:latin typeface="Arial" panose="020B0604020202020204" pitchFamily="34" charset="0"/>
                  <a:cs typeface="Arial" panose="020B0604020202020204" pitchFamily="34" charset="0"/>
                </a:rPr>
                <a:t>function,</a:t>
              </a:r>
              <a:r>
                <a:rPr lang="en-GB" sz="750" spc="-10" baseline="30000" dirty="0" err="1">
                  <a:solidFill>
                    <a:schemeClr val="tx1"/>
                  </a:solidFill>
                  <a:latin typeface="Arial" panose="020B0604020202020204" pitchFamily="34" charset="0"/>
                  <a:cs typeface="Arial" panose="020B0604020202020204" pitchFamily="34" charset="0"/>
                </a:rPr>
                <a:t>a</a:t>
              </a:r>
              <a:r>
                <a:rPr lang="en-GB" sz="750" spc="-10" dirty="0">
                  <a:solidFill>
                    <a:schemeClr val="tx1"/>
                  </a:solidFill>
                  <a:latin typeface="Arial" panose="020B0604020202020204" pitchFamily="34" charset="0"/>
                  <a:cs typeface="Arial" panose="020B0604020202020204" pitchFamily="34" charset="0"/>
                </a:rPr>
                <a:t> PS 0</a:t>
              </a:r>
            </a:p>
          </p:txBody>
        </p:sp>
        <p:cxnSp>
          <p:nvCxnSpPr>
            <p:cNvPr id="161" name="Straight Connector 160">
              <a:extLst>
                <a:ext uri="{FF2B5EF4-FFF2-40B4-BE49-F238E27FC236}">
                  <a16:creationId xmlns:a16="http://schemas.microsoft.com/office/drawing/2014/main" id="{A160BA6D-D5F7-9179-703B-CD419730C2A9}"/>
                </a:ext>
              </a:extLst>
            </p:cNvPr>
            <p:cNvCxnSpPr>
              <a:cxnSpLocks/>
            </p:cNvCxnSpPr>
            <p:nvPr/>
          </p:nvCxnSpPr>
          <p:spPr>
            <a:xfrm>
              <a:off x="4487333" y="2128936"/>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8BD493BE-5F6F-11F4-3712-69AD41DEC4A9}"/>
                </a:ext>
              </a:extLst>
            </p:cNvPr>
            <p:cNvCxnSpPr>
              <a:cxnSpLocks/>
            </p:cNvCxnSpPr>
            <p:nvPr/>
          </p:nvCxnSpPr>
          <p:spPr>
            <a:xfrm flipH="1">
              <a:off x="4480433" y="2135040"/>
              <a:ext cx="84192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529D1D10-4125-0831-2C83-16F33C273E0D}"/>
                </a:ext>
              </a:extLst>
            </p:cNvPr>
            <p:cNvCxnSpPr>
              <a:cxnSpLocks/>
            </p:cNvCxnSpPr>
            <p:nvPr/>
          </p:nvCxnSpPr>
          <p:spPr>
            <a:xfrm>
              <a:off x="5316008" y="2128936"/>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F2FE8D28-44D8-0D71-6EE7-985DE8B4550B}"/>
                </a:ext>
              </a:extLst>
            </p:cNvPr>
            <p:cNvCxnSpPr>
              <a:cxnSpLocks/>
            </p:cNvCxnSpPr>
            <p:nvPr/>
          </p:nvCxnSpPr>
          <p:spPr>
            <a:xfrm>
              <a:off x="3633586" y="2397428"/>
              <a:ext cx="0" cy="344283"/>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8D33FF1D-8872-8B4E-A52B-27A966CD8B38}"/>
                </a:ext>
              </a:extLst>
            </p:cNvPr>
            <p:cNvCxnSpPr>
              <a:cxnSpLocks/>
            </p:cNvCxnSpPr>
            <p:nvPr/>
          </p:nvCxnSpPr>
          <p:spPr>
            <a:xfrm>
              <a:off x="3322436" y="2738536"/>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6" name="Rounded Rectangle 42">
              <a:extLst>
                <a:ext uri="{FF2B5EF4-FFF2-40B4-BE49-F238E27FC236}">
                  <a16:creationId xmlns:a16="http://schemas.microsoft.com/office/drawing/2014/main" id="{EA784326-CA8F-F255-B3DE-29F69336F06D}"/>
                </a:ext>
              </a:extLst>
            </p:cNvPr>
            <p:cNvSpPr/>
            <p:nvPr/>
          </p:nvSpPr>
          <p:spPr>
            <a:xfrm>
              <a:off x="3096683" y="2309403"/>
              <a:ext cx="1041400" cy="3529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Potential candidate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for liver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transplantation</a:t>
              </a:r>
            </a:p>
          </p:txBody>
        </p:sp>
        <p:cxnSp>
          <p:nvCxnSpPr>
            <p:cNvPr id="167" name="Straight Connector 166">
              <a:extLst>
                <a:ext uri="{FF2B5EF4-FFF2-40B4-BE49-F238E27FC236}">
                  <a16:creationId xmlns:a16="http://schemas.microsoft.com/office/drawing/2014/main" id="{3EA84F1E-1B7D-97A5-9B3C-08DB843C183B}"/>
                </a:ext>
              </a:extLst>
            </p:cNvPr>
            <p:cNvCxnSpPr>
              <a:cxnSpLocks/>
            </p:cNvCxnSpPr>
            <p:nvPr/>
          </p:nvCxnSpPr>
          <p:spPr>
            <a:xfrm>
              <a:off x="4903586" y="1784653"/>
              <a:ext cx="0" cy="344283"/>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8" name="Rounded Rectangle 25">
              <a:extLst>
                <a:ext uri="{FF2B5EF4-FFF2-40B4-BE49-F238E27FC236}">
                  <a16:creationId xmlns:a16="http://schemas.microsoft.com/office/drawing/2014/main" id="{1B3A8196-34DC-003B-E1B4-67425AA06C20}"/>
                </a:ext>
              </a:extLst>
            </p:cNvPr>
            <p:cNvSpPr/>
            <p:nvPr/>
          </p:nvSpPr>
          <p:spPr>
            <a:xfrm>
              <a:off x="4452026" y="1511105"/>
              <a:ext cx="1668537" cy="41514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Early stage (A)</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or  ≤3 nodules, each ≤3 cm</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a:t>
              </a:r>
              <a:r>
                <a:rPr lang="en-GB" sz="750" dirty="0" err="1">
                  <a:solidFill>
                    <a:schemeClr val="tx1"/>
                  </a:solidFill>
                  <a:latin typeface="Arial" panose="020B0604020202020204" pitchFamily="34" charset="0"/>
                  <a:cs typeface="Arial" panose="020B0604020202020204" pitchFamily="34" charset="0"/>
                </a:rPr>
                <a:t>function,</a:t>
              </a:r>
              <a:r>
                <a:rPr lang="en-GB" sz="750" spc="-10" baseline="30000" dirty="0" err="1">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169" name="Straight Connector 168">
              <a:extLst>
                <a:ext uri="{FF2B5EF4-FFF2-40B4-BE49-F238E27FC236}">
                  <a16:creationId xmlns:a16="http://schemas.microsoft.com/office/drawing/2014/main" id="{08862409-499F-8B94-E381-8CA2F0ADFAAE}"/>
                </a:ext>
              </a:extLst>
            </p:cNvPr>
            <p:cNvCxnSpPr>
              <a:cxnSpLocks/>
            </p:cNvCxnSpPr>
            <p:nvPr/>
          </p:nvCxnSpPr>
          <p:spPr>
            <a:xfrm flipH="1">
              <a:off x="3315209" y="2744640"/>
              <a:ext cx="59109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A080ABB0-8305-8CB1-6377-3DC75AA82705}"/>
                </a:ext>
              </a:extLst>
            </p:cNvPr>
            <p:cNvCxnSpPr>
              <a:cxnSpLocks/>
            </p:cNvCxnSpPr>
            <p:nvPr/>
          </p:nvCxnSpPr>
          <p:spPr>
            <a:xfrm>
              <a:off x="3900286" y="2738536"/>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2" name="TextBox 64">
              <a:extLst>
                <a:ext uri="{FF2B5EF4-FFF2-40B4-BE49-F238E27FC236}">
                  <a16:creationId xmlns:a16="http://schemas.microsoft.com/office/drawing/2014/main" id="{821F3D71-4199-54EE-0E47-42D1A612DEDC}"/>
                </a:ext>
              </a:extLst>
            </p:cNvPr>
            <p:cNvSpPr txBox="1"/>
            <p:nvPr/>
          </p:nvSpPr>
          <p:spPr>
            <a:xfrm>
              <a:off x="3247719" y="2898080"/>
              <a:ext cx="121828" cy="115416"/>
            </a:xfrm>
            <a:prstGeom prst="rect">
              <a:avLst/>
            </a:prstGeom>
            <a:noFill/>
          </p:spPr>
          <p:txBody>
            <a:bodyPr wrap="non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sp>
          <p:nvSpPr>
            <p:cNvPr id="193" name="TextBox 65">
              <a:extLst>
                <a:ext uri="{FF2B5EF4-FFF2-40B4-BE49-F238E27FC236}">
                  <a16:creationId xmlns:a16="http://schemas.microsoft.com/office/drawing/2014/main" id="{23DB8A3C-DCBF-9658-0586-370D8294EA6A}"/>
                </a:ext>
              </a:extLst>
            </p:cNvPr>
            <p:cNvSpPr txBox="1"/>
            <p:nvPr/>
          </p:nvSpPr>
          <p:spPr>
            <a:xfrm>
              <a:off x="4117174" y="2735894"/>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Portal pressure, bilirubin</a:t>
              </a:r>
            </a:p>
          </p:txBody>
        </p:sp>
        <p:sp>
          <p:nvSpPr>
            <p:cNvPr id="195" name="TextBox 68">
              <a:extLst>
                <a:ext uri="{FF2B5EF4-FFF2-40B4-BE49-F238E27FC236}">
                  <a16:creationId xmlns:a16="http://schemas.microsoft.com/office/drawing/2014/main" id="{7923B9A4-8128-EDC5-8000-B6A0E6342716}"/>
                </a:ext>
              </a:extLst>
            </p:cNvPr>
            <p:cNvSpPr txBox="1"/>
            <p:nvPr/>
          </p:nvSpPr>
          <p:spPr>
            <a:xfrm>
              <a:off x="3812868" y="2898080"/>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p>
          </p:txBody>
        </p:sp>
        <p:cxnSp>
          <p:nvCxnSpPr>
            <p:cNvPr id="196" name="Straight Connector 195">
              <a:extLst>
                <a:ext uri="{FF2B5EF4-FFF2-40B4-BE49-F238E27FC236}">
                  <a16:creationId xmlns:a16="http://schemas.microsoft.com/office/drawing/2014/main" id="{07D1D270-C43D-CCB8-1CC5-4D5A56DFE5C9}"/>
                </a:ext>
              </a:extLst>
            </p:cNvPr>
            <p:cNvCxnSpPr>
              <a:cxnSpLocks/>
              <a:stCxn id="197" idx="2"/>
            </p:cNvCxnSpPr>
            <p:nvPr/>
          </p:nvCxnSpPr>
          <p:spPr>
            <a:xfrm>
              <a:off x="4487333" y="2481362"/>
              <a:ext cx="0" cy="26341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7" name="Rounded Rectangle 43">
              <a:extLst>
                <a:ext uri="{FF2B5EF4-FFF2-40B4-BE49-F238E27FC236}">
                  <a16:creationId xmlns:a16="http://schemas.microsoft.com/office/drawing/2014/main" id="{9F9DE50C-4140-A457-2E74-7DBEEFF5A1BB}"/>
                </a:ext>
              </a:extLst>
            </p:cNvPr>
            <p:cNvSpPr/>
            <p:nvPr/>
          </p:nvSpPr>
          <p:spPr>
            <a:xfrm>
              <a:off x="4195233" y="2309404"/>
              <a:ext cx="584200" cy="171958"/>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Single</a:t>
              </a:r>
            </a:p>
          </p:txBody>
        </p:sp>
        <p:cxnSp>
          <p:nvCxnSpPr>
            <p:cNvPr id="199" name="Straight Connector 198">
              <a:extLst>
                <a:ext uri="{FF2B5EF4-FFF2-40B4-BE49-F238E27FC236}">
                  <a16:creationId xmlns:a16="http://schemas.microsoft.com/office/drawing/2014/main" id="{9ABFCF9F-41A9-99D0-E63C-DCE56FB0BA2F}"/>
                </a:ext>
              </a:extLst>
            </p:cNvPr>
            <p:cNvCxnSpPr>
              <a:cxnSpLocks/>
            </p:cNvCxnSpPr>
            <p:nvPr/>
          </p:nvCxnSpPr>
          <p:spPr>
            <a:xfrm>
              <a:off x="4240011" y="3008411"/>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12854698-A6E3-5686-22DF-FCD003819901}"/>
                </a:ext>
              </a:extLst>
            </p:cNvPr>
            <p:cNvCxnSpPr>
              <a:cxnSpLocks/>
            </p:cNvCxnSpPr>
            <p:nvPr/>
          </p:nvCxnSpPr>
          <p:spPr>
            <a:xfrm flipH="1">
              <a:off x="4232785" y="3014515"/>
              <a:ext cx="4958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E8E2CA58-85F6-0BE7-D884-55BDEF7FAA11}"/>
                </a:ext>
              </a:extLst>
            </p:cNvPr>
            <p:cNvCxnSpPr>
              <a:cxnSpLocks/>
            </p:cNvCxnSpPr>
            <p:nvPr/>
          </p:nvCxnSpPr>
          <p:spPr>
            <a:xfrm>
              <a:off x="4732136" y="3008411"/>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F4F11E95-8FEF-6D28-8AF6-D481974B5385}"/>
                </a:ext>
              </a:extLst>
            </p:cNvPr>
            <p:cNvCxnSpPr>
              <a:cxnSpLocks/>
            </p:cNvCxnSpPr>
            <p:nvPr/>
          </p:nvCxnSpPr>
          <p:spPr>
            <a:xfrm>
              <a:off x="4487333" y="2932212"/>
              <a:ext cx="0" cy="72000"/>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01D0457E-6F4A-5661-BA5A-BC9291E9CDF1}"/>
                </a:ext>
              </a:extLst>
            </p:cNvPr>
            <p:cNvCxnSpPr>
              <a:cxnSpLocks/>
            </p:cNvCxnSpPr>
            <p:nvPr/>
          </p:nvCxnSpPr>
          <p:spPr>
            <a:xfrm>
              <a:off x="3322436" y="3027461"/>
              <a:ext cx="0" cy="76824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33DA7D16-28F5-2816-1273-DCCC204CDA60}"/>
                </a:ext>
              </a:extLst>
            </p:cNvPr>
            <p:cNvCxnSpPr>
              <a:cxnSpLocks/>
            </p:cNvCxnSpPr>
            <p:nvPr/>
          </p:nvCxnSpPr>
          <p:spPr>
            <a:xfrm>
              <a:off x="4240011" y="3313211"/>
              <a:ext cx="0" cy="4824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6" name="TextBox 82">
              <a:extLst>
                <a:ext uri="{FF2B5EF4-FFF2-40B4-BE49-F238E27FC236}">
                  <a16:creationId xmlns:a16="http://schemas.microsoft.com/office/drawing/2014/main" id="{0D03D502-FAB8-37F1-D654-F10FFA802464}"/>
                </a:ext>
              </a:extLst>
            </p:cNvPr>
            <p:cNvSpPr txBox="1"/>
            <p:nvPr/>
          </p:nvSpPr>
          <p:spPr>
            <a:xfrm>
              <a:off x="3996524" y="3183569"/>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Normal</a:t>
              </a:r>
            </a:p>
          </p:txBody>
        </p:sp>
        <p:sp>
          <p:nvSpPr>
            <p:cNvPr id="207" name="TextBox 83">
              <a:extLst>
                <a:ext uri="{FF2B5EF4-FFF2-40B4-BE49-F238E27FC236}">
                  <a16:creationId xmlns:a16="http://schemas.microsoft.com/office/drawing/2014/main" id="{11A1545F-6513-ECEC-12F4-615A642D59E4}"/>
                </a:ext>
              </a:extLst>
            </p:cNvPr>
            <p:cNvSpPr txBox="1"/>
            <p:nvPr/>
          </p:nvSpPr>
          <p:spPr>
            <a:xfrm>
              <a:off x="4453724" y="3183569"/>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err="1">
                  <a:latin typeface="Arial" panose="020B0604020202020204" pitchFamily="34" charset="0"/>
                  <a:ea typeface="Aileron" charset="0"/>
                  <a:cs typeface="Arial" panose="020B0604020202020204" pitchFamily="34" charset="0"/>
                </a:rPr>
                <a:t>Increased</a:t>
              </a:r>
              <a:r>
                <a:rPr lang="en-GB" sz="750" baseline="30000" dirty="0" err="1">
                  <a:latin typeface="Arial" panose="020B0604020202020204" pitchFamily="34" charset="0"/>
                  <a:ea typeface="Aileron" charset="0"/>
                  <a:cs typeface="Arial" panose="020B0604020202020204" pitchFamily="34" charset="0"/>
                </a:rPr>
                <a:t>b</a:t>
              </a:r>
              <a:endParaRPr lang="en-GB" sz="750" dirty="0">
                <a:latin typeface="Arial" panose="020B0604020202020204" pitchFamily="34" charset="0"/>
                <a:ea typeface="Aileron" charset="0"/>
                <a:cs typeface="Arial" panose="020B0604020202020204" pitchFamily="34" charset="0"/>
              </a:endParaRPr>
            </a:p>
          </p:txBody>
        </p:sp>
        <p:sp>
          <p:nvSpPr>
            <p:cNvPr id="208" name="TextBox 84">
              <a:extLst>
                <a:ext uri="{FF2B5EF4-FFF2-40B4-BE49-F238E27FC236}">
                  <a16:creationId xmlns:a16="http://schemas.microsoft.com/office/drawing/2014/main" id="{BAA38488-90CE-DC8E-5F5B-99B63B121E58}"/>
                </a:ext>
              </a:extLst>
            </p:cNvPr>
            <p:cNvSpPr txBox="1"/>
            <p:nvPr/>
          </p:nvSpPr>
          <p:spPr>
            <a:xfrm>
              <a:off x="4945849" y="3078794"/>
              <a:ext cx="747984" cy="207749"/>
            </a:xfrm>
            <a:prstGeom prst="rect">
              <a:avLst/>
            </a:prstGeom>
            <a:solidFill>
              <a:schemeClr val="accent4"/>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Contraindications</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to LT</a:t>
              </a:r>
            </a:p>
          </p:txBody>
        </p:sp>
        <p:cxnSp>
          <p:nvCxnSpPr>
            <p:cNvPr id="209" name="Straight Connector 208">
              <a:extLst>
                <a:ext uri="{FF2B5EF4-FFF2-40B4-BE49-F238E27FC236}">
                  <a16:creationId xmlns:a16="http://schemas.microsoft.com/office/drawing/2014/main" id="{7E77C19B-3187-1DC7-A927-8522346890BA}"/>
                </a:ext>
              </a:extLst>
            </p:cNvPr>
            <p:cNvCxnSpPr>
              <a:cxnSpLocks/>
              <a:stCxn id="157" idx="2"/>
            </p:cNvCxnSpPr>
            <p:nvPr/>
          </p:nvCxnSpPr>
          <p:spPr>
            <a:xfrm>
              <a:off x="5316008" y="2554386"/>
              <a:ext cx="0" cy="52376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96DCDD65-8655-7579-EA2F-BE9076DC4A65}"/>
                </a:ext>
              </a:extLst>
            </p:cNvPr>
            <p:cNvCxnSpPr>
              <a:cxnSpLocks/>
            </p:cNvCxnSpPr>
            <p:nvPr/>
          </p:nvCxnSpPr>
          <p:spPr>
            <a:xfrm>
              <a:off x="6055783" y="2128936"/>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882C4E21-465B-3DCF-F532-CA08DD117FF4}"/>
                </a:ext>
              </a:extLst>
            </p:cNvPr>
            <p:cNvCxnSpPr>
              <a:cxnSpLocks/>
            </p:cNvCxnSpPr>
            <p:nvPr/>
          </p:nvCxnSpPr>
          <p:spPr>
            <a:xfrm flipH="1">
              <a:off x="6052059" y="2135040"/>
              <a:ext cx="184204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E7DF4DB2-A0CB-62AA-FF99-88086761D540}"/>
                </a:ext>
              </a:extLst>
            </p:cNvPr>
            <p:cNvCxnSpPr>
              <a:cxnSpLocks/>
            </p:cNvCxnSpPr>
            <p:nvPr/>
          </p:nvCxnSpPr>
          <p:spPr>
            <a:xfrm>
              <a:off x="6932082" y="1779686"/>
              <a:ext cx="0" cy="5301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CD3B2D96-6A22-326B-3A2C-6EFF85C26948}"/>
                </a:ext>
              </a:extLst>
            </p:cNvPr>
            <p:cNvCxnSpPr>
              <a:cxnSpLocks/>
            </p:cNvCxnSpPr>
            <p:nvPr/>
          </p:nvCxnSpPr>
          <p:spPr>
            <a:xfrm>
              <a:off x="7889346" y="2128936"/>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4" name="Rounded Rectangle 26">
              <a:extLst>
                <a:ext uri="{FF2B5EF4-FFF2-40B4-BE49-F238E27FC236}">
                  <a16:creationId xmlns:a16="http://schemas.microsoft.com/office/drawing/2014/main" id="{77450483-069F-2A6E-9383-E045F4A6AD0D}"/>
                </a:ext>
              </a:extLst>
            </p:cNvPr>
            <p:cNvSpPr/>
            <p:nvPr/>
          </p:nvSpPr>
          <p:spPr>
            <a:xfrm>
              <a:off x="6180419" y="1511105"/>
              <a:ext cx="1517904" cy="415147"/>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Intermediate stage (B)</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Multinodular</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a:t>
              </a:r>
              <a:r>
                <a:rPr lang="en-GB" sz="750" dirty="0" err="1">
                  <a:solidFill>
                    <a:schemeClr val="tx1"/>
                  </a:solidFill>
                  <a:latin typeface="Arial" panose="020B0604020202020204" pitchFamily="34" charset="0"/>
                  <a:cs typeface="Arial" panose="020B0604020202020204" pitchFamily="34" charset="0"/>
                </a:rPr>
                <a:t>function,</a:t>
              </a:r>
              <a:r>
                <a:rPr lang="en-GB" sz="750" spc="-10" baseline="30000" dirty="0" err="1">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215" name="Straight Connector 214">
              <a:extLst>
                <a:ext uri="{FF2B5EF4-FFF2-40B4-BE49-F238E27FC236}">
                  <a16:creationId xmlns:a16="http://schemas.microsoft.com/office/drawing/2014/main" id="{3A2ED54A-BE1D-C73E-128C-A5EB8099F10B}"/>
                </a:ext>
              </a:extLst>
            </p:cNvPr>
            <p:cNvCxnSpPr>
              <a:cxnSpLocks/>
            </p:cNvCxnSpPr>
            <p:nvPr/>
          </p:nvCxnSpPr>
          <p:spPr>
            <a:xfrm>
              <a:off x="6055783" y="2589311"/>
              <a:ext cx="0" cy="12063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36B5EA31-F0E3-0D1E-97BA-7F60122AE037}"/>
                </a:ext>
              </a:extLst>
            </p:cNvPr>
            <p:cNvCxnSpPr>
              <a:cxnSpLocks/>
            </p:cNvCxnSpPr>
            <p:nvPr/>
          </p:nvCxnSpPr>
          <p:spPr>
            <a:xfrm>
              <a:off x="6932082" y="2563911"/>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FA467C58-6FFC-D07F-71D9-841666E0335D}"/>
                </a:ext>
              </a:extLst>
            </p:cNvPr>
            <p:cNvCxnSpPr>
              <a:cxnSpLocks/>
            </p:cNvCxnSpPr>
            <p:nvPr/>
          </p:nvCxnSpPr>
          <p:spPr>
            <a:xfrm>
              <a:off x="7889346" y="2563911"/>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8" name="Rounded Rectangle 45">
              <a:extLst>
                <a:ext uri="{FF2B5EF4-FFF2-40B4-BE49-F238E27FC236}">
                  <a16:creationId xmlns:a16="http://schemas.microsoft.com/office/drawing/2014/main" id="{32C2110C-CC22-E2DA-387F-9948F11664DA}"/>
                </a:ext>
              </a:extLst>
            </p:cNvPr>
            <p:cNvSpPr/>
            <p:nvPr/>
          </p:nvSpPr>
          <p:spPr>
            <a:xfrm>
              <a:off x="5684308" y="2309403"/>
              <a:ext cx="742950"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Extended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liver transplant</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criteria</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(size, AFP)</a:t>
              </a:r>
            </a:p>
          </p:txBody>
        </p:sp>
        <p:sp>
          <p:nvSpPr>
            <p:cNvPr id="219" name="Rounded Rectangle 46">
              <a:extLst>
                <a:ext uri="{FF2B5EF4-FFF2-40B4-BE49-F238E27FC236}">
                  <a16:creationId xmlns:a16="http://schemas.microsoft.com/office/drawing/2014/main" id="{26B3000A-1438-A297-5756-B5B3921633E8}"/>
                </a:ext>
              </a:extLst>
            </p:cNvPr>
            <p:cNvSpPr/>
            <p:nvPr/>
          </p:nvSpPr>
          <p:spPr>
            <a:xfrm>
              <a:off x="6470120" y="2309403"/>
              <a:ext cx="923925"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Well-defined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nodules, preserved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portal flow,</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selective access</a:t>
              </a:r>
            </a:p>
          </p:txBody>
        </p:sp>
        <p:sp>
          <p:nvSpPr>
            <p:cNvPr id="220" name="Rounded Rectangle 47">
              <a:extLst>
                <a:ext uri="{FF2B5EF4-FFF2-40B4-BE49-F238E27FC236}">
                  <a16:creationId xmlns:a16="http://schemas.microsoft.com/office/drawing/2014/main" id="{387A826E-E2FE-DBDF-B81F-84B05E9A4B17}"/>
                </a:ext>
              </a:extLst>
            </p:cNvPr>
            <p:cNvSpPr/>
            <p:nvPr/>
          </p:nvSpPr>
          <p:spPr>
            <a:xfrm>
              <a:off x="7436908" y="2309403"/>
              <a:ext cx="904876"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Diffuse, infiltrative,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extensive</a:t>
              </a:r>
              <a:br>
                <a:rPr lang="en-GB" sz="750" dirty="0">
                  <a:solidFill>
                    <a:schemeClr val="tx1"/>
                  </a:solidFill>
                  <a:latin typeface="Arial" panose="020B0604020202020204" pitchFamily="34" charset="0"/>
                  <a:cs typeface="Arial" panose="020B0604020202020204" pitchFamily="34" charset="0"/>
                </a:rPr>
              </a:br>
              <a:r>
                <a:rPr lang="en-GB" sz="750" dirty="0" err="1">
                  <a:solidFill>
                    <a:schemeClr val="tx1"/>
                  </a:solidFill>
                  <a:latin typeface="Arial" panose="020B0604020202020204" pitchFamily="34" charset="0"/>
                  <a:cs typeface="Arial" panose="020B0604020202020204" pitchFamily="34" charset="0"/>
                </a:rPr>
                <a:t>bilobar</a:t>
              </a:r>
              <a:r>
                <a:rPr lang="en-GB" sz="750" dirty="0">
                  <a:solidFill>
                    <a:schemeClr val="tx1"/>
                  </a:solidFill>
                  <a:latin typeface="Arial" panose="020B0604020202020204" pitchFamily="34" charset="0"/>
                  <a:cs typeface="Arial" panose="020B0604020202020204" pitchFamily="34" charset="0"/>
                </a:rPr>
                <a:t> liver</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involvement</a:t>
              </a:r>
            </a:p>
          </p:txBody>
        </p:sp>
        <p:cxnSp>
          <p:nvCxnSpPr>
            <p:cNvPr id="221" name="Straight Connector 220">
              <a:extLst>
                <a:ext uri="{FF2B5EF4-FFF2-40B4-BE49-F238E27FC236}">
                  <a16:creationId xmlns:a16="http://schemas.microsoft.com/office/drawing/2014/main" id="{767B35EB-B7D5-7B7B-41C9-85C3A19EA68A}"/>
                </a:ext>
              </a:extLst>
            </p:cNvPr>
            <p:cNvCxnSpPr>
              <a:cxnSpLocks/>
            </p:cNvCxnSpPr>
            <p:nvPr/>
          </p:nvCxnSpPr>
          <p:spPr>
            <a:xfrm>
              <a:off x="5041919" y="3630711"/>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46881D0D-E3D1-92DD-3063-79FFFA694AC7}"/>
                </a:ext>
              </a:extLst>
            </p:cNvPr>
            <p:cNvCxnSpPr>
              <a:cxnSpLocks/>
            </p:cNvCxnSpPr>
            <p:nvPr/>
          </p:nvCxnSpPr>
          <p:spPr>
            <a:xfrm>
              <a:off x="5591194" y="3630711"/>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3" name="TextBox 102">
              <a:extLst>
                <a:ext uri="{FF2B5EF4-FFF2-40B4-BE49-F238E27FC236}">
                  <a16:creationId xmlns:a16="http://schemas.microsoft.com/office/drawing/2014/main" id="{F53F3EAD-5CBF-AEB8-7DAA-37F73E0E53AE}"/>
                </a:ext>
              </a:extLst>
            </p:cNvPr>
            <p:cNvSpPr txBox="1"/>
            <p:nvPr/>
          </p:nvSpPr>
          <p:spPr>
            <a:xfrm>
              <a:off x="4927293" y="3501330"/>
              <a:ext cx="220990"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err="1">
                  <a:latin typeface="Arial" panose="020B0604020202020204" pitchFamily="34" charset="0"/>
                  <a:ea typeface="Aileron" charset="0"/>
                  <a:cs typeface="Arial" panose="020B0604020202020204" pitchFamily="34" charset="0"/>
                </a:rPr>
                <a:t>Yes</a:t>
              </a:r>
              <a:r>
                <a:rPr lang="en-GB" sz="750" baseline="30000" dirty="0" err="1">
                  <a:latin typeface="Arial" panose="020B0604020202020204" pitchFamily="34" charset="0"/>
                  <a:ea typeface="Aileron" charset="0"/>
                  <a:cs typeface="Arial" panose="020B0604020202020204" pitchFamily="34" charset="0"/>
                </a:rPr>
                <a:t>b</a:t>
              </a:r>
              <a:endParaRPr lang="en-GB" sz="750" baseline="30000" dirty="0">
                <a:latin typeface="Arial" panose="020B0604020202020204" pitchFamily="34" charset="0"/>
                <a:ea typeface="Aileron" charset="0"/>
                <a:cs typeface="Arial" panose="020B0604020202020204" pitchFamily="34" charset="0"/>
              </a:endParaRPr>
            </a:p>
          </p:txBody>
        </p:sp>
        <p:sp>
          <p:nvSpPr>
            <p:cNvPr id="224" name="TextBox 103">
              <a:extLst>
                <a:ext uri="{FF2B5EF4-FFF2-40B4-BE49-F238E27FC236}">
                  <a16:creationId xmlns:a16="http://schemas.microsoft.com/office/drawing/2014/main" id="{3D741107-36C9-6030-F520-29EC93907941}"/>
                </a:ext>
              </a:extLst>
            </p:cNvPr>
            <p:cNvSpPr txBox="1"/>
            <p:nvPr/>
          </p:nvSpPr>
          <p:spPr>
            <a:xfrm>
              <a:off x="5508318" y="3501330"/>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cxnSp>
          <p:nvCxnSpPr>
            <p:cNvPr id="225" name="Straight Connector 224">
              <a:extLst>
                <a:ext uri="{FF2B5EF4-FFF2-40B4-BE49-F238E27FC236}">
                  <a16:creationId xmlns:a16="http://schemas.microsoft.com/office/drawing/2014/main" id="{475A2D55-6A46-B7A4-DC0B-CFB0B2E6F34A}"/>
                </a:ext>
              </a:extLst>
            </p:cNvPr>
            <p:cNvCxnSpPr>
              <a:cxnSpLocks/>
            </p:cNvCxnSpPr>
            <p:nvPr/>
          </p:nvCxnSpPr>
          <p:spPr>
            <a:xfrm>
              <a:off x="5041919" y="3338611"/>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2F88CEBE-7A4A-D01F-F8C7-FBEDADE81BBE}"/>
                </a:ext>
              </a:extLst>
            </p:cNvPr>
            <p:cNvCxnSpPr>
              <a:cxnSpLocks/>
            </p:cNvCxnSpPr>
            <p:nvPr/>
          </p:nvCxnSpPr>
          <p:spPr>
            <a:xfrm flipH="1">
              <a:off x="5036060" y="3344715"/>
              <a:ext cx="5593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CD1BA0F8-9DA3-16B9-E1FF-2863039AFA1A}"/>
                </a:ext>
              </a:extLst>
            </p:cNvPr>
            <p:cNvCxnSpPr>
              <a:cxnSpLocks/>
            </p:cNvCxnSpPr>
            <p:nvPr/>
          </p:nvCxnSpPr>
          <p:spPr>
            <a:xfrm>
              <a:off x="5591194" y="3338611"/>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E137A91A-CD88-D49D-2298-EA66B95CFF17}"/>
                </a:ext>
              </a:extLst>
            </p:cNvPr>
            <p:cNvCxnSpPr>
              <a:cxnSpLocks/>
            </p:cNvCxnSpPr>
            <p:nvPr/>
          </p:nvCxnSpPr>
          <p:spPr>
            <a:xfrm>
              <a:off x="8758542" y="1824136"/>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0CAB6E2A-58AA-5024-8D09-DD145D9D4D89}"/>
                </a:ext>
              </a:extLst>
            </p:cNvPr>
            <p:cNvCxnSpPr>
              <a:cxnSpLocks/>
            </p:cNvCxnSpPr>
            <p:nvPr/>
          </p:nvCxnSpPr>
          <p:spPr>
            <a:xfrm>
              <a:off x="10946579" y="1824136"/>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0" name="Rounded Rectangle 28">
              <a:extLst>
                <a:ext uri="{FF2B5EF4-FFF2-40B4-BE49-F238E27FC236}">
                  <a16:creationId xmlns:a16="http://schemas.microsoft.com/office/drawing/2014/main" id="{3F59A79A-99F9-AFF1-A622-713EDC3F0FC8}"/>
                </a:ext>
              </a:extLst>
            </p:cNvPr>
            <p:cNvSpPr/>
            <p:nvPr/>
          </p:nvSpPr>
          <p:spPr>
            <a:xfrm>
              <a:off x="9838547" y="1511105"/>
              <a:ext cx="1666435" cy="415147"/>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bg1"/>
                  </a:solidFill>
                  <a:latin typeface="Arial" panose="020B0604020202020204" pitchFamily="34" charset="0"/>
                  <a:cs typeface="Arial" panose="020B0604020202020204" pitchFamily="34" charset="0"/>
                </a:rPr>
                <a:t>Terminal stage (D)</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Any tumour burden</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End-stage liver function, PS 3 or 4</a:t>
              </a:r>
            </a:p>
          </p:txBody>
        </p:sp>
        <p:sp>
          <p:nvSpPr>
            <p:cNvPr id="231" name="Rounded Rectangle 27">
              <a:extLst>
                <a:ext uri="{FF2B5EF4-FFF2-40B4-BE49-F238E27FC236}">
                  <a16:creationId xmlns:a16="http://schemas.microsoft.com/office/drawing/2014/main" id="{0B1E1D16-18BD-B3F0-4173-90104E5BB2AC}"/>
                </a:ext>
              </a:extLst>
            </p:cNvPr>
            <p:cNvSpPr/>
            <p:nvPr/>
          </p:nvSpPr>
          <p:spPr>
            <a:xfrm>
              <a:off x="7757444" y="1511105"/>
              <a:ext cx="2002197" cy="415147"/>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Advanced stage (C)</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Portal invasion and/or extrahepatic spread</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 PS 1 or 2</a:t>
              </a:r>
            </a:p>
          </p:txBody>
        </p:sp>
        <p:cxnSp>
          <p:nvCxnSpPr>
            <p:cNvPr id="232" name="Straight Connector 231">
              <a:extLst>
                <a:ext uri="{FF2B5EF4-FFF2-40B4-BE49-F238E27FC236}">
                  <a16:creationId xmlns:a16="http://schemas.microsoft.com/office/drawing/2014/main" id="{9B995FAC-184A-B6E3-5B4A-609B80DDE25C}"/>
                </a:ext>
              </a:extLst>
            </p:cNvPr>
            <p:cNvCxnSpPr>
              <a:cxnSpLocks/>
            </p:cNvCxnSpPr>
            <p:nvPr/>
          </p:nvCxnSpPr>
          <p:spPr>
            <a:xfrm>
              <a:off x="3322436" y="3948211"/>
              <a:ext cx="0" cy="4951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110A352E-8321-A39E-2FB9-FC18F72534C4}"/>
                </a:ext>
              </a:extLst>
            </p:cNvPr>
            <p:cNvCxnSpPr>
              <a:cxnSpLocks/>
            </p:cNvCxnSpPr>
            <p:nvPr/>
          </p:nvCxnSpPr>
          <p:spPr>
            <a:xfrm>
              <a:off x="4240011" y="3948211"/>
              <a:ext cx="0" cy="4824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67F59177-3023-1CB0-3010-47B1DD300629}"/>
                </a:ext>
              </a:extLst>
            </p:cNvPr>
            <p:cNvCxnSpPr>
              <a:cxnSpLocks/>
            </p:cNvCxnSpPr>
            <p:nvPr/>
          </p:nvCxnSpPr>
          <p:spPr>
            <a:xfrm>
              <a:off x="5041919" y="3906936"/>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35" name="Rounded Rectangle 16">
              <a:extLst>
                <a:ext uri="{FF2B5EF4-FFF2-40B4-BE49-F238E27FC236}">
                  <a16:creationId xmlns:a16="http://schemas.microsoft.com/office/drawing/2014/main" id="{59F01988-BFE9-EC5B-5775-D923BFA26C15}"/>
                </a:ext>
              </a:extLst>
            </p:cNvPr>
            <p:cNvSpPr/>
            <p:nvPr/>
          </p:nvSpPr>
          <p:spPr>
            <a:xfrm>
              <a:off x="4745022" y="3809461"/>
              <a:ext cx="5937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sp>
          <p:nvSpPr>
            <p:cNvPr id="236" name="Rounded Rectangle 17">
              <a:extLst>
                <a:ext uri="{FF2B5EF4-FFF2-40B4-BE49-F238E27FC236}">
                  <a16:creationId xmlns:a16="http://schemas.microsoft.com/office/drawing/2014/main" id="{B912DB10-1EF2-53E6-5B16-C34305FF1D11}"/>
                </a:ext>
              </a:extLst>
            </p:cNvPr>
            <p:cNvSpPr/>
            <p:nvPr/>
          </p:nvSpPr>
          <p:spPr>
            <a:xfrm>
              <a:off x="3774856" y="3809461"/>
              <a:ext cx="8985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Resection</a:t>
              </a:r>
            </a:p>
          </p:txBody>
        </p:sp>
        <p:sp>
          <p:nvSpPr>
            <p:cNvPr id="237" name="Rounded Rectangle 18">
              <a:extLst>
                <a:ext uri="{FF2B5EF4-FFF2-40B4-BE49-F238E27FC236}">
                  <a16:creationId xmlns:a16="http://schemas.microsoft.com/office/drawing/2014/main" id="{C9BA7DD2-3132-A39B-1410-DC310AF4F99F}"/>
                </a:ext>
              </a:extLst>
            </p:cNvPr>
            <p:cNvSpPr/>
            <p:nvPr/>
          </p:nvSpPr>
          <p:spPr>
            <a:xfrm>
              <a:off x="2870594" y="3809461"/>
              <a:ext cx="83269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cxnSp>
          <p:nvCxnSpPr>
            <p:cNvPr id="238" name="Straight Connector 237">
              <a:extLst>
                <a:ext uri="{FF2B5EF4-FFF2-40B4-BE49-F238E27FC236}">
                  <a16:creationId xmlns:a16="http://schemas.microsoft.com/office/drawing/2014/main" id="{CCD31565-F89E-32C3-A377-4A8DDF147BDC}"/>
                </a:ext>
              </a:extLst>
            </p:cNvPr>
            <p:cNvCxnSpPr>
              <a:cxnSpLocks/>
            </p:cNvCxnSpPr>
            <p:nvPr/>
          </p:nvCxnSpPr>
          <p:spPr>
            <a:xfrm>
              <a:off x="5892819" y="3910111"/>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39" name="Rounded Rectangle 15">
              <a:extLst>
                <a:ext uri="{FF2B5EF4-FFF2-40B4-BE49-F238E27FC236}">
                  <a16:creationId xmlns:a16="http://schemas.microsoft.com/office/drawing/2014/main" id="{BA0F83BB-8D1D-61F9-4152-7F6C7E0FD23B}"/>
                </a:ext>
              </a:extLst>
            </p:cNvPr>
            <p:cNvSpPr/>
            <p:nvPr/>
          </p:nvSpPr>
          <p:spPr>
            <a:xfrm>
              <a:off x="5410388" y="3809461"/>
              <a:ext cx="98921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Transplant</a:t>
              </a:r>
            </a:p>
          </p:txBody>
        </p:sp>
        <p:cxnSp>
          <p:nvCxnSpPr>
            <p:cNvPr id="240" name="Straight Connector 239">
              <a:extLst>
                <a:ext uri="{FF2B5EF4-FFF2-40B4-BE49-F238E27FC236}">
                  <a16:creationId xmlns:a16="http://schemas.microsoft.com/office/drawing/2014/main" id="{C17ABBDE-AEB1-E756-79D2-5AB526405594}"/>
                </a:ext>
              </a:extLst>
            </p:cNvPr>
            <p:cNvCxnSpPr>
              <a:cxnSpLocks/>
            </p:cNvCxnSpPr>
            <p:nvPr/>
          </p:nvCxnSpPr>
          <p:spPr>
            <a:xfrm flipH="1">
              <a:off x="3315210" y="4433740"/>
              <a:ext cx="258499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AE2D1D99-231D-EDF2-77B9-9B2526C37BA8}"/>
                </a:ext>
              </a:extLst>
            </p:cNvPr>
            <p:cNvCxnSpPr>
              <a:cxnSpLocks/>
            </p:cNvCxnSpPr>
            <p:nvPr/>
          </p:nvCxnSpPr>
          <p:spPr>
            <a:xfrm>
              <a:off x="4648219" y="4437161"/>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2" name="Rounded Rectangle 123">
              <a:extLst>
                <a:ext uri="{FF2B5EF4-FFF2-40B4-BE49-F238E27FC236}">
                  <a16:creationId xmlns:a16="http://schemas.microsoft.com/office/drawing/2014/main" id="{C448EF74-A5E1-2A4C-0EB0-9DDE71686B77}"/>
                </a:ext>
              </a:extLst>
            </p:cNvPr>
            <p:cNvSpPr/>
            <p:nvPr/>
          </p:nvSpPr>
          <p:spPr>
            <a:xfrm>
              <a:off x="10542591" y="4138711"/>
              <a:ext cx="80797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3 months</a:t>
              </a:r>
            </a:p>
          </p:txBody>
        </p:sp>
        <p:cxnSp>
          <p:nvCxnSpPr>
            <p:cNvPr id="243" name="Straight Connector 242">
              <a:extLst>
                <a:ext uri="{FF2B5EF4-FFF2-40B4-BE49-F238E27FC236}">
                  <a16:creationId xmlns:a16="http://schemas.microsoft.com/office/drawing/2014/main" id="{CFD6ACF0-0C1D-2C32-B1EA-75E8E7866CFC}"/>
                </a:ext>
              </a:extLst>
            </p:cNvPr>
            <p:cNvCxnSpPr>
              <a:cxnSpLocks/>
            </p:cNvCxnSpPr>
            <p:nvPr/>
          </p:nvCxnSpPr>
          <p:spPr>
            <a:xfrm>
              <a:off x="6591319" y="3919636"/>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0F2E9ED1-2656-7406-07B3-4C2C0BEC06A2}"/>
                </a:ext>
              </a:extLst>
            </p:cNvPr>
            <p:cNvCxnSpPr>
              <a:cxnSpLocks/>
            </p:cNvCxnSpPr>
            <p:nvPr/>
          </p:nvCxnSpPr>
          <p:spPr>
            <a:xfrm>
              <a:off x="7080269" y="3938686"/>
              <a:ext cx="0" cy="10985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6CDEBF06-B075-6AB9-9921-2B698E6B7A46}"/>
                </a:ext>
              </a:extLst>
            </p:cNvPr>
            <p:cNvCxnSpPr>
              <a:cxnSpLocks/>
            </p:cNvCxnSpPr>
            <p:nvPr/>
          </p:nvCxnSpPr>
          <p:spPr>
            <a:xfrm>
              <a:off x="8975744" y="3839832"/>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8AD6D3BC-01BD-3FEB-3065-E0445D32D5C4}"/>
                </a:ext>
              </a:extLst>
            </p:cNvPr>
            <p:cNvCxnSpPr>
              <a:cxnSpLocks/>
            </p:cNvCxnSpPr>
            <p:nvPr/>
          </p:nvCxnSpPr>
          <p:spPr>
            <a:xfrm flipV="1">
              <a:off x="6038869" y="4040286"/>
              <a:ext cx="0" cy="628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36818FD2-2D0F-D744-592F-F1EAAA85CD74}"/>
                </a:ext>
              </a:extLst>
            </p:cNvPr>
            <p:cNvCxnSpPr>
              <a:cxnSpLocks/>
            </p:cNvCxnSpPr>
            <p:nvPr/>
          </p:nvCxnSpPr>
          <p:spPr>
            <a:xfrm flipH="1">
              <a:off x="6033010" y="4662340"/>
              <a:ext cx="245023"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8" name="Rounded Rectangle 13">
              <a:extLst>
                <a:ext uri="{FF2B5EF4-FFF2-40B4-BE49-F238E27FC236}">
                  <a16:creationId xmlns:a16="http://schemas.microsoft.com/office/drawing/2014/main" id="{DEB82A6B-3F01-641A-06F3-13D370547761}"/>
                </a:ext>
              </a:extLst>
            </p:cNvPr>
            <p:cNvSpPr/>
            <p:nvPr/>
          </p:nvSpPr>
          <p:spPr>
            <a:xfrm>
              <a:off x="7433098" y="3809461"/>
              <a:ext cx="303792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Systemic treatment</a:t>
              </a:r>
            </a:p>
          </p:txBody>
        </p:sp>
        <p:sp>
          <p:nvSpPr>
            <p:cNvPr id="249" name="Rounded Rectangle 122">
              <a:extLst>
                <a:ext uri="{FF2B5EF4-FFF2-40B4-BE49-F238E27FC236}">
                  <a16:creationId xmlns:a16="http://schemas.microsoft.com/office/drawing/2014/main" id="{B06B2C0F-2313-E8EC-87B6-E9FE79485D1A}"/>
                </a:ext>
              </a:extLst>
            </p:cNvPr>
            <p:cNvSpPr/>
            <p:nvPr/>
          </p:nvSpPr>
          <p:spPr>
            <a:xfrm>
              <a:off x="7433098" y="4138711"/>
              <a:ext cx="303792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 years</a:t>
              </a:r>
            </a:p>
          </p:txBody>
        </p:sp>
        <p:sp>
          <p:nvSpPr>
            <p:cNvPr id="250" name="Rounded Rectangle 12">
              <a:extLst>
                <a:ext uri="{FF2B5EF4-FFF2-40B4-BE49-F238E27FC236}">
                  <a16:creationId xmlns:a16="http://schemas.microsoft.com/office/drawing/2014/main" id="{DE443AD9-7C58-F0EA-9343-E65FB5B099EB}"/>
                </a:ext>
              </a:extLst>
            </p:cNvPr>
            <p:cNvSpPr/>
            <p:nvPr/>
          </p:nvSpPr>
          <p:spPr>
            <a:xfrm>
              <a:off x="6471170" y="3809461"/>
              <a:ext cx="89035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TACE</a:t>
              </a:r>
            </a:p>
          </p:txBody>
        </p:sp>
        <p:sp>
          <p:nvSpPr>
            <p:cNvPr id="251" name="Rounded Rectangle 121">
              <a:extLst>
                <a:ext uri="{FF2B5EF4-FFF2-40B4-BE49-F238E27FC236}">
                  <a16:creationId xmlns:a16="http://schemas.microsoft.com/office/drawing/2014/main" id="{D299B72F-AED0-0415-1D1D-8C1328FE5289}"/>
                </a:ext>
              </a:extLst>
            </p:cNvPr>
            <p:cNvSpPr/>
            <p:nvPr/>
          </p:nvSpPr>
          <p:spPr>
            <a:xfrm>
              <a:off x="6471170" y="4138711"/>
              <a:ext cx="89035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&gt;2.5 years</a:t>
              </a:r>
            </a:p>
          </p:txBody>
        </p:sp>
        <p:sp>
          <p:nvSpPr>
            <p:cNvPr id="252" name="Rounded Rectangle 134">
              <a:extLst>
                <a:ext uri="{FF2B5EF4-FFF2-40B4-BE49-F238E27FC236}">
                  <a16:creationId xmlns:a16="http://schemas.microsoft.com/office/drawing/2014/main" id="{3B1F839B-2822-3953-E978-E2C904113AF6}"/>
                </a:ext>
              </a:extLst>
            </p:cNvPr>
            <p:cNvSpPr/>
            <p:nvPr/>
          </p:nvSpPr>
          <p:spPr>
            <a:xfrm>
              <a:off x="1075391" y="4138711"/>
              <a:ext cx="172919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Expected survival</a:t>
              </a:r>
            </a:p>
          </p:txBody>
        </p:sp>
        <p:sp>
          <p:nvSpPr>
            <p:cNvPr id="253" name="Rounded Rectangle 135">
              <a:extLst>
                <a:ext uri="{FF2B5EF4-FFF2-40B4-BE49-F238E27FC236}">
                  <a16:creationId xmlns:a16="http://schemas.microsoft.com/office/drawing/2014/main" id="{541B8783-8C00-817F-3A91-594201885ABF}"/>
                </a:ext>
              </a:extLst>
            </p:cNvPr>
            <p:cNvSpPr/>
            <p:nvPr/>
          </p:nvSpPr>
          <p:spPr>
            <a:xfrm rot="16200000">
              <a:off x="393205" y="5076535"/>
              <a:ext cx="1593156" cy="228781"/>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Clinical decision-making</a:t>
              </a:r>
            </a:p>
          </p:txBody>
        </p:sp>
        <p:sp>
          <p:nvSpPr>
            <p:cNvPr id="254" name="Rounded Rectangle 136">
              <a:extLst>
                <a:ext uri="{FF2B5EF4-FFF2-40B4-BE49-F238E27FC236}">
                  <a16:creationId xmlns:a16="http://schemas.microsoft.com/office/drawing/2014/main" id="{4C3890B1-8FAB-93EE-8B66-E98BE5A469FA}"/>
                </a:ext>
              </a:extLst>
            </p:cNvPr>
            <p:cNvSpPr/>
            <p:nvPr/>
          </p:nvSpPr>
          <p:spPr>
            <a:xfrm>
              <a:off x="1346361" y="4394347"/>
              <a:ext cx="1468465" cy="1593157"/>
            </a:xfrm>
            <a:prstGeom prst="roundRect">
              <a:avLst>
                <a:gd name="adj" fmla="val 8252"/>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b="1" dirty="0">
                  <a:solidFill>
                    <a:schemeClr val="tx1"/>
                  </a:solidFill>
                  <a:latin typeface="Arial" panose="020B0604020202020204" pitchFamily="34" charset="0"/>
                  <a:cs typeface="Arial" panose="020B0604020202020204" pitchFamily="34" charset="0"/>
                </a:rPr>
                <a:t>Treatment stage migration</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Primes lower priority</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options due to non-liver-related clinical profile</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(Age, comorbidities, patient</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values, and availability)</a:t>
              </a:r>
            </a:p>
          </p:txBody>
        </p:sp>
        <p:sp>
          <p:nvSpPr>
            <p:cNvPr id="255" name="Freeform 137">
              <a:extLst>
                <a:ext uri="{FF2B5EF4-FFF2-40B4-BE49-F238E27FC236}">
                  <a16:creationId xmlns:a16="http://schemas.microsoft.com/office/drawing/2014/main" id="{B6B406F7-F4C9-CB43-F237-81CCD9F7702F}"/>
                </a:ext>
              </a:extLst>
            </p:cNvPr>
            <p:cNvSpPr/>
            <p:nvPr/>
          </p:nvSpPr>
          <p:spPr>
            <a:xfrm>
              <a:off x="4696883" y="3290986"/>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6" name="Freeform 138">
              <a:extLst>
                <a:ext uri="{FF2B5EF4-FFF2-40B4-BE49-F238E27FC236}">
                  <a16:creationId xmlns:a16="http://schemas.microsoft.com/office/drawing/2014/main" id="{BB485D15-469D-1BEF-CE07-423D118E6B92}"/>
                </a:ext>
              </a:extLst>
            </p:cNvPr>
            <p:cNvSpPr/>
            <p:nvPr/>
          </p:nvSpPr>
          <p:spPr>
            <a:xfrm>
              <a:off x="3909483" y="2970311"/>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7" name="TextBox 139">
              <a:extLst>
                <a:ext uri="{FF2B5EF4-FFF2-40B4-BE49-F238E27FC236}">
                  <a16:creationId xmlns:a16="http://schemas.microsoft.com/office/drawing/2014/main" id="{34BC99B6-B75A-FA61-7218-E2B7E4741A23}"/>
                </a:ext>
              </a:extLst>
            </p:cNvPr>
            <p:cNvSpPr txBox="1"/>
            <p:nvPr/>
          </p:nvSpPr>
          <p:spPr>
            <a:xfrm>
              <a:off x="2989237" y="5784979"/>
              <a:ext cx="4093646" cy="230832"/>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strike="sngStrike" baseline="30000" dirty="0">
                  <a:solidFill>
                    <a:srgbClr val="FF0000"/>
                  </a:solidFill>
                  <a:latin typeface="Arial" panose="020B0604020202020204" pitchFamily="34" charset="0"/>
                  <a:ea typeface="Aileron" charset="0"/>
                  <a:cs typeface="Arial" panose="020B0604020202020204" pitchFamily="34" charset="0"/>
                </a:rPr>
                <a:t>a</a:t>
              </a:r>
              <a:r>
                <a:rPr lang="en-GB" sz="750" strike="sngStrike" dirty="0">
                  <a:solidFill>
                    <a:srgbClr val="FF0000"/>
                  </a:solidFill>
                  <a:latin typeface="Arial" panose="020B0604020202020204" pitchFamily="34" charset="0"/>
                  <a:ea typeface="Aileron" charset="0"/>
                  <a:cs typeface="Arial" panose="020B0604020202020204" pitchFamily="34" charset="0"/>
                </a:rPr>
                <a:t> Except for those with tumour burden acceptable for transplant</a:t>
              </a:r>
            </a:p>
            <a:p>
              <a:r>
                <a:rPr lang="en-GB" sz="750" strike="sngStrike" baseline="30000" dirty="0">
                  <a:solidFill>
                    <a:srgbClr val="FF0000"/>
                  </a:solidFill>
                  <a:latin typeface="Arial" panose="020B0604020202020204" pitchFamily="34" charset="0"/>
                  <a:ea typeface="Aileron" charset="0"/>
                  <a:cs typeface="Arial" panose="020B0604020202020204" pitchFamily="34" charset="0"/>
                </a:rPr>
                <a:t>b</a:t>
              </a:r>
              <a:r>
                <a:rPr lang="en-GB" sz="750" strike="sngStrike" dirty="0">
                  <a:solidFill>
                    <a:srgbClr val="FF0000"/>
                  </a:solidFill>
                  <a:latin typeface="Arial" panose="020B0604020202020204" pitchFamily="34" charset="0"/>
                  <a:ea typeface="Aileron" charset="0"/>
                  <a:cs typeface="Arial" panose="020B0604020202020204" pitchFamily="34" charset="0"/>
                </a:rPr>
                <a:t> Resection may be considered for single peripheral HCC with adequate remnant liver volume</a:t>
              </a:r>
              <a:endParaRPr lang="en-GB" sz="750" strike="sngStrike" baseline="30000" dirty="0">
                <a:solidFill>
                  <a:srgbClr val="FF0000"/>
                </a:solidFill>
                <a:latin typeface="Arial" panose="020B0604020202020204" pitchFamily="34" charset="0"/>
                <a:ea typeface="Aileron" charset="0"/>
                <a:cs typeface="Arial" panose="020B0604020202020204" pitchFamily="34" charset="0"/>
              </a:endParaRPr>
            </a:p>
          </p:txBody>
        </p:sp>
        <p:sp>
          <p:nvSpPr>
            <p:cNvPr id="258" name="Rounded Rectangle 141">
              <a:extLst>
                <a:ext uri="{FF2B5EF4-FFF2-40B4-BE49-F238E27FC236}">
                  <a16:creationId xmlns:a16="http://schemas.microsoft.com/office/drawing/2014/main" id="{E7DC4656-BF89-C88D-8A75-F449F2C431CA}"/>
                </a:ext>
              </a:extLst>
            </p:cNvPr>
            <p:cNvSpPr/>
            <p:nvPr/>
          </p:nvSpPr>
          <p:spPr>
            <a:xfrm>
              <a:off x="3546870" y="5103698"/>
              <a:ext cx="2197764" cy="260776"/>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TACE</a:t>
              </a:r>
              <a:br>
                <a:rPr lang="en-GB" sz="800" b="1" dirty="0">
                  <a:solidFill>
                    <a:schemeClr val="tx1"/>
                  </a:solidFill>
                  <a:latin typeface="Arial" panose="020B0604020202020204" pitchFamily="34" charset="0"/>
                  <a:cs typeface="Arial" panose="020B0604020202020204" pitchFamily="34" charset="0"/>
                </a:rPr>
              </a:br>
              <a:r>
                <a:rPr lang="en-GB" sz="800" b="1" dirty="0" err="1">
                  <a:solidFill>
                    <a:schemeClr val="tx1"/>
                  </a:solidFill>
                  <a:latin typeface="Arial" panose="020B0604020202020204" pitchFamily="34" charset="0"/>
                  <a:cs typeface="Arial" panose="020B0604020202020204" pitchFamily="34" charset="0"/>
                </a:rPr>
                <a:t>Radioembolisation</a:t>
              </a:r>
              <a:r>
                <a:rPr lang="en-GB" sz="800" b="1" dirty="0">
                  <a:solidFill>
                    <a:schemeClr val="tx1"/>
                  </a:solidFill>
                  <a:latin typeface="Arial" panose="020B0604020202020204" pitchFamily="34" charset="0"/>
                  <a:cs typeface="Arial" panose="020B0604020202020204" pitchFamily="34" charset="0"/>
                </a:rPr>
                <a:t> </a:t>
              </a:r>
              <a:r>
                <a:rPr lang="en-GB" sz="700" dirty="0">
                  <a:solidFill>
                    <a:schemeClr val="tx1"/>
                  </a:solidFill>
                  <a:latin typeface="Arial" panose="020B0604020202020204" pitchFamily="34" charset="0"/>
                  <a:cs typeface="Arial" panose="020B0604020202020204" pitchFamily="34" charset="0"/>
                </a:rPr>
                <a:t>(only for single lesion ≤8 cm)</a:t>
              </a:r>
            </a:p>
          </p:txBody>
        </p:sp>
        <p:cxnSp>
          <p:nvCxnSpPr>
            <p:cNvPr id="259" name="Straight Connector 258">
              <a:extLst>
                <a:ext uri="{FF2B5EF4-FFF2-40B4-BE49-F238E27FC236}">
                  <a16:creationId xmlns:a16="http://schemas.microsoft.com/office/drawing/2014/main" id="{2BE907DF-7AF9-51E2-3B2A-2C51C74BCB3D}"/>
                </a:ext>
              </a:extLst>
            </p:cNvPr>
            <p:cNvCxnSpPr>
              <a:cxnSpLocks/>
            </p:cNvCxnSpPr>
            <p:nvPr/>
          </p:nvCxnSpPr>
          <p:spPr>
            <a:xfrm>
              <a:off x="4645752" y="4735610"/>
              <a:ext cx="2467" cy="352318"/>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1E01361A-6FE7-EB20-BEA2-73D6BE5331C1}"/>
                </a:ext>
              </a:extLst>
            </p:cNvPr>
            <p:cNvCxnSpPr>
              <a:cxnSpLocks/>
            </p:cNvCxnSpPr>
            <p:nvPr/>
          </p:nvCxnSpPr>
          <p:spPr>
            <a:xfrm flipV="1">
              <a:off x="6591319" y="4780060"/>
              <a:ext cx="0" cy="45402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CB632339-BD9D-D313-7194-1B97096F22C5}"/>
                </a:ext>
              </a:extLst>
            </p:cNvPr>
            <p:cNvCxnSpPr>
              <a:cxnSpLocks/>
            </p:cNvCxnSpPr>
            <p:nvPr/>
          </p:nvCxnSpPr>
          <p:spPr>
            <a:xfrm>
              <a:off x="5743648" y="5234086"/>
              <a:ext cx="1090010"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F72025C6-A62F-B9F6-A37B-021A151161AA}"/>
                </a:ext>
              </a:extLst>
            </p:cNvPr>
            <p:cNvCxnSpPr>
              <a:cxnSpLocks/>
            </p:cNvCxnSpPr>
            <p:nvPr/>
          </p:nvCxnSpPr>
          <p:spPr>
            <a:xfrm>
              <a:off x="7046383" y="5234086"/>
              <a:ext cx="415925"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3" name="Rounded Rectangle 147">
              <a:extLst>
                <a:ext uri="{FF2B5EF4-FFF2-40B4-BE49-F238E27FC236}">
                  <a16:creationId xmlns:a16="http://schemas.microsoft.com/office/drawing/2014/main" id="{D314627B-A6EA-6D3C-63C2-9FD2F1259D62}"/>
                </a:ext>
              </a:extLst>
            </p:cNvPr>
            <p:cNvSpPr/>
            <p:nvPr/>
          </p:nvSpPr>
          <p:spPr>
            <a:xfrm>
              <a:off x="6827307" y="5043586"/>
              <a:ext cx="517525" cy="38100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Not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feasible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or failure</a:t>
              </a:r>
            </a:p>
          </p:txBody>
        </p:sp>
        <p:cxnSp>
          <p:nvCxnSpPr>
            <p:cNvPr id="264" name="Straight Connector 263">
              <a:extLst>
                <a:ext uri="{FF2B5EF4-FFF2-40B4-BE49-F238E27FC236}">
                  <a16:creationId xmlns:a16="http://schemas.microsoft.com/office/drawing/2014/main" id="{3632CE6A-ACA9-D80F-B5E8-18248415A990}"/>
                </a:ext>
              </a:extLst>
            </p:cNvPr>
            <p:cNvCxnSpPr>
              <a:cxnSpLocks/>
              <a:stCxn id="53" idx="2"/>
            </p:cNvCxnSpPr>
            <p:nvPr/>
          </p:nvCxnSpPr>
          <p:spPr>
            <a:xfrm>
              <a:off x="10946579" y="4038242"/>
              <a:ext cx="0" cy="100361"/>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083F69E8-C63D-F82D-F9EC-B1939A07C800}"/>
                </a:ext>
              </a:extLst>
            </p:cNvPr>
            <p:cNvCxnSpPr>
              <a:cxnSpLocks/>
            </p:cNvCxnSpPr>
            <p:nvPr/>
          </p:nvCxnSpPr>
          <p:spPr>
            <a:xfrm>
              <a:off x="10946579" y="4310161"/>
              <a:ext cx="0" cy="118800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66" name="TextBox 159">
              <a:extLst>
                <a:ext uri="{FF2B5EF4-FFF2-40B4-BE49-F238E27FC236}">
                  <a16:creationId xmlns:a16="http://schemas.microsoft.com/office/drawing/2014/main" id="{62BB3A11-90D7-0DEF-3ED9-CCFCE9E93DF2}"/>
                </a:ext>
              </a:extLst>
            </p:cNvPr>
            <p:cNvSpPr txBox="1"/>
            <p:nvPr/>
          </p:nvSpPr>
          <p:spPr>
            <a:xfrm>
              <a:off x="6222199" y="4564694"/>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Successful</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downstaging</a:t>
              </a:r>
            </a:p>
          </p:txBody>
        </p:sp>
        <p:sp>
          <p:nvSpPr>
            <p:cNvPr id="267" name="TextBox 160">
              <a:extLst>
                <a:ext uri="{FF2B5EF4-FFF2-40B4-BE49-F238E27FC236}">
                  <a16:creationId xmlns:a16="http://schemas.microsoft.com/office/drawing/2014/main" id="{0026C6BE-FA1B-CD95-CD04-A56616830AFC}"/>
                </a:ext>
              </a:extLst>
            </p:cNvPr>
            <p:cNvSpPr txBox="1"/>
            <p:nvPr/>
          </p:nvSpPr>
          <p:spPr>
            <a:xfrm>
              <a:off x="7447748" y="4500079"/>
              <a:ext cx="612000"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750" dirty="0">
                  <a:latin typeface="Arial" panose="020B0604020202020204" pitchFamily="34" charset="0"/>
                  <a:ea typeface="Aileron" charset="0"/>
                  <a:cs typeface="Arial" panose="020B0604020202020204" pitchFamily="34" charset="0"/>
                </a:rPr>
                <a:t>First line</a:t>
              </a:r>
            </a:p>
          </p:txBody>
        </p:sp>
        <p:sp>
          <p:nvSpPr>
            <p:cNvPr id="268" name="TextBox 161">
              <a:extLst>
                <a:ext uri="{FF2B5EF4-FFF2-40B4-BE49-F238E27FC236}">
                  <a16:creationId xmlns:a16="http://schemas.microsoft.com/office/drawing/2014/main" id="{D18EF644-F331-B782-C0A7-36B095AC3951}"/>
                </a:ext>
              </a:extLst>
            </p:cNvPr>
            <p:cNvSpPr txBox="1"/>
            <p:nvPr/>
          </p:nvSpPr>
          <p:spPr>
            <a:xfrm>
              <a:off x="7447748" y="4868379"/>
              <a:ext cx="648000"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750" dirty="0">
                  <a:latin typeface="Arial" panose="020B0604020202020204" pitchFamily="34" charset="0"/>
                  <a:ea typeface="Aileron" charset="0"/>
                  <a:cs typeface="Arial" panose="020B0604020202020204" pitchFamily="34" charset="0"/>
                </a:rPr>
                <a:t>Second line</a:t>
              </a:r>
            </a:p>
          </p:txBody>
        </p:sp>
        <p:sp>
          <p:nvSpPr>
            <p:cNvPr id="269" name="TextBox 162">
              <a:extLst>
                <a:ext uri="{FF2B5EF4-FFF2-40B4-BE49-F238E27FC236}">
                  <a16:creationId xmlns:a16="http://schemas.microsoft.com/office/drawing/2014/main" id="{01AA84F4-9E1C-7924-55DE-283A3C036E12}"/>
                </a:ext>
              </a:extLst>
            </p:cNvPr>
            <p:cNvSpPr txBox="1"/>
            <p:nvPr/>
          </p:nvSpPr>
          <p:spPr>
            <a:xfrm>
              <a:off x="7447749" y="5620854"/>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750" dirty="0">
                  <a:latin typeface="Arial" panose="020B0604020202020204" pitchFamily="34" charset="0"/>
                  <a:ea typeface="Aileron" charset="0"/>
                  <a:cs typeface="Arial" panose="020B0604020202020204" pitchFamily="34" charset="0"/>
                </a:rPr>
                <a:t>Third line</a:t>
              </a:r>
            </a:p>
          </p:txBody>
        </p:sp>
        <p:sp>
          <p:nvSpPr>
            <p:cNvPr id="270" name="TextBox 163">
              <a:extLst>
                <a:ext uri="{FF2B5EF4-FFF2-40B4-BE49-F238E27FC236}">
                  <a16:creationId xmlns:a16="http://schemas.microsoft.com/office/drawing/2014/main" id="{6D5EEC50-C5EC-2A9A-40E6-CE285F2E3A6F}"/>
                </a:ext>
              </a:extLst>
            </p:cNvPr>
            <p:cNvSpPr txBox="1"/>
            <p:nvPr/>
          </p:nvSpPr>
          <p:spPr>
            <a:xfrm>
              <a:off x="7793824" y="5725629"/>
              <a:ext cx="640034"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err="1">
                  <a:latin typeface="Arial" panose="020B0604020202020204" pitchFamily="34" charset="0"/>
                  <a:ea typeface="Aileron" charset="0"/>
                  <a:cs typeface="Arial" panose="020B0604020202020204" pitchFamily="34" charset="0"/>
                </a:rPr>
                <a:t>Cabozantinib</a:t>
              </a:r>
              <a:endParaRPr lang="en-GB" sz="750" b="1" dirty="0">
                <a:latin typeface="Arial" panose="020B0604020202020204" pitchFamily="34" charset="0"/>
                <a:ea typeface="Aileron" charset="0"/>
                <a:cs typeface="Arial" panose="020B0604020202020204" pitchFamily="34" charset="0"/>
              </a:endParaRPr>
            </a:p>
          </p:txBody>
        </p:sp>
        <p:sp>
          <p:nvSpPr>
            <p:cNvPr id="271" name="TextBox 164">
              <a:extLst>
                <a:ext uri="{FF2B5EF4-FFF2-40B4-BE49-F238E27FC236}">
                  <a16:creationId xmlns:a16="http://schemas.microsoft.com/office/drawing/2014/main" id="{30A98BA5-4E4F-CD47-D5D2-57D9CD16AE27}"/>
                </a:ext>
              </a:extLst>
            </p:cNvPr>
            <p:cNvSpPr txBox="1"/>
            <p:nvPr/>
          </p:nvSpPr>
          <p:spPr>
            <a:xfrm>
              <a:off x="7544544" y="4576279"/>
              <a:ext cx="2772000" cy="207749"/>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Atezolizumab + bevacizumab/durvalumab + tremelimumab</a:t>
              </a:r>
              <a:br>
                <a:rPr lang="en-GB" sz="750" b="1"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If not feasible </a:t>
              </a:r>
              <a:r>
                <a:rPr lang="en-GB" sz="750" b="1" dirty="0">
                  <a:latin typeface="Arial" panose="020B0604020202020204" pitchFamily="34" charset="0"/>
                  <a:ea typeface="Aileron" charset="0"/>
                  <a:cs typeface="Arial" panose="020B0604020202020204" pitchFamily="34" charset="0"/>
                </a:rPr>
                <a:t>sorafenib or </a:t>
              </a:r>
              <a:r>
                <a:rPr lang="en-GB" sz="750" b="1" dirty="0" err="1">
                  <a:latin typeface="Arial" panose="020B0604020202020204" pitchFamily="34" charset="0"/>
                  <a:ea typeface="Aileron" charset="0"/>
                  <a:cs typeface="Arial" panose="020B0604020202020204" pitchFamily="34" charset="0"/>
                </a:rPr>
                <a:t>lenvatinib</a:t>
              </a:r>
              <a:r>
                <a:rPr lang="en-GB" sz="750" b="1" dirty="0">
                  <a:latin typeface="Arial" panose="020B0604020202020204" pitchFamily="34" charset="0"/>
                  <a:ea typeface="Aileron" charset="0"/>
                  <a:cs typeface="Arial" panose="020B0604020202020204" pitchFamily="34" charset="0"/>
                </a:rPr>
                <a:t> or durvalumab</a:t>
              </a:r>
            </a:p>
          </p:txBody>
        </p:sp>
        <p:sp>
          <p:nvSpPr>
            <p:cNvPr id="272" name="TextBox 165">
              <a:extLst>
                <a:ext uri="{FF2B5EF4-FFF2-40B4-BE49-F238E27FC236}">
                  <a16:creationId xmlns:a16="http://schemas.microsoft.com/office/drawing/2014/main" id="{FC085735-C68B-9F61-E882-FF88DF263DBE}"/>
                </a:ext>
              </a:extLst>
            </p:cNvPr>
            <p:cNvSpPr txBox="1"/>
            <p:nvPr/>
          </p:nvSpPr>
          <p:spPr>
            <a:xfrm>
              <a:off x="8428798" y="4853656"/>
              <a:ext cx="686891" cy="45127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5000"/>
                </a:lnSpc>
              </a:pPr>
              <a:r>
                <a:rPr lang="en-GB" sz="750" b="1" dirty="0">
                  <a:latin typeface="Arial" panose="020B0604020202020204" pitchFamily="34" charset="0"/>
                  <a:ea typeface="Aileron" charset="0"/>
                  <a:cs typeface="Arial" panose="020B0604020202020204" pitchFamily="34" charset="0"/>
                </a:rPr>
                <a:t>Regorafenib</a:t>
              </a:r>
            </a:p>
            <a:p>
              <a:pPr>
                <a:lnSpc>
                  <a:spcPct val="85000"/>
                </a:lnSpc>
              </a:pPr>
              <a:r>
                <a:rPr lang="en-GB" sz="600" dirty="0">
                  <a:latin typeface="Arial" panose="020B0604020202020204" pitchFamily="34" charset="0"/>
                  <a:ea typeface="Aileron" charset="0"/>
                  <a:cs typeface="Arial" panose="020B0604020202020204" pitchFamily="34" charset="0"/>
                </a:rPr>
                <a:t>(sorafenib-tolerant)</a:t>
              </a:r>
            </a:p>
            <a:p>
              <a:pPr>
                <a:lnSpc>
                  <a:spcPct val="85000"/>
                </a:lnSpc>
              </a:pPr>
              <a:r>
                <a:rPr lang="en-GB" sz="750" b="1" dirty="0">
                  <a:latin typeface="Arial" panose="020B0604020202020204" pitchFamily="34" charset="0"/>
                  <a:ea typeface="Aileron" charset="0"/>
                  <a:cs typeface="Arial" panose="020B0604020202020204" pitchFamily="34" charset="0"/>
                </a:rPr>
                <a:t>Cabozantinib</a:t>
              </a:r>
            </a:p>
            <a:p>
              <a:pPr>
                <a:lnSpc>
                  <a:spcPct val="85000"/>
                </a:lnSpc>
              </a:pPr>
              <a:r>
                <a:rPr lang="en-GB" sz="750" b="1" dirty="0">
                  <a:latin typeface="Arial" panose="020B0604020202020204" pitchFamily="34" charset="0"/>
                  <a:ea typeface="Aileron" charset="0"/>
                  <a:cs typeface="Arial" panose="020B0604020202020204" pitchFamily="34" charset="0"/>
                </a:rPr>
                <a:t>Ramucirumab</a:t>
              </a:r>
            </a:p>
            <a:p>
              <a:pPr>
                <a:lnSpc>
                  <a:spcPct val="85000"/>
                </a:lnSpc>
              </a:pPr>
              <a:r>
                <a:rPr lang="en-GB" sz="600" dirty="0">
                  <a:latin typeface="Arial" panose="020B0604020202020204" pitchFamily="34" charset="0"/>
                  <a:ea typeface="Aileron" charset="0"/>
                  <a:cs typeface="Arial" panose="020B0604020202020204" pitchFamily="34" charset="0"/>
                </a:rPr>
                <a:t>(AFP ≥400 ng/mL)</a:t>
              </a:r>
            </a:p>
          </p:txBody>
        </p:sp>
        <p:sp>
          <p:nvSpPr>
            <p:cNvPr id="273" name="TextBox 168">
              <a:extLst>
                <a:ext uri="{FF2B5EF4-FFF2-40B4-BE49-F238E27FC236}">
                  <a16:creationId xmlns:a16="http://schemas.microsoft.com/office/drawing/2014/main" id="{E8F98B07-0E9F-C5E2-F225-079EDE1EBC2D}"/>
                </a:ext>
              </a:extLst>
            </p:cNvPr>
            <p:cNvSpPr txBox="1"/>
            <p:nvPr/>
          </p:nvSpPr>
          <p:spPr>
            <a:xfrm>
              <a:off x="7650923" y="5053681"/>
              <a:ext cx="1939850" cy="9810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sorafenib</a:t>
              </a:r>
              <a:endParaRPr lang="en-GB" sz="600" dirty="0">
                <a:latin typeface="Arial" panose="020B0604020202020204" pitchFamily="34" charset="0"/>
                <a:ea typeface="Aileron" charset="0"/>
                <a:cs typeface="Arial" panose="020B0604020202020204" pitchFamily="34" charset="0"/>
              </a:endParaRPr>
            </a:p>
          </p:txBody>
        </p:sp>
        <p:sp>
          <p:nvSpPr>
            <p:cNvPr id="274" name="TextBox 169">
              <a:extLst>
                <a:ext uri="{FF2B5EF4-FFF2-40B4-BE49-F238E27FC236}">
                  <a16:creationId xmlns:a16="http://schemas.microsoft.com/office/drawing/2014/main" id="{BF8DACCE-14CA-EE3E-A27B-D5DA6DB6DD6D}"/>
                </a:ext>
              </a:extLst>
            </p:cNvPr>
            <p:cNvSpPr txBox="1"/>
            <p:nvPr/>
          </p:nvSpPr>
          <p:spPr>
            <a:xfrm>
              <a:off x="7650923" y="5298156"/>
              <a:ext cx="1939850" cy="29431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atezolizumab + bevacizumab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durvalumab + tremelimumab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
              </a:r>
              <a:r>
                <a:rPr lang="en-GB" sz="750" dirty="0" err="1">
                  <a:latin typeface="Arial" panose="020B0604020202020204" pitchFamily="34" charset="0"/>
                  <a:ea typeface="Aileron" charset="0"/>
                  <a:cs typeface="Arial" panose="020B0604020202020204" pitchFamily="34" charset="0"/>
                </a:rPr>
                <a:t>lenvatinib</a:t>
              </a:r>
              <a:r>
                <a:rPr lang="en-GB" sz="750" dirty="0">
                  <a:latin typeface="Arial" panose="020B0604020202020204" pitchFamily="34" charset="0"/>
                  <a:ea typeface="Aileron" charset="0"/>
                  <a:cs typeface="Arial" panose="020B0604020202020204" pitchFamily="34" charset="0"/>
                </a:rPr>
                <a:t> or </a:t>
              </a:r>
              <a:r>
                <a:rPr lang="en-GB" sz="750" dirty="0" err="1">
                  <a:latin typeface="Arial" panose="020B0604020202020204" pitchFamily="34" charset="0"/>
                  <a:ea typeface="Aileron" charset="0"/>
                  <a:cs typeface="Arial" panose="020B0604020202020204" pitchFamily="34" charset="0"/>
                </a:rPr>
                <a:t>durvalumab</a:t>
              </a:r>
              <a:endParaRPr lang="en-GB" sz="600" dirty="0">
                <a:latin typeface="Arial" panose="020B0604020202020204" pitchFamily="34" charset="0"/>
                <a:ea typeface="Aileron" charset="0"/>
                <a:cs typeface="Arial" panose="020B0604020202020204" pitchFamily="34" charset="0"/>
              </a:endParaRPr>
            </a:p>
          </p:txBody>
        </p:sp>
        <p:cxnSp>
          <p:nvCxnSpPr>
            <p:cNvPr id="275" name="Straight Connector 274">
              <a:extLst>
                <a:ext uri="{FF2B5EF4-FFF2-40B4-BE49-F238E27FC236}">
                  <a16:creationId xmlns:a16="http://schemas.microsoft.com/office/drawing/2014/main" id="{2AC90D22-8C68-245C-6216-B53849310168}"/>
                </a:ext>
              </a:extLst>
            </p:cNvPr>
            <p:cNvCxnSpPr>
              <a:cxnSpLocks/>
            </p:cNvCxnSpPr>
            <p:nvPr/>
          </p:nvCxnSpPr>
          <p:spPr>
            <a:xfrm>
              <a:off x="7575569" y="4613846"/>
              <a:ext cx="0" cy="2190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81D34D96-9F04-7CF5-BC41-9095DD9676FC}"/>
                </a:ext>
              </a:extLst>
            </p:cNvPr>
            <p:cNvCxnSpPr>
              <a:cxnSpLocks/>
            </p:cNvCxnSpPr>
            <p:nvPr/>
          </p:nvCxnSpPr>
          <p:spPr>
            <a:xfrm>
              <a:off x="7575569" y="5064696"/>
              <a:ext cx="0" cy="50482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872C768B-32F4-B0EF-18D8-7A24A1C65CAF}"/>
                </a:ext>
              </a:extLst>
            </p:cNvPr>
            <p:cNvCxnSpPr>
              <a:cxnSpLocks/>
            </p:cNvCxnSpPr>
            <p:nvPr/>
          </p:nvCxnSpPr>
          <p:spPr>
            <a:xfrm>
              <a:off x="8391544" y="4902771"/>
              <a:ext cx="0" cy="3873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A5EF739C-680C-1058-1970-9D99C18D31FB}"/>
                </a:ext>
              </a:extLst>
            </p:cNvPr>
            <p:cNvCxnSpPr>
              <a:cxnSpLocks/>
            </p:cNvCxnSpPr>
            <p:nvPr/>
          </p:nvCxnSpPr>
          <p:spPr>
            <a:xfrm flipH="1">
              <a:off x="7503036" y="4851725"/>
              <a:ext cx="2680247"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1BD38891-30F8-9EFB-6B35-395179AFA063}"/>
                </a:ext>
              </a:extLst>
            </p:cNvPr>
            <p:cNvCxnSpPr>
              <a:cxnSpLocks/>
            </p:cNvCxnSpPr>
            <p:nvPr/>
          </p:nvCxnSpPr>
          <p:spPr>
            <a:xfrm>
              <a:off x="8360833" y="5096446"/>
              <a:ext cx="381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6C10B37A-A4FB-CB2A-818E-BF8F8EA0D650}"/>
                </a:ext>
              </a:extLst>
            </p:cNvPr>
            <p:cNvCxnSpPr>
              <a:cxnSpLocks/>
            </p:cNvCxnSpPr>
            <p:nvPr/>
          </p:nvCxnSpPr>
          <p:spPr>
            <a:xfrm>
              <a:off x="9220219" y="5302821"/>
              <a:ext cx="0" cy="2857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338A4195-B6E6-1E37-F0FB-3129D294623A}"/>
                </a:ext>
              </a:extLst>
            </p:cNvPr>
            <p:cNvCxnSpPr>
              <a:cxnSpLocks/>
            </p:cNvCxnSpPr>
            <p:nvPr/>
          </p:nvCxnSpPr>
          <p:spPr>
            <a:xfrm>
              <a:off x="9224982" y="5456809"/>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F6C13758-0CFA-40DB-A2A9-5D296249B16B}"/>
                </a:ext>
              </a:extLst>
            </p:cNvPr>
            <p:cNvCxnSpPr>
              <a:cxnSpLocks/>
            </p:cNvCxnSpPr>
            <p:nvPr/>
          </p:nvCxnSpPr>
          <p:spPr>
            <a:xfrm>
              <a:off x="9430808" y="5107559"/>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83" name="Rounded Rectangle 166">
              <a:extLst>
                <a:ext uri="{FF2B5EF4-FFF2-40B4-BE49-F238E27FC236}">
                  <a16:creationId xmlns:a16="http://schemas.microsoft.com/office/drawing/2014/main" id="{82BCA2B8-2D92-FAE7-E45D-B5D7AF3AFAC8}"/>
                </a:ext>
              </a:extLst>
            </p:cNvPr>
            <p:cNvSpPr/>
            <p:nvPr/>
          </p:nvSpPr>
          <p:spPr>
            <a:xfrm rot="16200000">
              <a:off x="9211733" y="4991896"/>
              <a:ext cx="416744"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cxnSp>
          <p:nvCxnSpPr>
            <p:cNvPr id="284" name="Straight Connector 283">
              <a:extLst>
                <a:ext uri="{FF2B5EF4-FFF2-40B4-BE49-F238E27FC236}">
                  <a16:creationId xmlns:a16="http://schemas.microsoft.com/office/drawing/2014/main" id="{083B6F06-D00A-EE0C-A878-59C8A2EE62B9}"/>
                </a:ext>
              </a:extLst>
            </p:cNvPr>
            <p:cNvCxnSpPr>
              <a:cxnSpLocks/>
            </p:cNvCxnSpPr>
            <p:nvPr/>
          </p:nvCxnSpPr>
          <p:spPr>
            <a:xfrm>
              <a:off x="9430808" y="5764784"/>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85" name="Rounded Rectangle 167">
              <a:extLst>
                <a:ext uri="{FF2B5EF4-FFF2-40B4-BE49-F238E27FC236}">
                  <a16:creationId xmlns:a16="http://schemas.microsoft.com/office/drawing/2014/main" id="{82DE9008-0450-CE23-E914-0FF6661754F4}"/>
                </a:ext>
              </a:extLst>
            </p:cNvPr>
            <p:cNvSpPr/>
            <p:nvPr/>
          </p:nvSpPr>
          <p:spPr>
            <a:xfrm rot="16200000">
              <a:off x="9223398" y="5688256"/>
              <a:ext cx="393413"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sp>
          <p:nvSpPr>
            <p:cNvPr id="286" name="Rounded Rectangle 189">
              <a:extLst>
                <a:ext uri="{FF2B5EF4-FFF2-40B4-BE49-F238E27FC236}">
                  <a16:creationId xmlns:a16="http://schemas.microsoft.com/office/drawing/2014/main" id="{162D2F62-E2DA-F35B-CC0C-C8B5D9DF31BF}"/>
                </a:ext>
              </a:extLst>
            </p:cNvPr>
            <p:cNvSpPr/>
            <p:nvPr/>
          </p:nvSpPr>
          <p:spPr>
            <a:xfrm rot="16200000">
              <a:off x="9787966" y="5339301"/>
              <a:ext cx="1162051" cy="15563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feasible</a:t>
              </a:r>
            </a:p>
          </p:txBody>
        </p:sp>
        <p:cxnSp>
          <p:nvCxnSpPr>
            <p:cNvPr id="287" name="Straight Connector 286">
              <a:extLst>
                <a:ext uri="{FF2B5EF4-FFF2-40B4-BE49-F238E27FC236}">
                  <a16:creationId xmlns:a16="http://schemas.microsoft.com/office/drawing/2014/main" id="{24A80E4F-2CCC-21C9-1884-EFE02785BD77}"/>
                </a:ext>
              </a:extLst>
            </p:cNvPr>
            <p:cNvCxnSpPr>
              <a:cxnSpLocks/>
            </p:cNvCxnSpPr>
            <p:nvPr/>
          </p:nvCxnSpPr>
          <p:spPr>
            <a:xfrm>
              <a:off x="9831407" y="5377434"/>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88" name="Rounded Rectangle 191">
              <a:extLst>
                <a:ext uri="{FF2B5EF4-FFF2-40B4-BE49-F238E27FC236}">
                  <a16:creationId xmlns:a16="http://schemas.microsoft.com/office/drawing/2014/main" id="{58E580A7-503E-C5E0-CAC6-000850153C7F}"/>
                </a:ext>
              </a:extLst>
            </p:cNvPr>
            <p:cNvSpPr/>
            <p:nvPr/>
          </p:nvSpPr>
          <p:spPr>
            <a:xfrm>
              <a:off x="9681632" y="4877370"/>
              <a:ext cx="517525" cy="1120775"/>
            </a:xfrm>
            <a:prstGeom prst="roundRect">
              <a:avLst>
                <a:gd name="adj"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b="1" dirty="0">
                  <a:solidFill>
                    <a:schemeClr val="tx1"/>
                  </a:solidFill>
                  <a:latin typeface="Arial" panose="020B0604020202020204" pitchFamily="34" charset="0"/>
                  <a:cs typeface="Arial" panose="020B0604020202020204" pitchFamily="34" charset="0"/>
                </a:rPr>
                <a:t>Clinical</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trials</a:t>
              </a:r>
            </a:p>
          </p:txBody>
        </p:sp>
        <p:cxnSp>
          <p:nvCxnSpPr>
            <p:cNvPr id="289" name="Straight Connector 288">
              <a:extLst>
                <a:ext uri="{FF2B5EF4-FFF2-40B4-BE49-F238E27FC236}">
                  <a16:creationId xmlns:a16="http://schemas.microsoft.com/office/drawing/2014/main" id="{3E5D7770-A394-1CAE-9B27-56A1B9567BCA}"/>
                </a:ext>
              </a:extLst>
            </p:cNvPr>
            <p:cNvCxnSpPr>
              <a:cxnSpLocks/>
            </p:cNvCxnSpPr>
            <p:nvPr/>
          </p:nvCxnSpPr>
          <p:spPr>
            <a:xfrm flipH="1">
              <a:off x="7503037" y="5597850"/>
              <a:ext cx="2159546"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0" name="TextBox 194">
              <a:extLst>
                <a:ext uri="{FF2B5EF4-FFF2-40B4-BE49-F238E27FC236}">
                  <a16:creationId xmlns:a16="http://schemas.microsoft.com/office/drawing/2014/main" id="{69C0ED49-C84A-06DF-9AE1-9FBCE7DA270E}"/>
                </a:ext>
              </a:extLst>
            </p:cNvPr>
            <p:cNvSpPr txBox="1"/>
            <p:nvPr/>
          </p:nvSpPr>
          <p:spPr>
            <a:xfrm>
              <a:off x="10536711" y="5479795"/>
              <a:ext cx="853072" cy="519373"/>
            </a:xfrm>
            <a:prstGeom prst="rect">
              <a:avLst/>
            </a:prstGeom>
            <a:solidFill>
              <a:schemeClr val="accent2">
                <a:lumMod val="40000"/>
                <a:lumOff val="60000"/>
              </a:schemeClr>
            </a:solidFill>
            <a:ln>
              <a:solidFill>
                <a:schemeClr val="tx1"/>
              </a:solidFill>
            </a:ln>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Alternative</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sequences may</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 considered</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but they have not</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been proved</a:t>
              </a:r>
            </a:p>
          </p:txBody>
        </p:sp>
        <p:cxnSp>
          <p:nvCxnSpPr>
            <p:cNvPr id="291" name="Straight Connector 290">
              <a:extLst>
                <a:ext uri="{FF2B5EF4-FFF2-40B4-BE49-F238E27FC236}">
                  <a16:creationId xmlns:a16="http://schemas.microsoft.com/office/drawing/2014/main" id="{B7E8C2D6-223E-00E8-88BD-604C932CE6B1}"/>
                </a:ext>
              </a:extLst>
            </p:cNvPr>
            <p:cNvCxnSpPr>
              <a:cxnSpLocks/>
            </p:cNvCxnSpPr>
            <p:nvPr/>
          </p:nvCxnSpPr>
          <p:spPr>
            <a:xfrm>
              <a:off x="10441007" y="5377434"/>
              <a:ext cx="510626"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467AB8E5-EFDC-FD84-E9A9-FA3D72A0D726}"/>
                </a:ext>
              </a:extLst>
            </p:cNvPr>
            <p:cNvCxnSpPr>
              <a:cxnSpLocks/>
              <a:endCxn id="283" idx="3"/>
            </p:cNvCxnSpPr>
            <p:nvPr/>
          </p:nvCxnSpPr>
          <p:spPr>
            <a:xfrm flipH="1">
              <a:off x="9420105" y="4782121"/>
              <a:ext cx="0" cy="114587"/>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93" name="Rounded Rectangle 140">
              <a:extLst>
                <a:ext uri="{FF2B5EF4-FFF2-40B4-BE49-F238E27FC236}">
                  <a16:creationId xmlns:a16="http://schemas.microsoft.com/office/drawing/2014/main" id="{E76079F7-4C71-76A1-B535-1E6D86E44654}"/>
                </a:ext>
              </a:extLst>
            </p:cNvPr>
            <p:cNvSpPr/>
            <p:nvPr/>
          </p:nvSpPr>
          <p:spPr>
            <a:xfrm>
              <a:off x="3546870" y="4605435"/>
              <a:ext cx="2197764" cy="1809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dirty="0">
                  <a:solidFill>
                    <a:schemeClr val="tx1"/>
                  </a:solidFill>
                  <a:latin typeface="Arial" panose="020B0604020202020204" pitchFamily="34" charset="0"/>
                  <a:cs typeface="Arial" panose="020B0604020202020204" pitchFamily="34" charset="0"/>
                </a:rPr>
                <a:t>Not feasible or failure</a:t>
              </a:r>
            </a:p>
          </p:txBody>
        </p:sp>
        <p:sp>
          <p:nvSpPr>
            <p:cNvPr id="294" name="Rounded Rectangle 120">
              <a:extLst>
                <a:ext uri="{FF2B5EF4-FFF2-40B4-BE49-F238E27FC236}">
                  <a16:creationId xmlns:a16="http://schemas.microsoft.com/office/drawing/2014/main" id="{557D6C02-E9A0-9BD3-6019-96669B020BE7}"/>
                </a:ext>
              </a:extLst>
            </p:cNvPr>
            <p:cNvSpPr/>
            <p:nvPr/>
          </p:nvSpPr>
          <p:spPr>
            <a:xfrm>
              <a:off x="2870594" y="4138711"/>
              <a:ext cx="3528089"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&gt;5 years</a:t>
              </a:r>
            </a:p>
          </p:txBody>
        </p:sp>
        <p:sp>
          <p:nvSpPr>
            <p:cNvPr id="295" name="Rectangle 294">
              <a:extLst>
                <a:ext uri="{FF2B5EF4-FFF2-40B4-BE49-F238E27FC236}">
                  <a16:creationId xmlns:a16="http://schemas.microsoft.com/office/drawing/2014/main" id="{7D45C694-59F9-960F-A753-6DAA04727CE8}"/>
                </a:ext>
              </a:extLst>
            </p:cNvPr>
            <p:cNvSpPr/>
            <p:nvPr/>
          </p:nvSpPr>
          <p:spPr>
            <a:xfrm>
              <a:off x="7400529" y="4404281"/>
              <a:ext cx="3112274" cy="161859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16699436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124D-354C-D74A-8357-056BD363E086}"/>
              </a:ext>
            </a:extLst>
          </p:cNvPr>
          <p:cNvSpPr>
            <a:spLocks noGrp="1"/>
          </p:cNvSpPr>
          <p:nvPr>
            <p:ph type="title"/>
          </p:nvPr>
        </p:nvSpPr>
        <p:spPr/>
        <p:txBody>
          <a:bodyPr/>
          <a:lstStyle/>
          <a:p>
            <a:r>
              <a:rPr lang="en-GB" dirty="0"/>
              <a:t>in conclusion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Tree>
    <p:extLst>
      <p:ext uri="{BB962C8B-B14F-4D97-AF65-F5344CB8AC3E}">
        <p14:creationId xmlns:p14="http://schemas.microsoft.com/office/powerpoint/2010/main" val="10818573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In conclusion</a:t>
            </a:r>
          </a:p>
        </p:txBody>
      </p:sp>
      <p:sp>
        <p:nvSpPr>
          <p:cNvPr id="10" name="Content Placeholder 1">
            <a:extLst>
              <a:ext uri="{FF2B5EF4-FFF2-40B4-BE49-F238E27FC236}">
                <a16:creationId xmlns:a16="http://schemas.microsoft.com/office/drawing/2014/main" id="{28148ADF-2CD4-BDA0-0CAB-793ABFCFAD6D}"/>
              </a:ext>
            </a:extLst>
          </p:cNvPr>
          <p:cNvSpPr>
            <a:spLocks noGrp="1"/>
          </p:cNvSpPr>
          <p:nvPr>
            <p:ph sz="quarter" idx="14"/>
          </p:nvPr>
        </p:nvSpPr>
        <p:spPr/>
        <p:txBody>
          <a:bodyPr>
            <a:normAutofit/>
          </a:bodyPr>
          <a:lstStyle/>
          <a:p>
            <a:r>
              <a:rPr lang="en-GB" b="1" dirty="0">
                <a:solidFill>
                  <a:schemeClr val="accent1"/>
                </a:solidFill>
              </a:rPr>
              <a:t>The treatment landscape for patients with HCC has evolved rapidly over recent years</a:t>
            </a:r>
          </a:p>
          <a:p>
            <a:r>
              <a:rPr lang="en-GB" dirty="0"/>
              <a:t>IO, and in particular IO combinations, are </a:t>
            </a:r>
            <a:r>
              <a:rPr lang="en-GB" b="1" dirty="0">
                <a:solidFill>
                  <a:schemeClr val="accent1"/>
                </a:solidFill>
              </a:rPr>
              <a:t>effective treatments</a:t>
            </a:r>
            <a:r>
              <a:rPr lang="en-GB" dirty="0"/>
              <a:t> for patients with </a:t>
            </a:r>
            <a:br>
              <a:rPr lang="en-GB" dirty="0"/>
            </a:br>
            <a:r>
              <a:rPr lang="en-GB" dirty="0"/>
              <a:t>advanced HCC</a:t>
            </a:r>
          </a:p>
          <a:p>
            <a:r>
              <a:rPr lang="en-GB" dirty="0"/>
              <a:t>Approved IO and IO combinations as first-line treatment:</a:t>
            </a:r>
          </a:p>
          <a:p>
            <a:pPr lvl="1"/>
            <a:r>
              <a:rPr lang="en-GB" dirty="0"/>
              <a:t>Atezolizumab + bevacizumab (FDA – May 2020,</a:t>
            </a:r>
            <a:r>
              <a:rPr lang="en-GB" baseline="30000" dirty="0"/>
              <a:t>1</a:t>
            </a:r>
            <a:r>
              <a:rPr lang="en-GB" dirty="0"/>
              <a:t> EMA – Sept 2020</a:t>
            </a:r>
            <a:r>
              <a:rPr lang="en-GB" baseline="30000" dirty="0"/>
              <a:t>2</a:t>
            </a:r>
            <a:r>
              <a:rPr lang="en-GB" dirty="0"/>
              <a:t>)</a:t>
            </a:r>
          </a:p>
          <a:p>
            <a:pPr lvl="1"/>
            <a:r>
              <a:rPr lang="en-GB" dirty="0"/>
              <a:t>Tremelimumab + durvalumab (FDA – Oct 2022,</a:t>
            </a:r>
            <a:r>
              <a:rPr lang="en-GB" baseline="30000" dirty="0"/>
              <a:t>3</a:t>
            </a:r>
            <a:r>
              <a:rPr lang="en-GB" dirty="0"/>
              <a:t> EMA – Dec 2022</a:t>
            </a:r>
            <a:r>
              <a:rPr lang="en-GB" baseline="30000" dirty="0"/>
              <a:t>4</a:t>
            </a:r>
            <a:r>
              <a:rPr lang="en-GB" dirty="0"/>
              <a:t>)</a:t>
            </a:r>
          </a:p>
          <a:p>
            <a:r>
              <a:rPr lang="en-GB" dirty="0"/>
              <a:t>IO and IO combinations may result in inflammatory side effects referred to as </a:t>
            </a:r>
            <a:r>
              <a:rPr lang="en-GB" b="1" dirty="0" err="1">
                <a:solidFill>
                  <a:schemeClr val="accent1"/>
                </a:solidFill>
              </a:rPr>
              <a:t>irAEs</a:t>
            </a:r>
            <a:r>
              <a:rPr lang="en-GB" b="1" dirty="0">
                <a:solidFill>
                  <a:schemeClr val="accent1"/>
                </a:solidFill>
              </a:rPr>
              <a:t> </a:t>
            </a:r>
          </a:p>
          <a:p>
            <a:pPr lvl="1"/>
            <a:r>
              <a:rPr lang="en-GB" dirty="0"/>
              <a:t>Most of these </a:t>
            </a:r>
            <a:r>
              <a:rPr lang="en-GB" dirty="0">
                <a:solidFill>
                  <a:schemeClr val="tx2"/>
                </a:solidFill>
              </a:rPr>
              <a:t>adverse AEs can </a:t>
            </a:r>
            <a:r>
              <a:rPr lang="en-GB" dirty="0"/>
              <a:t>be treated with </a:t>
            </a:r>
            <a:r>
              <a:rPr lang="en-GB" b="1" dirty="0">
                <a:solidFill>
                  <a:schemeClr val="accent1"/>
                </a:solidFill>
              </a:rPr>
              <a:t>steroids</a:t>
            </a:r>
          </a:p>
          <a:p>
            <a:r>
              <a:rPr lang="en-GB" dirty="0"/>
              <a:t>Survival analysis for IO treatment shifts from median OS to </a:t>
            </a:r>
            <a:r>
              <a:rPr lang="en-GB" b="1" dirty="0">
                <a:solidFill>
                  <a:schemeClr val="accent1"/>
                </a:solidFill>
              </a:rPr>
              <a:t>landmark analysis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2454" y="5998715"/>
            <a:ext cx="10180339" cy="365125"/>
          </a:xfrm>
        </p:spPr>
        <p:txBody>
          <a:bodyPr/>
          <a:lstStyle/>
          <a:p>
            <a:r>
              <a:rPr lang="en-GB" sz="1000" dirty="0"/>
              <a:t>AE, adverse event; EMA, European Medicines Agency; FDA, U.S. Food and Drug Administration; HCC, hepatocellular carcinoma; IO, immunotherapy; OS, overall survival</a:t>
            </a:r>
            <a:endParaRPr lang="en-GB" sz="1000" dirty="0">
              <a:solidFill>
                <a:schemeClr val="tx2"/>
              </a:solidFill>
            </a:endParaRPr>
          </a:p>
          <a:p>
            <a:r>
              <a:rPr lang="en-GB" sz="1000" dirty="0">
                <a:solidFill>
                  <a:schemeClr val="tx2"/>
                </a:solidFill>
              </a:rPr>
              <a:t>1. U.S. Food and Drug Administration. Available from: https://www.fda.gov/drugs/resources-information-approved-drugs/fda-approves-atezolizumab-plus-bevacizumab-unresectable-hepatocellular-carcinoma. Last updated June 2020. Accessed March 2023; 2. European Medicines Agency. Available from: https://www.ema.europa.eu/en/documents/smop/chmp-post-authorisation-summary-positive-opinion-tecentriq-ii-39_en.pdf. Last updated September 2020. Accessed March 2023; </a:t>
            </a:r>
            <a:r>
              <a:rPr lang="en-GB" sz="1000" dirty="0">
                <a:solidFill>
                  <a:schemeClr val="tx2"/>
                </a:solidFill>
                <a:ea typeface="Aileron" charset="0"/>
                <a:cs typeface="Aileron" charset="0"/>
              </a:rPr>
              <a:t>3. U.S. </a:t>
            </a:r>
            <a:r>
              <a:rPr lang="en-GB" sz="1000" dirty="0">
                <a:solidFill>
                  <a:schemeClr val="tx2"/>
                </a:solidFill>
              </a:rPr>
              <a:t>Food and Drug Administration. </a:t>
            </a:r>
            <a:r>
              <a:rPr lang="en-GB" sz="1000" dirty="0">
                <a:solidFill>
                  <a:schemeClr val="tx2"/>
                </a:solidFill>
                <a:ea typeface="Aileron" charset="0"/>
                <a:cs typeface="Aileron" charset="0"/>
              </a:rPr>
              <a:t>Available from: </a:t>
            </a:r>
            <a:r>
              <a:rPr lang="en-GB" sz="1000" dirty="0">
                <a:solidFill>
                  <a:schemeClr val="tx2"/>
                </a:solidFill>
                <a:latin typeface="Arial" panose="020B0604020202020204" pitchFamily="34" charset="0"/>
                <a:ea typeface="Aileron" charset="0"/>
                <a:cs typeface="Arial" panose="020B0604020202020204" pitchFamily="34" charset="0"/>
              </a:rPr>
              <a:t>https://www.fda.gov/drugs/resources-information-approved-drugs/fda-approves-tremelimumab-combination-durvalumab-unresectable-hepatocellular-carcinoma. Last updated October 2022. A</a:t>
            </a:r>
            <a:r>
              <a:rPr lang="en-GB" sz="1000" dirty="0">
                <a:solidFill>
                  <a:schemeClr val="tx2"/>
                </a:solidFill>
                <a:ea typeface="Aileron" charset="0"/>
                <a:cs typeface="Aileron" charset="0"/>
              </a:rPr>
              <a:t>ccessed March 2023; 4. </a:t>
            </a:r>
            <a:r>
              <a:rPr lang="en-GB" sz="1000" dirty="0">
                <a:solidFill>
                  <a:schemeClr val="tx2"/>
                </a:solidFill>
              </a:rPr>
              <a:t>European Medicines Agency. Available from:</a:t>
            </a:r>
            <a:r>
              <a:rPr lang="en-GB" sz="1000" dirty="0">
                <a:solidFill>
                  <a:schemeClr val="tx2"/>
                </a:solidFill>
                <a:ea typeface="Aileron" charset="0"/>
                <a:cs typeface="Aileron" charset="0"/>
              </a:rPr>
              <a:t> https://www.ema.europa.eu/en/documents/smop-initial/chmp-summary-positive-opinion-imjudo_en.pdf. Last updated December 2022. Accessed March 2023</a:t>
            </a:r>
            <a:endParaRPr lang="en-GB" sz="1000" dirty="0"/>
          </a:p>
        </p:txBody>
      </p:sp>
    </p:spTree>
    <p:extLst>
      <p:ext uri="{BB962C8B-B14F-4D97-AF65-F5344CB8AC3E}">
        <p14:creationId xmlns:p14="http://schemas.microsoft.com/office/powerpoint/2010/main" val="13425544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HCC COnnect</a:t>
            </a:r>
          </a:p>
        </p:txBody>
      </p:sp>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4"/>
          </p:nvPr>
        </p:nvSpPr>
        <p:spPr/>
        <p:txBody>
          <a:bodyPr>
            <a:noAutofit/>
          </a:bodyPr>
          <a:lstStyle/>
          <a:p>
            <a:pPr marL="0" indent="0">
              <a:spcBef>
                <a:spcPts val="600"/>
              </a:spcBef>
              <a:buNone/>
            </a:pPr>
            <a:r>
              <a:rPr lang="en-GB" altLang="en-US" sz="1700" b="1" dirty="0">
                <a:latin typeface="Arial" panose="020B0604020202020204" pitchFamily="34" charset="0"/>
              </a:rPr>
              <a:t>This programme is developed by HCC CONNECT,</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a:t>
            </a:r>
            <a:br>
              <a:rPr lang="en-GB" altLang="en-US" sz="1700" b="1" dirty="0">
                <a:latin typeface="Arial" panose="020B0604020202020204" pitchFamily="34" charset="0"/>
              </a:rPr>
            </a:br>
            <a:r>
              <a:rPr lang="en-GB" sz="1700" b="1" dirty="0"/>
              <a:t>hepatocellular carcinoma.</a:t>
            </a:r>
            <a:endParaRPr lang="en-GB" altLang="en-US" sz="1700" dirty="0">
              <a:latin typeface="Arial" panose="020B0604020202020204" pitchFamily="34" charset="0"/>
            </a:endParaRPr>
          </a:p>
          <a:p>
            <a:pPr marL="0" indent="0">
              <a:spcBef>
                <a:spcPts val="600"/>
              </a:spcBef>
              <a:buNone/>
            </a:pPr>
            <a:endParaRPr lang="en-GB" altLang="en-US" sz="17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HCC CONNECT programme is supported through an independent educational grant from AstraZeneca.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HCC CONNECT group.</a:t>
            </a:r>
          </a:p>
          <a:p>
            <a:pPr marL="0" indent="0">
              <a:buNone/>
            </a:pPr>
            <a:r>
              <a:rPr lang="en-GB" sz="1700" b="1" dirty="0">
                <a:solidFill>
                  <a:schemeClr val="accent1"/>
                </a:solidFill>
              </a:rPr>
              <a:t>Expert disclaimers:</a:t>
            </a:r>
          </a:p>
          <a:p>
            <a:r>
              <a:rPr lang="en-GB" sz="1700" b="1" dirty="0">
                <a:solidFill>
                  <a:srgbClr val="C6573B"/>
                </a:solidFill>
                <a:latin typeface="Arial" panose="020B0604020202020204" pitchFamily="34" charset="0"/>
              </a:rPr>
              <a:t>Dr </a:t>
            </a:r>
            <a:r>
              <a:rPr lang="en-GB" sz="1700" b="1" dirty="0" err="1">
                <a:solidFill>
                  <a:srgbClr val="C6573B"/>
                </a:solidFill>
                <a:latin typeface="Arial" panose="020B0604020202020204" pitchFamily="34" charset="0"/>
              </a:rPr>
              <a:t>Aiwu</a:t>
            </a:r>
            <a:r>
              <a:rPr lang="en-GB" sz="1700" b="1" dirty="0">
                <a:solidFill>
                  <a:srgbClr val="C6573B"/>
                </a:solidFill>
                <a:latin typeface="Arial" panose="020B0604020202020204" pitchFamily="34" charset="0"/>
              </a:rPr>
              <a:t> Ruth He </a:t>
            </a:r>
            <a:r>
              <a:rPr lang="en-GB" sz="1700" dirty="0">
                <a:latin typeface="Arial" panose="020B0604020202020204" pitchFamily="34" charset="0"/>
              </a:rPr>
              <a:t>has received financial support/sponsorship for research support, consultation, or speaker fees from the following companies: AstraZeneca, BMS, Boston Scientific, Eisai, Genentech,</a:t>
            </a:r>
            <a:r>
              <a:rPr lang="en-GB" sz="1700" dirty="0"/>
              <a:t> and</a:t>
            </a:r>
            <a:r>
              <a:rPr lang="en-GB" sz="1700" dirty="0">
                <a:latin typeface="Arial" panose="020B0604020202020204" pitchFamily="34" charset="0"/>
              </a:rPr>
              <a:t> Merck</a:t>
            </a:r>
          </a:p>
          <a:p>
            <a:r>
              <a:rPr lang="en-GB" sz="1700" b="1" dirty="0">
                <a:solidFill>
                  <a:schemeClr val="accent1"/>
                </a:solidFill>
                <a:latin typeface="Arial" panose="020B0604020202020204" pitchFamily="34" charset="0"/>
              </a:rPr>
              <a:t>Prof. Peter R. Galle </a:t>
            </a:r>
            <a:r>
              <a:rPr lang="en-GB" sz="1700" dirty="0">
                <a:latin typeface="Arial" panose="020B0604020202020204" pitchFamily="34" charset="0"/>
              </a:rPr>
              <a:t>has received financial support/sponsorship for research support, consultation, or speaker fees from the following companies: Adaptimmune, AstraZeneca, Bayer, BMS, Boston Scientific, Eisai, Guerbet, Ipsen, Lilly, MSD, Roche, and Sirtex</a:t>
            </a:r>
            <a:endParaRPr lang="en-GB" sz="1700" dirty="0">
              <a:highlight>
                <a:srgbClr val="FFFF00"/>
              </a:highlight>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4</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Picture 7">
            <a:hlinkClick r:id="rId3"/>
            <a:extLst>
              <a:ext uri="{FF2B5EF4-FFF2-40B4-BE49-F238E27FC236}">
                <a16:creationId xmlns:a16="http://schemas.microsoft.com/office/drawing/2014/main" id="{39D149FE-53F9-9445-A96C-8C196BA3D1AB}"/>
              </a:ext>
            </a:extLst>
          </p:cNvPr>
          <p:cNvPicPr>
            <a:picLocks noChangeAspect="1"/>
          </p:cNvPicPr>
          <p:nvPr/>
        </p:nvPicPr>
        <p:blipFill rotWithShape="1">
          <a:blip r:embed="rId4"/>
          <a:srcRect r="2035"/>
          <a:stretch/>
        </p:blipFill>
        <p:spPr>
          <a:xfrm>
            <a:off x="7896200" y="1274479"/>
            <a:ext cx="2552523" cy="1009649"/>
          </a:xfrm>
          <a:prstGeom prst="rect">
            <a:avLst/>
          </a:prstGeom>
        </p:spPr>
      </p:pic>
    </p:spTree>
    <p:extLst>
      <p:ext uri="{BB962C8B-B14F-4D97-AF65-F5344CB8AC3E}">
        <p14:creationId xmlns:p14="http://schemas.microsoft.com/office/powerpoint/2010/main" val="184816444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8A8C-7803-0046-A72C-37D91EF6B623}"/>
              </a:ext>
            </a:extLst>
          </p:cNvPr>
          <p:cNvSpPr>
            <a:spLocks noGrp="1"/>
          </p:cNvSpPr>
          <p:nvPr>
            <p:ph type="title"/>
          </p:nvPr>
        </p:nvSpPr>
        <p:spPr/>
        <p:txBody>
          <a:bodyPr/>
          <a:lstStyle/>
          <a:p>
            <a:pPr>
              <a:lnSpc>
                <a:spcPct val="107000"/>
              </a:lnSpc>
              <a:spcAft>
                <a:spcPts val="800"/>
              </a:spcAft>
            </a:pPr>
            <a:r>
              <a:rPr lang="en-GB" dirty="0"/>
              <a:t>Outlook to Module 2</a:t>
            </a:r>
            <a:br>
              <a:rPr lang="en-GB" dirty="0"/>
            </a:br>
            <a:br>
              <a:rPr lang="en-GB" dirty="0"/>
            </a:br>
            <a:r>
              <a:rPr lang="en-GB" dirty="0"/>
              <a:t>the use of immunotherapy in </a:t>
            </a:r>
            <a:r>
              <a:rPr lang="en-GB" dirty="0" err="1"/>
              <a:t>hCC</a:t>
            </a:r>
            <a:r>
              <a:rPr lang="en-GB" dirty="0"/>
              <a:t>: </a:t>
            </a:r>
            <a:br>
              <a:rPr lang="en-GB" dirty="0"/>
            </a:br>
            <a:br>
              <a:rPr lang="en-GB" sz="3600" dirty="0"/>
            </a:br>
            <a:r>
              <a:rPr lang="en-GB" sz="2600" dirty="0"/>
              <a:t>In-depth subgroup analyses and challenges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421031664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Educational objectives</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p:txBody>
          <a:bodyPr/>
          <a:lstStyle/>
          <a:p>
            <a:pPr marL="0" indent="0">
              <a:buNone/>
            </a:pPr>
            <a:r>
              <a:rPr lang="en-GB" dirty="0"/>
              <a:t>Upon completion of this micro learning you will:</a:t>
            </a:r>
          </a:p>
          <a:p>
            <a:pPr marL="0" indent="0">
              <a:buNone/>
            </a:pPr>
            <a:endParaRPr lang="en-GB" sz="500" dirty="0"/>
          </a:p>
          <a:p>
            <a:pPr marL="457200" indent="-457200">
              <a:buFont typeface="+mj-lt"/>
              <a:buAutoNum type="arabicPeriod"/>
            </a:pPr>
            <a:r>
              <a:rPr lang="en-GB" dirty="0"/>
              <a:t>Recognise the </a:t>
            </a:r>
            <a:r>
              <a:rPr lang="en-GB" b="1" dirty="0">
                <a:solidFill>
                  <a:schemeClr val="accent1"/>
                </a:solidFill>
              </a:rPr>
              <a:t>efficacy of IO and IO combinations</a:t>
            </a:r>
          </a:p>
          <a:p>
            <a:pPr lvl="1"/>
            <a:r>
              <a:rPr lang="en-GB" dirty="0"/>
              <a:t>Understand the survival curve when assessing IO treatment</a:t>
            </a:r>
          </a:p>
          <a:p>
            <a:pPr lvl="1"/>
            <a:r>
              <a:rPr lang="en-GB" dirty="0"/>
              <a:t>Know the place of IO and IO combinations in the treatment landscape for patients with HCC</a:t>
            </a:r>
            <a:endParaRPr lang="en-GB" dirty="0">
              <a:solidFill>
                <a:srgbClr val="FF0000"/>
              </a:solidFill>
            </a:endParaRPr>
          </a:p>
          <a:p>
            <a:endParaRPr lang="en-GB" dirty="0"/>
          </a:p>
          <a:p>
            <a:pPr marL="457200" indent="-457200">
              <a:buFont typeface="+mj-lt"/>
              <a:buAutoNum type="arabicPeriod" startAt="2"/>
            </a:pPr>
            <a:r>
              <a:rPr lang="en-GB" dirty="0"/>
              <a:t>Recognise the </a:t>
            </a:r>
            <a:r>
              <a:rPr lang="en-GB" b="1" dirty="0">
                <a:solidFill>
                  <a:schemeClr val="accent1"/>
                </a:solidFill>
              </a:rPr>
              <a:t>immune-related adverse events (irAEs)</a:t>
            </a:r>
            <a:r>
              <a:rPr lang="en-GB" dirty="0"/>
              <a:t>, and potentially additive or synergistic toxicities associated </a:t>
            </a:r>
            <a:r>
              <a:rPr lang="en-GB" b="1" dirty="0">
                <a:solidFill>
                  <a:schemeClr val="accent1"/>
                </a:solidFill>
              </a:rPr>
              <a:t>with IO combinations</a:t>
            </a:r>
          </a:p>
          <a:p>
            <a:pPr lvl="1"/>
            <a:r>
              <a:rPr lang="en-GB" dirty="0"/>
              <a:t>Know how to early identify and manage these AEs</a:t>
            </a:r>
          </a:p>
          <a:p>
            <a:endParaRPr lang="en-GB" dirty="0"/>
          </a:p>
          <a:p>
            <a:pPr marL="457200" indent="-457200">
              <a:buFont typeface="+mj-lt"/>
              <a:buAutoNum type="arabicPeriod" startAt="3"/>
            </a:pPr>
            <a:r>
              <a:rPr lang="en-GB" dirty="0"/>
              <a:t>Be able to implement </a:t>
            </a:r>
            <a:r>
              <a:rPr lang="en-GB" b="1" dirty="0">
                <a:solidFill>
                  <a:schemeClr val="accent1"/>
                </a:solidFill>
              </a:rPr>
              <a:t>IO treatments </a:t>
            </a:r>
            <a:r>
              <a:rPr lang="en-GB" dirty="0"/>
              <a:t>for patients with HCC </a:t>
            </a:r>
            <a:r>
              <a:rPr lang="en-GB" b="1" dirty="0">
                <a:solidFill>
                  <a:schemeClr val="accent1"/>
                </a:solidFill>
              </a:rPr>
              <a:t>in clinical practice</a:t>
            </a:r>
          </a:p>
          <a:p>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US" dirty="0"/>
              <a:t>HCC, hepatocellular carcinoma; IO, immunotherapy</a:t>
            </a: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Clinical takeaways</a:t>
            </a:r>
          </a:p>
        </p:txBody>
      </p:sp>
      <p:sp>
        <p:nvSpPr>
          <p:cNvPr id="2" name="Content Placeholder 1">
            <a:extLst>
              <a:ext uri="{FF2B5EF4-FFF2-40B4-BE49-F238E27FC236}">
                <a16:creationId xmlns:a16="http://schemas.microsoft.com/office/drawing/2014/main" id="{7F5C3EEC-7BE9-CEF0-E86B-2726096E624D}"/>
              </a:ext>
            </a:extLst>
          </p:cNvPr>
          <p:cNvSpPr>
            <a:spLocks noGrp="1"/>
          </p:cNvSpPr>
          <p:nvPr>
            <p:ph sz="quarter" idx="14"/>
          </p:nvPr>
        </p:nvSpPr>
        <p:spPr/>
        <p:txBody>
          <a:bodyPr/>
          <a:lstStyle/>
          <a:p>
            <a:r>
              <a:rPr lang="en-GB" dirty="0"/>
              <a:t>IO, and in particular IO combinations, are </a:t>
            </a:r>
            <a:r>
              <a:rPr lang="en-GB" b="1" dirty="0">
                <a:solidFill>
                  <a:schemeClr val="accent1"/>
                </a:solidFill>
              </a:rPr>
              <a:t>effective treatments </a:t>
            </a:r>
            <a:r>
              <a:rPr lang="en-GB" dirty="0"/>
              <a:t>for patients with </a:t>
            </a:r>
            <a:br>
              <a:rPr lang="en-GB" dirty="0"/>
            </a:br>
            <a:r>
              <a:rPr lang="en-GB" dirty="0"/>
              <a:t>advanced HCC</a:t>
            </a:r>
          </a:p>
          <a:p>
            <a:endParaRPr lang="en-GB" dirty="0"/>
          </a:p>
          <a:p>
            <a:r>
              <a:rPr lang="en-GB" dirty="0"/>
              <a:t>Survival analysis for IO treatment shifts from median overall survival (OS) to </a:t>
            </a:r>
            <a:r>
              <a:rPr lang="en-GB" b="1" dirty="0">
                <a:solidFill>
                  <a:schemeClr val="accent1"/>
                </a:solidFill>
              </a:rPr>
              <a:t>landmark analysis</a:t>
            </a:r>
          </a:p>
          <a:p>
            <a:endParaRPr lang="en-GB" dirty="0"/>
          </a:p>
          <a:p>
            <a:r>
              <a:rPr lang="en-GB" dirty="0"/>
              <a:t>IO and IO combinations may result in inflammatory side effects, known as </a:t>
            </a:r>
            <a:r>
              <a:rPr lang="en-GB" b="1" dirty="0" err="1">
                <a:solidFill>
                  <a:srgbClr val="C6573B"/>
                </a:solidFill>
              </a:rPr>
              <a:t>irAEs</a:t>
            </a:r>
            <a:r>
              <a:rPr lang="en-GB" dirty="0"/>
              <a:t>. Most of these </a:t>
            </a:r>
            <a:r>
              <a:rPr lang="en-GB" dirty="0">
                <a:solidFill>
                  <a:schemeClr val="tx2"/>
                </a:solidFill>
              </a:rPr>
              <a:t>AEs</a:t>
            </a:r>
            <a:r>
              <a:rPr lang="en-GB" dirty="0"/>
              <a:t> can be treated with </a:t>
            </a:r>
            <a:r>
              <a:rPr lang="en-GB" b="1" dirty="0">
                <a:solidFill>
                  <a:schemeClr val="accent1"/>
                </a:solidFill>
              </a:rPr>
              <a:t>steroids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US" dirty="0"/>
              <a:t>HCC, hepatocellular carcinoma; IO, immunotherapy; irAE, immune-related adverse event</a:t>
            </a:r>
          </a:p>
        </p:txBody>
      </p:sp>
    </p:spTree>
    <p:extLst>
      <p:ext uri="{BB962C8B-B14F-4D97-AF65-F5344CB8AC3E}">
        <p14:creationId xmlns:p14="http://schemas.microsoft.com/office/powerpoint/2010/main" val="24693404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GB" dirty="0"/>
              <a:t>1</a:t>
            </a:r>
            <a:r>
              <a:rPr lang="en-GB" baseline="30000" dirty="0"/>
              <a:t>st</a:t>
            </a:r>
            <a:r>
              <a:rPr lang="en-GB" dirty="0"/>
              <a:t> &amp; 2</a:t>
            </a:r>
            <a:r>
              <a:rPr lang="en-GB" baseline="30000" dirty="0"/>
              <a:t>nd</a:t>
            </a:r>
            <a:r>
              <a:rPr lang="en-GB" baseline="30000" dirty="0">
                <a:solidFill>
                  <a:srgbClr val="FF0000"/>
                </a:solidFill>
              </a:rPr>
              <a:t> </a:t>
            </a:r>
            <a:r>
              <a:rPr lang="en-GB" dirty="0"/>
              <a:t>line systemic treatment options for patients with HCC</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3" name="Content Placeholder 10">
            <a:extLst>
              <a:ext uri="{FF2B5EF4-FFF2-40B4-BE49-F238E27FC236}">
                <a16:creationId xmlns:a16="http://schemas.microsoft.com/office/drawing/2014/main" id="{180AE2BB-864A-5B8B-3E0F-7C95428AEFF5}"/>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HCC, hepatocellular carcinoma</a:t>
            </a:r>
          </a:p>
        </p:txBody>
      </p:sp>
    </p:spTree>
    <p:extLst>
      <p:ext uri="{BB962C8B-B14F-4D97-AF65-F5344CB8AC3E}">
        <p14:creationId xmlns:p14="http://schemas.microsoft.com/office/powerpoint/2010/main" val="921971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Rectangle 1023">
            <a:extLst>
              <a:ext uri="{FF2B5EF4-FFF2-40B4-BE49-F238E27FC236}">
                <a16:creationId xmlns:a16="http://schemas.microsoft.com/office/drawing/2014/main" id="{8D924B4A-490B-FA43-B09A-33CE7E1852A6}"/>
              </a:ext>
            </a:extLst>
          </p:cNvPr>
          <p:cNvSpPr/>
          <p:nvPr/>
        </p:nvSpPr>
        <p:spPr>
          <a:xfrm>
            <a:off x="7010214" y="1700808"/>
            <a:ext cx="4587766" cy="3865202"/>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2" y="259200"/>
            <a:ext cx="10301334" cy="864000"/>
          </a:xfrm>
        </p:spPr>
        <p:txBody>
          <a:bodyPr>
            <a:normAutofit/>
          </a:bodyPr>
          <a:lstStyle/>
          <a:p>
            <a:r>
              <a:rPr lang="en-GB" dirty="0"/>
              <a:t>TWO Types of systemic treatment options for patients with HCC</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093296"/>
            <a:ext cx="10759999" cy="365125"/>
          </a:xfrm>
        </p:spPr>
        <p:txBody>
          <a:bodyPr/>
          <a:lstStyle/>
          <a:p>
            <a:r>
              <a:rPr lang="en-GB" sz="1100" dirty="0"/>
              <a:t>ABL, Abelson tyrosine kinase family; AKT, protein kinase B; ATP, adenosine triphosphate; EGFR, endothelial growth factor receptor; GF, growth factor; JAK, Janus kinase protein; MAPK, mitogen-activated protein kinase; PD-1, programmed death 1; PDGFR, platelet-derived growth factor receptor; PD-L1, programmed death-ligand 1; PI3K, phosphoinositide-3-kinase; SCR, SCR tyrosine kinase family; STAT, signal transducer and activation of transcription protein; VEGFR, vascular endothelial growth factor receptor </a:t>
            </a:r>
          </a:p>
          <a:p>
            <a:r>
              <a:rPr lang="en-GB" sz="1100" dirty="0"/>
              <a:t>1. Terese Winslow LLC. 2015. Available from: https://www.teresewinslow.com/. Accessed March 2023; 2. Gabora K, et al. Drug Metab Rev. 2019;51:562-9</a:t>
            </a:r>
          </a:p>
        </p:txBody>
      </p:sp>
      <p:sp>
        <p:nvSpPr>
          <p:cNvPr id="5" name="Content Placeholder 1">
            <a:extLst>
              <a:ext uri="{FF2B5EF4-FFF2-40B4-BE49-F238E27FC236}">
                <a16:creationId xmlns:a16="http://schemas.microsoft.com/office/drawing/2014/main" id="{DE0B2E0C-E19B-3E80-5982-4283D6AB11D3}"/>
              </a:ext>
            </a:extLst>
          </p:cNvPr>
          <p:cNvSpPr txBox="1">
            <a:spLocks/>
          </p:cNvSpPr>
          <p:nvPr/>
        </p:nvSpPr>
        <p:spPr>
          <a:xfrm>
            <a:off x="6924992" y="1284669"/>
            <a:ext cx="4758210" cy="35025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b="1" dirty="0"/>
              <a:t>TYROSINE KINASE INHIBITORS (TKIs)</a:t>
            </a:r>
          </a:p>
        </p:txBody>
      </p:sp>
      <p:sp>
        <p:nvSpPr>
          <p:cNvPr id="8" name="Content Placeholder 10">
            <a:extLst>
              <a:ext uri="{FF2B5EF4-FFF2-40B4-BE49-F238E27FC236}">
                <a16:creationId xmlns:a16="http://schemas.microsoft.com/office/drawing/2014/main" id="{41384505-8521-EE4B-3F8C-F34F452F6DB1}"/>
              </a:ext>
            </a:extLst>
          </p:cNvPr>
          <p:cNvSpPr txBox="1">
            <a:spLocks/>
          </p:cNvSpPr>
          <p:nvPr/>
        </p:nvSpPr>
        <p:spPr>
          <a:xfrm>
            <a:off x="9146940" y="5626363"/>
            <a:ext cx="2484000" cy="1775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dirty="0"/>
              <a:t>Figure adapted from Gabora K, et al.</a:t>
            </a:r>
            <a:r>
              <a:rPr lang="en-GB" baseline="30000" dirty="0"/>
              <a:t>2</a:t>
            </a:r>
            <a:r>
              <a:rPr lang="en-GB" dirty="0"/>
              <a:t> </a:t>
            </a:r>
            <a:endParaRPr lang="en-GB" dirty="0">
              <a:solidFill>
                <a:schemeClr val="tx1"/>
              </a:solidFill>
            </a:endParaRPr>
          </a:p>
        </p:txBody>
      </p:sp>
      <p:sp>
        <p:nvSpPr>
          <p:cNvPr id="16" name="Content Placeholder 1">
            <a:extLst>
              <a:ext uri="{FF2B5EF4-FFF2-40B4-BE49-F238E27FC236}">
                <a16:creationId xmlns:a16="http://schemas.microsoft.com/office/drawing/2014/main" id="{C6F68F63-CA90-4347-ADE0-4018F6C12933}"/>
              </a:ext>
            </a:extLst>
          </p:cNvPr>
          <p:cNvSpPr txBox="1">
            <a:spLocks/>
          </p:cNvSpPr>
          <p:nvPr/>
        </p:nvSpPr>
        <p:spPr>
          <a:xfrm>
            <a:off x="913850" y="1282940"/>
            <a:ext cx="4758210" cy="35025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t>IO</a:t>
            </a:r>
            <a:endParaRPr lang="en-GB" strike="sngStrike" dirty="0">
              <a:solidFill>
                <a:srgbClr val="FF0000"/>
              </a:solidFill>
            </a:endParaRPr>
          </a:p>
        </p:txBody>
      </p:sp>
      <p:cxnSp>
        <p:nvCxnSpPr>
          <p:cNvPr id="18" name="Straight Connector 17">
            <a:extLst>
              <a:ext uri="{FF2B5EF4-FFF2-40B4-BE49-F238E27FC236}">
                <a16:creationId xmlns:a16="http://schemas.microsoft.com/office/drawing/2014/main" id="{061B4CB7-4AA4-1E44-9151-1210BA2E2108}"/>
              </a:ext>
            </a:extLst>
          </p:cNvPr>
          <p:cNvCxnSpPr>
            <a:cxnSpLocks/>
          </p:cNvCxnSpPr>
          <p:nvPr/>
        </p:nvCxnSpPr>
        <p:spPr>
          <a:xfrm flipH="1">
            <a:off x="9051850" y="4273237"/>
            <a:ext cx="662151" cy="457200"/>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72542C34-F272-A148-B0B5-DDB82DF9D360}"/>
              </a:ext>
            </a:extLst>
          </p:cNvPr>
          <p:cNvSpPr/>
          <p:nvPr/>
        </p:nvSpPr>
        <p:spPr>
          <a:xfrm>
            <a:off x="9027610" y="2049946"/>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Arial" panose="020B0604020202020204" pitchFamily="34" charset="0"/>
                <a:cs typeface="Arial" panose="020B0604020202020204" pitchFamily="34" charset="0"/>
              </a:rPr>
              <a:t>GF</a:t>
            </a:r>
          </a:p>
        </p:txBody>
      </p:sp>
      <p:sp>
        <p:nvSpPr>
          <p:cNvPr id="23" name="Oval 22">
            <a:extLst>
              <a:ext uri="{FF2B5EF4-FFF2-40B4-BE49-F238E27FC236}">
                <a16:creationId xmlns:a16="http://schemas.microsoft.com/office/drawing/2014/main" id="{1F1D1E44-271E-6E42-83DB-8BC787C1A5E0}"/>
              </a:ext>
            </a:extLst>
          </p:cNvPr>
          <p:cNvSpPr/>
          <p:nvPr/>
        </p:nvSpPr>
        <p:spPr>
          <a:xfrm>
            <a:off x="7986210" y="2008671"/>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Arial" panose="020B0604020202020204" pitchFamily="34" charset="0"/>
                <a:cs typeface="Arial" panose="020B0604020202020204" pitchFamily="34" charset="0"/>
              </a:rPr>
              <a:t>GF</a:t>
            </a:r>
          </a:p>
        </p:txBody>
      </p:sp>
      <p:sp>
        <p:nvSpPr>
          <p:cNvPr id="24" name="Oval 23">
            <a:extLst>
              <a:ext uri="{FF2B5EF4-FFF2-40B4-BE49-F238E27FC236}">
                <a16:creationId xmlns:a16="http://schemas.microsoft.com/office/drawing/2014/main" id="{709E8548-9085-A44B-A69B-A231D4EB558A}"/>
              </a:ext>
            </a:extLst>
          </p:cNvPr>
          <p:cNvSpPr/>
          <p:nvPr/>
        </p:nvSpPr>
        <p:spPr>
          <a:xfrm>
            <a:off x="7659185" y="2202346"/>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Arial" panose="020B0604020202020204" pitchFamily="34" charset="0"/>
                <a:cs typeface="Arial" panose="020B0604020202020204" pitchFamily="34" charset="0"/>
              </a:rPr>
              <a:t>GF</a:t>
            </a:r>
          </a:p>
        </p:txBody>
      </p:sp>
      <p:sp>
        <p:nvSpPr>
          <p:cNvPr id="21" name="Rectangle 20">
            <a:extLst>
              <a:ext uri="{FF2B5EF4-FFF2-40B4-BE49-F238E27FC236}">
                <a16:creationId xmlns:a16="http://schemas.microsoft.com/office/drawing/2014/main" id="{4DDBD332-B33C-9B4E-B0A3-353B3CC6768D}"/>
              </a:ext>
            </a:extLst>
          </p:cNvPr>
          <p:cNvSpPr/>
          <p:nvPr/>
        </p:nvSpPr>
        <p:spPr>
          <a:xfrm>
            <a:off x="10391020" y="3963865"/>
            <a:ext cx="766619"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dirty="0">
                <a:latin typeface="Arial" panose="020B0604020202020204" pitchFamily="34" charset="0"/>
                <a:cs typeface="Arial" panose="020B0604020202020204" pitchFamily="34" charset="0"/>
              </a:rPr>
              <a:t>Signalling</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pathways</a:t>
            </a:r>
          </a:p>
        </p:txBody>
      </p:sp>
      <p:sp>
        <p:nvSpPr>
          <p:cNvPr id="27" name="Rectangle 26">
            <a:extLst>
              <a:ext uri="{FF2B5EF4-FFF2-40B4-BE49-F238E27FC236}">
                <a16:creationId xmlns:a16="http://schemas.microsoft.com/office/drawing/2014/main" id="{9F3E2663-0C15-C644-9372-6AF56519A983}"/>
              </a:ext>
            </a:extLst>
          </p:cNvPr>
          <p:cNvSpPr/>
          <p:nvPr/>
        </p:nvSpPr>
        <p:spPr>
          <a:xfrm>
            <a:off x="9392340" y="3963865"/>
            <a:ext cx="628651"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dirty="0">
                <a:latin typeface="Arial" panose="020B0604020202020204" pitchFamily="34" charset="0"/>
                <a:cs typeface="Arial" panose="020B0604020202020204" pitchFamily="34" charset="0"/>
              </a:rPr>
              <a:t>PI3K/AKT</a:t>
            </a:r>
          </a:p>
        </p:txBody>
      </p:sp>
      <p:sp>
        <p:nvSpPr>
          <p:cNvPr id="28" name="Rectangle 27">
            <a:extLst>
              <a:ext uri="{FF2B5EF4-FFF2-40B4-BE49-F238E27FC236}">
                <a16:creationId xmlns:a16="http://schemas.microsoft.com/office/drawing/2014/main" id="{67075336-E03D-B741-ADC3-640211EEA026}"/>
              </a:ext>
            </a:extLst>
          </p:cNvPr>
          <p:cNvSpPr/>
          <p:nvPr/>
        </p:nvSpPr>
        <p:spPr>
          <a:xfrm>
            <a:off x="8627165" y="3963865"/>
            <a:ext cx="590550"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dirty="0">
                <a:latin typeface="Arial" panose="020B0604020202020204" pitchFamily="34" charset="0"/>
                <a:cs typeface="Arial" panose="020B0604020202020204" pitchFamily="34" charset="0"/>
              </a:rPr>
              <a:t>JAK/STAT</a:t>
            </a:r>
          </a:p>
        </p:txBody>
      </p:sp>
      <p:sp>
        <p:nvSpPr>
          <p:cNvPr id="29" name="Rectangle 28">
            <a:extLst>
              <a:ext uri="{FF2B5EF4-FFF2-40B4-BE49-F238E27FC236}">
                <a16:creationId xmlns:a16="http://schemas.microsoft.com/office/drawing/2014/main" id="{FE1AECAD-A934-3744-A7AD-5CEC7C47CBC3}"/>
              </a:ext>
            </a:extLst>
          </p:cNvPr>
          <p:cNvSpPr/>
          <p:nvPr/>
        </p:nvSpPr>
        <p:spPr>
          <a:xfrm>
            <a:off x="7995341" y="3963865"/>
            <a:ext cx="457199" cy="2778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dirty="0">
                <a:latin typeface="Arial" panose="020B0604020202020204" pitchFamily="34" charset="0"/>
                <a:cs typeface="Arial" panose="020B0604020202020204" pitchFamily="34" charset="0"/>
              </a:rPr>
              <a:t>MAPK</a:t>
            </a:r>
          </a:p>
        </p:txBody>
      </p:sp>
      <p:sp>
        <p:nvSpPr>
          <p:cNvPr id="30" name="Oval 29">
            <a:extLst>
              <a:ext uri="{FF2B5EF4-FFF2-40B4-BE49-F238E27FC236}">
                <a16:creationId xmlns:a16="http://schemas.microsoft.com/office/drawing/2014/main" id="{8499AD74-40DA-F549-888C-47D39B91AA72}"/>
              </a:ext>
            </a:extLst>
          </p:cNvPr>
          <p:cNvSpPr/>
          <p:nvPr/>
        </p:nvSpPr>
        <p:spPr>
          <a:xfrm>
            <a:off x="9237160" y="3186596"/>
            <a:ext cx="391618" cy="1819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Arial" panose="020B0604020202020204" pitchFamily="34" charset="0"/>
                <a:cs typeface="Arial" panose="020B0604020202020204" pitchFamily="34" charset="0"/>
              </a:rPr>
              <a:t>ATP</a:t>
            </a:r>
          </a:p>
        </p:txBody>
      </p:sp>
      <p:sp>
        <p:nvSpPr>
          <p:cNvPr id="31" name="Oval 30">
            <a:extLst>
              <a:ext uri="{FF2B5EF4-FFF2-40B4-BE49-F238E27FC236}">
                <a16:creationId xmlns:a16="http://schemas.microsoft.com/office/drawing/2014/main" id="{58965483-5E7D-6C48-A03F-FB6B9A9F4A53}"/>
              </a:ext>
            </a:extLst>
          </p:cNvPr>
          <p:cNvSpPr/>
          <p:nvPr/>
        </p:nvSpPr>
        <p:spPr>
          <a:xfrm>
            <a:off x="9157785" y="3383446"/>
            <a:ext cx="391618" cy="1819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Arial" panose="020B0604020202020204" pitchFamily="34" charset="0"/>
                <a:cs typeface="Arial" panose="020B0604020202020204" pitchFamily="34" charset="0"/>
              </a:rPr>
              <a:t>ATP</a:t>
            </a:r>
          </a:p>
        </p:txBody>
      </p:sp>
      <p:sp>
        <p:nvSpPr>
          <p:cNvPr id="25" name="TextBox 24">
            <a:extLst>
              <a:ext uri="{FF2B5EF4-FFF2-40B4-BE49-F238E27FC236}">
                <a16:creationId xmlns:a16="http://schemas.microsoft.com/office/drawing/2014/main" id="{BCB35077-716B-4E4C-BDCA-E406241C2F0F}"/>
              </a:ext>
            </a:extLst>
          </p:cNvPr>
          <p:cNvSpPr txBox="1"/>
          <p:nvPr/>
        </p:nvSpPr>
        <p:spPr>
          <a:xfrm>
            <a:off x="10796689" y="2853745"/>
            <a:ext cx="583493" cy="249299"/>
          </a:xfrm>
          <a:prstGeom prst="rect">
            <a:avLst/>
          </a:prstGeom>
          <a:noFill/>
        </p:spPr>
        <p:txBody>
          <a:bodyPr wrap="none" lIns="0" tIns="0" rIns="0" bIns="0" rtlCol="0">
            <a:spAutoFit/>
          </a:bodyPr>
          <a:lstStyle/>
          <a:p>
            <a:pPr algn="ctr">
              <a:lnSpc>
                <a:spcPct val="90000"/>
              </a:lnSpc>
            </a:pPr>
            <a:r>
              <a:rPr lang="en-GB" sz="900" b="1" dirty="0">
                <a:solidFill>
                  <a:srgbClr val="7030A0"/>
                </a:solidFill>
                <a:latin typeface="Arial" panose="020B0604020202020204" pitchFamily="34" charset="0"/>
                <a:ea typeface="Aileron" charset="0"/>
                <a:cs typeface="Arial" panose="020B0604020202020204" pitchFamily="34" charset="0"/>
              </a:rPr>
              <a:t>Cell</a:t>
            </a:r>
            <a:br>
              <a:rPr lang="en-GB" sz="900" b="1" dirty="0">
                <a:solidFill>
                  <a:srgbClr val="7030A0"/>
                </a:solidFill>
                <a:latin typeface="Arial" panose="020B0604020202020204" pitchFamily="34" charset="0"/>
                <a:ea typeface="Aileron" charset="0"/>
                <a:cs typeface="Arial" panose="020B0604020202020204" pitchFamily="34" charset="0"/>
              </a:rPr>
            </a:br>
            <a:r>
              <a:rPr lang="en-GB" sz="900" b="1" dirty="0">
                <a:solidFill>
                  <a:srgbClr val="7030A0"/>
                </a:solidFill>
                <a:latin typeface="Arial" panose="020B0604020202020204" pitchFamily="34" charset="0"/>
                <a:ea typeface="Aileron" charset="0"/>
                <a:cs typeface="Arial" panose="020B0604020202020204" pitchFamily="34" charset="0"/>
              </a:rPr>
              <a:t>membrane</a:t>
            </a:r>
          </a:p>
        </p:txBody>
      </p:sp>
      <p:sp>
        <p:nvSpPr>
          <p:cNvPr id="33" name="TextBox 32">
            <a:extLst>
              <a:ext uri="{FF2B5EF4-FFF2-40B4-BE49-F238E27FC236}">
                <a16:creationId xmlns:a16="http://schemas.microsoft.com/office/drawing/2014/main" id="{96462C35-3502-0F41-93A0-86176AB7AFDA}"/>
              </a:ext>
            </a:extLst>
          </p:cNvPr>
          <p:cNvSpPr txBox="1"/>
          <p:nvPr/>
        </p:nvSpPr>
        <p:spPr>
          <a:xfrm>
            <a:off x="8919266" y="2594894"/>
            <a:ext cx="872034" cy="249299"/>
          </a:xfrm>
          <a:prstGeom prst="rect">
            <a:avLst/>
          </a:prstGeom>
          <a:noFill/>
        </p:spPr>
        <p:txBody>
          <a:bodyPr wrap="none" lIns="0" tIns="0" rIns="0" bIns="0" rtlCol="0">
            <a:spAutoFit/>
          </a:bodyPr>
          <a:lstStyle/>
          <a:p>
            <a:pPr>
              <a:lnSpc>
                <a:spcPct val="90000"/>
              </a:lnSpc>
            </a:pPr>
            <a:r>
              <a:rPr lang="en-GB" sz="900" b="1" dirty="0">
                <a:solidFill>
                  <a:schemeClr val="accent1"/>
                </a:solidFill>
                <a:latin typeface="Arial" panose="020B0604020202020204" pitchFamily="34" charset="0"/>
                <a:ea typeface="Aileron" charset="0"/>
                <a:cs typeface="Arial" panose="020B0604020202020204" pitchFamily="34" charset="0"/>
              </a:rPr>
              <a:t>Tyrosine kinase</a:t>
            </a:r>
            <a:br>
              <a:rPr lang="en-GB" sz="900" b="1" dirty="0">
                <a:solidFill>
                  <a:schemeClr val="accent1"/>
                </a:solidFill>
                <a:latin typeface="Arial" panose="020B0604020202020204" pitchFamily="34" charset="0"/>
                <a:ea typeface="Aileron" charset="0"/>
                <a:cs typeface="Arial" panose="020B0604020202020204" pitchFamily="34" charset="0"/>
              </a:rPr>
            </a:br>
            <a:r>
              <a:rPr lang="en-GB" sz="900" b="1" dirty="0">
                <a:solidFill>
                  <a:schemeClr val="accent1"/>
                </a:solidFill>
                <a:latin typeface="Arial" panose="020B0604020202020204" pitchFamily="34" charset="0"/>
                <a:ea typeface="Aileron" charset="0"/>
                <a:cs typeface="Arial" panose="020B0604020202020204" pitchFamily="34" charset="0"/>
              </a:rPr>
              <a:t>receptor</a:t>
            </a:r>
          </a:p>
        </p:txBody>
      </p:sp>
      <p:cxnSp>
        <p:nvCxnSpPr>
          <p:cNvPr id="34" name="Straight Connector 33">
            <a:extLst>
              <a:ext uri="{FF2B5EF4-FFF2-40B4-BE49-F238E27FC236}">
                <a16:creationId xmlns:a16="http://schemas.microsoft.com/office/drawing/2014/main" id="{3878E994-028E-B946-A346-87682D0BF96D}"/>
              </a:ext>
            </a:extLst>
          </p:cNvPr>
          <p:cNvCxnSpPr>
            <a:cxnSpLocks/>
          </p:cNvCxnSpPr>
          <p:nvPr/>
        </p:nvCxnSpPr>
        <p:spPr>
          <a:xfrm>
            <a:off x="8263354" y="4286156"/>
            <a:ext cx="533400" cy="447675"/>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0112257-8B8B-C542-AFD4-BAF337BAA8A2}"/>
              </a:ext>
            </a:extLst>
          </p:cNvPr>
          <p:cNvCxnSpPr>
            <a:cxnSpLocks/>
          </p:cNvCxnSpPr>
          <p:nvPr/>
        </p:nvCxnSpPr>
        <p:spPr>
          <a:xfrm>
            <a:off x="8922440" y="4270281"/>
            <a:ext cx="0" cy="457200"/>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070810B-994E-5547-A15D-9E689EBEED23}"/>
              </a:ext>
            </a:extLst>
          </p:cNvPr>
          <p:cNvCxnSpPr>
            <a:cxnSpLocks/>
          </p:cNvCxnSpPr>
          <p:nvPr/>
        </p:nvCxnSpPr>
        <p:spPr>
          <a:xfrm flipH="1">
            <a:off x="8245510" y="3530506"/>
            <a:ext cx="530661" cy="399831"/>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E6BB80F-7F35-3142-A4FE-6A8935EF2171}"/>
              </a:ext>
            </a:extLst>
          </p:cNvPr>
          <p:cNvCxnSpPr>
            <a:cxnSpLocks/>
          </p:cNvCxnSpPr>
          <p:nvPr/>
        </p:nvCxnSpPr>
        <p:spPr>
          <a:xfrm>
            <a:off x="8922440" y="3505106"/>
            <a:ext cx="0" cy="457200"/>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D7DD776-C2B3-DC44-8021-6D46B8BCD1B5}"/>
              </a:ext>
            </a:extLst>
          </p:cNvPr>
          <p:cNvCxnSpPr>
            <a:cxnSpLocks/>
          </p:cNvCxnSpPr>
          <p:nvPr/>
        </p:nvCxnSpPr>
        <p:spPr>
          <a:xfrm>
            <a:off x="9041338" y="3511456"/>
            <a:ext cx="495570" cy="415925"/>
          </a:xfrm>
          <a:prstGeom prst="line">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55606C66-833D-3941-8C71-73A7590A4DB1}"/>
              </a:ext>
            </a:extLst>
          </p:cNvPr>
          <p:cNvGrpSpPr/>
          <p:nvPr/>
        </p:nvGrpSpPr>
        <p:grpSpPr>
          <a:xfrm>
            <a:off x="8795127" y="4681980"/>
            <a:ext cx="254626" cy="254626"/>
            <a:chOff x="6832735" y="4029074"/>
            <a:chExt cx="161925" cy="161925"/>
          </a:xfrm>
        </p:grpSpPr>
        <p:cxnSp>
          <p:nvCxnSpPr>
            <p:cNvPr id="47" name="Straight Connector 46">
              <a:extLst>
                <a:ext uri="{FF2B5EF4-FFF2-40B4-BE49-F238E27FC236}">
                  <a16:creationId xmlns:a16="http://schemas.microsoft.com/office/drawing/2014/main" id="{33001AA5-AE53-FE46-9ED1-1133AAA23889}"/>
                </a:ext>
              </a:extLst>
            </p:cNvPr>
            <p:cNvCxnSpPr>
              <a:cxnSpLocks/>
            </p:cNvCxnSpPr>
            <p:nvPr/>
          </p:nvCxnSpPr>
          <p:spPr>
            <a:xfrm rot="2700000">
              <a:off x="6913698" y="4029075"/>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85B1186-8705-5F46-9FDB-350DE741D0FE}"/>
                </a:ext>
              </a:extLst>
            </p:cNvPr>
            <p:cNvCxnSpPr>
              <a:cxnSpLocks/>
            </p:cNvCxnSpPr>
            <p:nvPr/>
          </p:nvCxnSpPr>
          <p:spPr>
            <a:xfrm rot="-2700000">
              <a:off x="6913698" y="4029074"/>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grpSp>
      <p:sp>
        <p:nvSpPr>
          <p:cNvPr id="51" name="Rectangle 50">
            <a:extLst>
              <a:ext uri="{FF2B5EF4-FFF2-40B4-BE49-F238E27FC236}">
                <a16:creationId xmlns:a16="http://schemas.microsoft.com/office/drawing/2014/main" id="{BD302B6E-EEE4-3D4B-ADE3-6D5666F3DA4A}"/>
              </a:ext>
            </a:extLst>
          </p:cNvPr>
          <p:cNvSpPr/>
          <p:nvPr/>
        </p:nvSpPr>
        <p:spPr>
          <a:xfrm>
            <a:off x="10340627" y="2015052"/>
            <a:ext cx="872327" cy="601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dirty="0">
                <a:latin typeface="Arial" panose="020B0604020202020204" pitchFamily="34" charset="0"/>
                <a:cs typeface="Arial" panose="020B0604020202020204" pitchFamily="34" charset="0"/>
              </a:rPr>
              <a:t>EGFR, VEGFR, PDGFR, ABL, SCR…</a:t>
            </a:r>
          </a:p>
        </p:txBody>
      </p:sp>
      <p:grpSp>
        <p:nvGrpSpPr>
          <p:cNvPr id="52" name="Group 51">
            <a:extLst>
              <a:ext uri="{FF2B5EF4-FFF2-40B4-BE49-F238E27FC236}">
                <a16:creationId xmlns:a16="http://schemas.microsoft.com/office/drawing/2014/main" id="{6D3FEB3E-92FA-344E-B074-68D48976F3B4}"/>
              </a:ext>
            </a:extLst>
          </p:cNvPr>
          <p:cNvGrpSpPr/>
          <p:nvPr/>
        </p:nvGrpSpPr>
        <p:grpSpPr>
          <a:xfrm>
            <a:off x="8795127" y="3323080"/>
            <a:ext cx="254626" cy="254626"/>
            <a:chOff x="6832735" y="4029074"/>
            <a:chExt cx="161925" cy="161925"/>
          </a:xfrm>
        </p:grpSpPr>
        <p:cxnSp>
          <p:nvCxnSpPr>
            <p:cNvPr id="53" name="Straight Connector 52">
              <a:extLst>
                <a:ext uri="{FF2B5EF4-FFF2-40B4-BE49-F238E27FC236}">
                  <a16:creationId xmlns:a16="http://schemas.microsoft.com/office/drawing/2014/main" id="{D28A4A81-D16A-494F-B01C-15CE7611AF9B}"/>
                </a:ext>
              </a:extLst>
            </p:cNvPr>
            <p:cNvCxnSpPr>
              <a:cxnSpLocks/>
            </p:cNvCxnSpPr>
            <p:nvPr/>
          </p:nvCxnSpPr>
          <p:spPr>
            <a:xfrm rot="2700000">
              <a:off x="6913698" y="4029075"/>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C4D68CB-5946-F24F-A8B2-4DBB703DFDC4}"/>
                </a:ext>
              </a:extLst>
            </p:cNvPr>
            <p:cNvCxnSpPr>
              <a:cxnSpLocks/>
            </p:cNvCxnSpPr>
            <p:nvPr/>
          </p:nvCxnSpPr>
          <p:spPr>
            <a:xfrm rot="-2700000">
              <a:off x="6913698" y="4029074"/>
              <a:ext cx="0" cy="161925"/>
            </a:xfrm>
            <a:prstGeom prst="line">
              <a:avLst/>
            </a:prstGeom>
            <a:ln w="44450">
              <a:tailEnd type="none"/>
            </a:ln>
            <a:effectLst/>
          </p:spPr>
          <p:style>
            <a:lnRef idx="2">
              <a:schemeClr val="accent1"/>
            </a:lnRef>
            <a:fillRef idx="0">
              <a:schemeClr val="accent1"/>
            </a:fillRef>
            <a:effectRef idx="1">
              <a:schemeClr val="accent1"/>
            </a:effectRef>
            <a:fontRef idx="minor">
              <a:schemeClr val="tx1"/>
            </a:fontRef>
          </p:style>
        </p:cxnSp>
      </p:grpSp>
      <p:sp>
        <p:nvSpPr>
          <p:cNvPr id="50" name="Oval 49">
            <a:extLst>
              <a:ext uri="{FF2B5EF4-FFF2-40B4-BE49-F238E27FC236}">
                <a16:creationId xmlns:a16="http://schemas.microsoft.com/office/drawing/2014/main" id="{60531396-3BE5-AF41-92D7-39DFEE05495F}"/>
              </a:ext>
            </a:extLst>
          </p:cNvPr>
          <p:cNvSpPr/>
          <p:nvPr/>
        </p:nvSpPr>
        <p:spPr>
          <a:xfrm>
            <a:off x="7947055" y="4937063"/>
            <a:ext cx="2068866" cy="416111"/>
          </a:xfrm>
          <a:prstGeom prst="ellipse">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a:solidFill>
                  <a:schemeClr val="tx1"/>
                </a:solidFill>
                <a:latin typeface="Arial" panose="020B0604020202020204" pitchFamily="34" charset="0"/>
                <a:cs typeface="Arial" panose="020B0604020202020204" pitchFamily="34" charset="0"/>
              </a:rPr>
              <a:t>Metastasis, angiogenesis,</a:t>
            </a:r>
            <a:br>
              <a:rPr lang="en-GB" sz="900" b="1" dirty="0">
                <a:solidFill>
                  <a:schemeClr val="tx1"/>
                </a:solidFill>
                <a:latin typeface="Arial" panose="020B0604020202020204" pitchFamily="34" charset="0"/>
                <a:cs typeface="Arial" panose="020B0604020202020204" pitchFamily="34" charset="0"/>
              </a:rPr>
            </a:br>
            <a:r>
              <a:rPr lang="en-GB" sz="900" b="1" dirty="0">
                <a:solidFill>
                  <a:schemeClr val="tx1"/>
                </a:solidFill>
                <a:latin typeface="Arial" panose="020B0604020202020204" pitchFamily="34" charset="0"/>
                <a:cs typeface="Arial" panose="020B0604020202020204" pitchFamily="34" charset="0"/>
              </a:rPr>
              <a:t>cell proliferation</a:t>
            </a:r>
          </a:p>
        </p:txBody>
      </p:sp>
      <p:sp>
        <p:nvSpPr>
          <p:cNvPr id="48" name="12-Point Star 47">
            <a:extLst>
              <a:ext uri="{FF2B5EF4-FFF2-40B4-BE49-F238E27FC236}">
                <a16:creationId xmlns:a16="http://schemas.microsoft.com/office/drawing/2014/main" id="{C131A3CF-7747-AE43-B259-869344CA10D1}"/>
              </a:ext>
            </a:extLst>
          </p:cNvPr>
          <p:cNvSpPr/>
          <p:nvPr/>
        </p:nvSpPr>
        <p:spPr>
          <a:xfrm>
            <a:off x="8115959" y="3260703"/>
            <a:ext cx="410017" cy="230665"/>
          </a:xfrm>
          <a:prstGeom prst="star12">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Arial" panose="020B0604020202020204" pitchFamily="34" charset="0"/>
                <a:cs typeface="Arial" panose="020B0604020202020204" pitchFamily="34" charset="0"/>
              </a:rPr>
              <a:t>TKI</a:t>
            </a:r>
          </a:p>
        </p:txBody>
      </p:sp>
      <p:sp>
        <p:nvSpPr>
          <p:cNvPr id="56" name="12-Point Star 55">
            <a:extLst>
              <a:ext uri="{FF2B5EF4-FFF2-40B4-BE49-F238E27FC236}">
                <a16:creationId xmlns:a16="http://schemas.microsoft.com/office/drawing/2014/main" id="{814965EC-723F-684B-A9A3-2AFEF68C7500}"/>
              </a:ext>
            </a:extLst>
          </p:cNvPr>
          <p:cNvSpPr/>
          <p:nvPr/>
        </p:nvSpPr>
        <p:spPr>
          <a:xfrm>
            <a:off x="10071759" y="3371828"/>
            <a:ext cx="410017" cy="230665"/>
          </a:xfrm>
          <a:prstGeom prst="star12">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Arial" panose="020B0604020202020204" pitchFamily="34" charset="0"/>
                <a:cs typeface="Arial" panose="020B0604020202020204" pitchFamily="34" charset="0"/>
              </a:rPr>
              <a:t>TKI</a:t>
            </a:r>
          </a:p>
        </p:txBody>
      </p:sp>
      <p:grpSp>
        <p:nvGrpSpPr>
          <p:cNvPr id="74" name="Group 73">
            <a:extLst>
              <a:ext uri="{FF2B5EF4-FFF2-40B4-BE49-F238E27FC236}">
                <a16:creationId xmlns:a16="http://schemas.microsoft.com/office/drawing/2014/main" id="{22741CB3-E5F3-EC49-862E-6A094A5505C1}"/>
              </a:ext>
            </a:extLst>
          </p:cNvPr>
          <p:cNvGrpSpPr/>
          <p:nvPr/>
        </p:nvGrpSpPr>
        <p:grpSpPr>
          <a:xfrm>
            <a:off x="7218746" y="2837684"/>
            <a:ext cx="60998" cy="283248"/>
            <a:chOff x="6278256" y="2253578"/>
            <a:chExt cx="60998" cy="283248"/>
          </a:xfrm>
        </p:grpSpPr>
        <p:grpSp>
          <p:nvGrpSpPr>
            <p:cNvPr id="71" name="Group 70">
              <a:extLst>
                <a:ext uri="{FF2B5EF4-FFF2-40B4-BE49-F238E27FC236}">
                  <a16:creationId xmlns:a16="http://schemas.microsoft.com/office/drawing/2014/main" id="{D44DEFF6-D8FD-F845-8C71-61BAD139CDB4}"/>
                </a:ext>
              </a:extLst>
            </p:cNvPr>
            <p:cNvGrpSpPr/>
            <p:nvPr/>
          </p:nvGrpSpPr>
          <p:grpSpPr>
            <a:xfrm>
              <a:off x="6299230" y="2263615"/>
              <a:ext cx="19050" cy="252000"/>
              <a:chOff x="6145783" y="2317590"/>
              <a:chExt cx="19050" cy="252000"/>
            </a:xfrm>
          </p:grpSpPr>
          <p:cxnSp>
            <p:nvCxnSpPr>
              <p:cNvPr id="73" name="Straight Connector 72">
                <a:extLst>
                  <a:ext uri="{FF2B5EF4-FFF2-40B4-BE49-F238E27FC236}">
                    <a16:creationId xmlns:a16="http://schemas.microsoft.com/office/drawing/2014/main" id="{45F08194-7AF0-754E-A700-0D3F045D27ED}"/>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8D8DBE8-933C-BC4A-8854-A3A6246B2ED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76" name="Oval 75">
              <a:extLst>
                <a:ext uri="{FF2B5EF4-FFF2-40B4-BE49-F238E27FC236}">
                  <a16:creationId xmlns:a16="http://schemas.microsoft.com/office/drawing/2014/main" id="{0629169E-B4ED-AF4D-B991-C0BDA7B09FD3}"/>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8" name="Oval 77">
              <a:extLst>
                <a:ext uri="{FF2B5EF4-FFF2-40B4-BE49-F238E27FC236}">
                  <a16:creationId xmlns:a16="http://schemas.microsoft.com/office/drawing/2014/main" id="{F4CA6664-F9C8-E54A-899E-BE6EDF83661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80" name="Group 79">
            <a:extLst>
              <a:ext uri="{FF2B5EF4-FFF2-40B4-BE49-F238E27FC236}">
                <a16:creationId xmlns:a16="http://schemas.microsoft.com/office/drawing/2014/main" id="{CF493035-EB80-3B4E-8E0E-5D9217DBF198}"/>
              </a:ext>
            </a:extLst>
          </p:cNvPr>
          <p:cNvGrpSpPr/>
          <p:nvPr/>
        </p:nvGrpSpPr>
        <p:grpSpPr>
          <a:xfrm>
            <a:off x="10609646" y="2837684"/>
            <a:ext cx="60998" cy="283248"/>
            <a:chOff x="6278256" y="2253578"/>
            <a:chExt cx="60998" cy="283248"/>
          </a:xfrm>
        </p:grpSpPr>
        <p:grpSp>
          <p:nvGrpSpPr>
            <p:cNvPr id="81" name="Group 80">
              <a:extLst>
                <a:ext uri="{FF2B5EF4-FFF2-40B4-BE49-F238E27FC236}">
                  <a16:creationId xmlns:a16="http://schemas.microsoft.com/office/drawing/2014/main" id="{28A7BAC9-7EC0-5B4A-A5F4-957A341E2AE3}"/>
                </a:ext>
              </a:extLst>
            </p:cNvPr>
            <p:cNvGrpSpPr/>
            <p:nvPr/>
          </p:nvGrpSpPr>
          <p:grpSpPr>
            <a:xfrm>
              <a:off x="6299230" y="2263615"/>
              <a:ext cx="19050" cy="252000"/>
              <a:chOff x="6145783" y="2317590"/>
              <a:chExt cx="19050" cy="252000"/>
            </a:xfrm>
          </p:grpSpPr>
          <p:cxnSp>
            <p:nvCxnSpPr>
              <p:cNvPr id="84" name="Straight Connector 83">
                <a:extLst>
                  <a:ext uri="{FF2B5EF4-FFF2-40B4-BE49-F238E27FC236}">
                    <a16:creationId xmlns:a16="http://schemas.microsoft.com/office/drawing/2014/main" id="{8780AFD8-5691-E049-866A-5A650E5A8F0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8720773-7CB0-5E4B-A6A2-C1B0CCD07DA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82" name="Oval 81">
              <a:extLst>
                <a:ext uri="{FF2B5EF4-FFF2-40B4-BE49-F238E27FC236}">
                  <a16:creationId xmlns:a16="http://schemas.microsoft.com/office/drawing/2014/main" id="{6786E41A-5000-4542-9B07-52D769385F8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3" name="Oval 82">
              <a:extLst>
                <a:ext uri="{FF2B5EF4-FFF2-40B4-BE49-F238E27FC236}">
                  <a16:creationId xmlns:a16="http://schemas.microsoft.com/office/drawing/2014/main" id="{9207BE2B-751F-E04C-AB4D-DF2A76FCB49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86" name="Group 85">
            <a:extLst>
              <a:ext uri="{FF2B5EF4-FFF2-40B4-BE49-F238E27FC236}">
                <a16:creationId xmlns:a16="http://schemas.microsoft.com/office/drawing/2014/main" id="{94E34B0D-0C04-444C-B79B-1F9D613AE0FB}"/>
              </a:ext>
            </a:extLst>
          </p:cNvPr>
          <p:cNvGrpSpPr/>
          <p:nvPr/>
        </p:nvGrpSpPr>
        <p:grpSpPr>
          <a:xfrm>
            <a:off x="10524829" y="2837684"/>
            <a:ext cx="60998" cy="283248"/>
            <a:chOff x="6278256" y="2253578"/>
            <a:chExt cx="60998" cy="283248"/>
          </a:xfrm>
        </p:grpSpPr>
        <p:grpSp>
          <p:nvGrpSpPr>
            <p:cNvPr id="87" name="Group 86">
              <a:extLst>
                <a:ext uri="{FF2B5EF4-FFF2-40B4-BE49-F238E27FC236}">
                  <a16:creationId xmlns:a16="http://schemas.microsoft.com/office/drawing/2014/main" id="{C0539C9E-75A1-1E41-9AF9-0796F8B72B1B}"/>
                </a:ext>
              </a:extLst>
            </p:cNvPr>
            <p:cNvGrpSpPr/>
            <p:nvPr/>
          </p:nvGrpSpPr>
          <p:grpSpPr>
            <a:xfrm>
              <a:off x="6299230" y="2263615"/>
              <a:ext cx="19050" cy="252000"/>
              <a:chOff x="6145783" y="2317590"/>
              <a:chExt cx="19050" cy="252000"/>
            </a:xfrm>
          </p:grpSpPr>
          <p:cxnSp>
            <p:nvCxnSpPr>
              <p:cNvPr id="90" name="Straight Connector 89">
                <a:extLst>
                  <a:ext uri="{FF2B5EF4-FFF2-40B4-BE49-F238E27FC236}">
                    <a16:creationId xmlns:a16="http://schemas.microsoft.com/office/drawing/2014/main" id="{E3A9D5E0-9A82-7945-B063-61067823C2AE}"/>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7BB03B9-CDFA-7B42-ACED-3447E00B482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88" name="Oval 87">
              <a:extLst>
                <a:ext uri="{FF2B5EF4-FFF2-40B4-BE49-F238E27FC236}">
                  <a16:creationId xmlns:a16="http://schemas.microsoft.com/office/drawing/2014/main" id="{5E431D53-EA38-CA4D-A6F8-BB748C6C2C49}"/>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89" name="Oval 88">
              <a:extLst>
                <a:ext uri="{FF2B5EF4-FFF2-40B4-BE49-F238E27FC236}">
                  <a16:creationId xmlns:a16="http://schemas.microsoft.com/office/drawing/2014/main" id="{BB6C4C4B-2CCE-6A48-B6EF-7AFF969517FD}"/>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92" name="Group 91">
            <a:extLst>
              <a:ext uri="{FF2B5EF4-FFF2-40B4-BE49-F238E27FC236}">
                <a16:creationId xmlns:a16="http://schemas.microsoft.com/office/drawing/2014/main" id="{3D9986FA-9DA0-C64D-AFD9-08BE1C5AC1B5}"/>
              </a:ext>
            </a:extLst>
          </p:cNvPr>
          <p:cNvGrpSpPr/>
          <p:nvPr/>
        </p:nvGrpSpPr>
        <p:grpSpPr>
          <a:xfrm>
            <a:off x="10440011" y="2837684"/>
            <a:ext cx="60998" cy="283248"/>
            <a:chOff x="6278256" y="2253578"/>
            <a:chExt cx="60998" cy="283248"/>
          </a:xfrm>
        </p:grpSpPr>
        <p:grpSp>
          <p:nvGrpSpPr>
            <p:cNvPr id="93" name="Group 92">
              <a:extLst>
                <a:ext uri="{FF2B5EF4-FFF2-40B4-BE49-F238E27FC236}">
                  <a16:creationId xmlns:a16="http://schemas.microsoft.com/office/drawing/2014/main" id="{15202900-691A-FF45-81EF-2C84F00019AC}"/>
                </a:ext>
              </a:extLst>
            </p:cNvPr>
            <p:cNvGrpSpPr/>
            <p:nvPr/>
          </p:nvGrpSpPr>
          <p:grpSpPr>
            <a:xfrm>
              <a:off x="6299230" y="2263615"/>
              <a:ext cx="19050" cy="252000"/>
              <a:chOff x="6145783" y="2317590"/>
              <a:chExt cx="19050" cy="252000"/>
            </a:xfrm>
          </p:grpSpPr>
          <p:cxnSp>
            <p:nvCxnSpPr>
              <p:cNvPr id="96" name="Straight Connector 95">
                <a:extLst>
                  <a:ext uri="{FF2B5EF4-FFF2-40B4-BE49-F238E27FC236}">
                    <a16:creationId xmlns:a16="http://schemas.microsoft.com/office/drawing/2014/main" id="{8883E956-CC68-9047-9057-7EAE51C533BD}"/>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7AE5D2B-F81E-D44C-80B9-35634537912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94" name="Oval 93">
              <a:extLst>
                <a:ext uri="{FF2B5EF4-FFF2-40B4-BE49-F238E27FC236}">
                  <a16:creationId xmlns:a16="http://schemas.microsoft.com/office/drawing/2014/main" id="{82ADFC44-C4BE-E341-8DD3-615E8F570D8E}"/>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5" name="Oval 94">
              <a:extLst>
                <a:ext uri="{FF2B5EF4-FFF2-40B4-BE49-F238E27FC236}">
                  <a16:creationId xmlns:a16="http://schemas.microsoft.com/office/drawing/2014/main" id="{136876F0-E109-D242-9E90-03863A74D6C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98" name="Group 97">
            <a:extLst>
              <a:ext uri="{FF2B5EF4-FFF2-40B4-BE49-F238E27FC236}">
                <a16:creationId xmlns:a16="http://schemas.microsoft.com/office/drawing/2014/main" id="{7E47D946-22CA-6948-AB54-F48A190DC65F}"/>
              </a:ext>
            </a:extLst>
          </p:cNvPr>
          <p:cNvGrpSpPr/>
          <p:nvPr/>
        </p:nvGrpSpPr>
        <p:grpSpPr>
          <a:xfrm>
            <a:off x="10355193" y="2837684"/>
            <a:ext cx="60998" cy="283248"/>
            <a:chOff x="6278256" y="2253578"/>
            <a:chExt cx="60998" cy="283248"/>
          </a:xfrm>
        </p:grpSpPr>
        <p:grpSp>
          <p:nvGrpSpPr>
            <p:cNvPr id="99" name="Group 98">
              <a:extLst>
                <a:ext uri="{FF2B5EF4-FFF2-40B4-BE49-F238E27FC236}">
                  <a16:creationId xmlns:a16="http://schemas.microsoft.com/office/drawing/2014/main" id="{55F1C542-580C-B941-973A-4CB798E0BFA7}"/>
                </a:ext>
              </a:extLst>
            </p:cNvPr>
            <p:cNvGrpSpPr/>
            <p:nvPr/>
          </p:nvGrpSpPr>
          <p:grpSpPr>
            <a:xfrm>
              <a:off x="6299230" y="2263615"/>
              <a:ext cx="19050" cy="252000"/>
              <a:chOff x="6145783" y="2317590"/>
              <a:chExt cx="19050" cy="252000"/>
            </a:xfrm>
          </p:grpSpPr>
          <p:cxnSp>
            <p:nvCxnSpPr>
              <p:cNvPr id="102" name="Straight Connector 101">
                <a:extLst>
                  <a:ext uri="{FF2B5EF4-FFF2-40B4-BE49-F238E27FC236}">
                    <a16:creationId xmlns:a16="http://schemas.microsoft.com/office/drawing/2014/main" id="{6F6CD8C1-9C47-954E-9ADB-00D718F27ED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C5752AB-FEB7-3D40-AB82-70CD99FF9F0C}"/>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00" name="Oval 99">
              <a:extLst>
                <a:ext uri="{FF2B5EF4-FFF2-40B4-BE49-F238E27FC236}">
                  <a16:creationId xmlns:a16="http://schemas.microsoft.com/office/drawing/2014/main" id="{694DFE00-E826-BA44-BBC7-AD9722FD9D1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1" name="Oval 100">
              <a:extLst>
                <a:ext uri="{FF2B5EF4-FFF2-40B4-BE49-F238E27FC236}">
                  <a16:creationId xmlns:a16="http://schemas.microsoft.com/office/drawing/2014/main" id="{94C5AC80-2B99-764D-93C5-2CBB0E1E6B4D}"/>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04" name="Group 103">
            <a:extLst>
              <a:ext uri="{FF2B5EF4-FFF2-40B4-BE49-F238E27FC236}">
                <a16:creationId xmlns:a16="http://schemas.microsoft.com/office/drawing/2014/main" id="{AE8C83CD-69E6-4E48-82B9-5CCFB089A891}"/>
              </a:ext>
            </a:extLst>
          </p:cNvPr>
          <p:cNvGrpSpPr/>
          <p:nvPr/>
        </p:nvGrpSpPr>
        <p:grpSpPr>
          <a:xfrm>
            <a:off x="10270375" y="2837684"/>
            <a:ext cx="60998" cy="283248"/>
            <a:chOff x="6278256" y="2253578"/>
            <a:chExt cx="60998" cy="283248"/>
          </a:xfrm>
        </p:grpSpPr>
        <p:grpSp>
          <p:nvGrpSpPr>
            <p:cNvPr id="105" name="Group 104">
              <a:extLst>
                <a:ext uri="{FF2B5EF4-FFF2-40B4-BE49-F238E27FC236}">
                  <a16:creationId xmlns:a16="http://schemas.microsoft.com/office/drawing/2014/main" id="{6EA0A4CF-F87F-5E42-AE10-1F015B128966}"/>
                </a:ext>
              </a:extLst>
            </p:cNvPr>
            <p:cNvGrpSpPr/>
            <p:nvPr/>
          </p:nvGrpSpPr>
          <p:grpSpPr>
            <a:xfrm>
              <a:off x="6299230" y="2263615"/>
              <a:ext cx="19050" cy="252000"/>
              <a:chOff x="6145783" y="2317590"/>
              <a:chExt cx="19050" cy="252000"/>
            </a:xfrm>
          </p:grpSpPr>
          <p:cxnSp>
            <p:nvCxnSpPr>
              <p:cNvPr id="108" name="Straight Connector 107">
                <a:extLst>
                  <a:ext uri="{FF2B5EF4-FFF2-40B4-BE49-F238E27FC236}">
                    <a16:creationId xmlns:a16="http://schemas.microsoft.com/office/drawing/2014/main" id="{2BCA8542-CFE8-E346-985A-32BF3E4BAD79}"/>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D2337F1-08CD-8442-8343-6BEA5B45E9A0}"/>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06" name="Oval 105">
              <a:extLst>
                <a:ext uri="{FF2B5EF4-FFF2-40B4-BE49-F238E27FC236}">
                  <a16:creationId xmlns:a16="http://schemas.microsoft.com/office/drawing/2014/main" id="{95102C73-F76B-9B46-9D6B-4B7C00A8B604}"/>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7" name="Oval 106">
              <a:extLst>
                <a:ext uri="{FF2B5EF4-FFF2-40B4-BE49-F238E27FC236}">
                  <a16:creationId xmlns:a16="http://schemas.microsoft.com/office/drawing/2014/main" id="{A0027A68-0614-DA47-8CAF-8BF4F626C0C4}"/>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10" name="Group 109">
            <a:extLst>
              <a:ext uri="{FF2B5EF4-FFF2-40B4-BE49-F238E27FC236}">
                <a16:creationId xmlns:a16="http://schemas.microsoft.com/office/drawing/2014/main" id="{90E597D1-E1B2-EB41-9B69-77FE1ED4244A}"/>
              </a:ext>
            </a:extLst>
          </p:cNvPr>
          <p:cNvGrpSpPr/>
          <p:nvPr/>
        </p:nvGrpSpPr>
        <p:grpSpPr>
          <a:xfrm>
            <a:off x="10185557" y="2837684"/>
            <a:ext cx="60998" cy="283248"/>
            <a:chOff x="6278256" y="2253578"/>
            <a:chExt cx="60998" cy="283248"/>
          </a:xfrm>
        </p:grpSpPr>
        <p:grpSp>
          <p:nvGrpSpPr>
            <p:cNvPr id="111" name="Group 110">
              <a:extLst>
                <a:ext uri="{FF2B5EF4-FFF2-40B4-BE49-F238E27FC236}">
                  <a16:creationId xmlns:a16="http://schemas.microsoft.com/office/drawing/2014/main" id="{0DE2DF39-4936-DE41-9670-950CAAA36FE1}"/>
                </a:ext>
              </a:extLst>
            </p:cNvPr>
            <p:cNvGrpSpPr/>
            <p:nvPr/>
          </p:nvGrpSpPr>
          <p:grpSpPr>
            <a:xfrm>
              <a:off x="6299230" y="2263615"/>
              <a:ext cx="19050" cy="252000"/>
              <a:chOff x="6145783" y="2317590"/>
              <a:chExt cx="19050" cy="252000"/>
            </a:xfrm>
          </p:grpSpPr>
          <p:cxnSp>
            <p:nvCxnSpPr>
              <p:cNvPr id="114" name="Straight Connector 113">
                <a:extLst>
                  <a:ext uri="{FF2B5EF4-FFF2-40B4-BE49-F238E27FC236}">
                    <a16:creationId xmlns:a16="http://schemas.microsoft.com/office/drawing/2014/main" id="{3CB0014A-2051-4C4E-9804-E51BC3EB254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A0CF73AC-9E2D-1D4A-A9A8-8FFFCB2E733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12" name="Oval 111">
              <a:extLst>
                <a:ext uri="{FF2B5EF4-FFF2-40B4-BE49-F238E27FC236}">
                  <a16:creationId xmlns:a16="http://schemas.microsoft.com/office/drawing/2014/main" id="{F89C428F-6D32-3445-B09A-10A529A116AC}"/>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3" name="Oval 112">
              <a:extLst>
                <a:ext uri="{FF2B5EF4-FFF2-40B4-BE49-F238E27FC236}">
                  <a16:creationId xmlns:a16="http://schemas.microsoft.com/office/drawing/2014/main" id="{4EC0B67D-3627-1048-A834-31F016DD9665}"/>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16" name="Group 115">
            <a:extLst>
              <a:ext uri="{FF2B5EF4-FFF2-40B4-BE49-F238E27FC236}">
                <a16:creationId xmlns:a16="http://schemas.microsoft.com/office/drawing/2014/main" id="{24BBEF42-DB8E-1B4C-8044-EE3A1C97D8AD}"/>
              </a:ext>
            </a:extLst>
          </p:cNvPr>
          <p:cNvGrpSpPr/>
          <p:nvPr/>
        </p:nvGrpSpPr>
        <p:grpSpPr>
          <a:xfrm>
            <a:off x="10100739" y="2837684"/>
            <a:ext cx="60998" cy="283248"/>
            <a:chOff x="6278256" y="2253578"/>
            <a:chExt cx="60998" cy="283248"/>
          </a:xfrm>
        </p:grpSpPr>
        <p:grpSp>
          <p:nvGrpSpPr>
            <p:cNvPr id="117" name="Group 116">
              <a:extLst>
                <a:ext uri="{FF2B5EF4-FFF2-40B4-BE49-F238E27FC236}">
                  <a16:creationId xmlns:a16="http://schemas.microsoft.com/office/drawing/2014/main" id="{6D128AC6-6084-E842-A0A7-946EB053FA8B}"/>
                </a:ext>
              </a:extLst>
            </p:cNvPr>
            <p:cNvGrpSpPr/>
            <p:nvPr/>
          </p:nvGrpSpPr>
          <p:grpSpPr>
            <a:xfrm>
              <a:off x="6299230" y="2263615"/>
              <a:ext cx="19050" cy="252000"/>
              <a:chOff x="6145783" y="2317590"/>
              <a:chExt cx="19050" cy="252000"/>
            </a:xfrm>
          </p:grpSpPr>
          <p:cxnSp>
            <p:nvCxnSpPr>
              <p:cNvPr id="120" name="Straight Connector 119">
                <a:extLst>
                  <a:ext uri="{FF2B5EF4-FFF2-40B4-BE49-F238E27FC236}">
                    <a16:creationId xmlns:a16="http://schemas.microsoft.com/office/drawing/2014/main" id="{EAD2B04C-73EF-1A4E-974A-D7458AAB35CD}"/>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299BB95-1C3A-E94A-B9C6-677620C5FB1E}"/>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18" name="Oval 117">
              <a:extLst>
                <a:ext uri="{FF2B5EF4-FFF2-40B4-BE49-F238E27FC236}">
                  <a16:creationId xmlns:a16="http://schemas.microsoft.com/office/drawing/2014/main" id="{CB5F636A-5AE8-3D42-B1D8-0F055421B60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9" name="Oval 118">
              <a:extLst>
                <a:ext uri="{FF2B5EF4-FFF2-40B4-BE49-F238E27FC236}">
                  <a16:creationId xmlns:a16="http://schemas.microsoft.com/office/drawing/2014/main" id="{2097C56A-9240-6D41-B478-7B532DCD9F9B}"/>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22" name="Group 121">
            <a:extLst>
              <a:ext uri="{FF2B5EF4-FFF2-40B4-BE49-F238E27FC236}">
                <a16:creationId xmlns:a16="http://schemas.microsoft.com/office/drawing/2014/main" id="{6469995E-3F96-104A-9C02-5D21BD9F93E2}"/>
              </a:ext>
            </a:extLst>
          </p:cNvPr>
          <p:cNvGrpSpPr/>
          <p:nvPr/>
        </p:nvGrpSpPr>
        <p:grpSpPr>
          <a:xfrm>
            <a:off x="10015921" y="2837684"/>
            <a:ext cx="60998" cy="283248"/>
            <a:chOff x="6278256" y="2253578"/>
            <a:chExt cx="60998" cy="283248"/>
          </a:xfrm>
        </p:grpSpPr>
        <p:grpSp>
          <p:nvGrpSpPr>
            <p:cNvPr id="123" name="Group 122">
              <a:extLst>
                <a:ext uri="{FF2B5EF4-FFF2-40B4-BE49-F238E27FC236}">
                  <a16:creationId xmlns:a16="http://schemas.microsoft.com/office/drawing/2014/main" id="{C8605FD0-D3F8-3A48-9CF0-7622A9B78050}"/>
                </a:ext>
              </a:extLst>
            </p:cNvPr>
            <p:cNvGrpSpPr/>
            <p:nvPr/>
          </p:nvGrpSpPr>
          <p:grpSpPr>
            <a:xfrm>
              <a:off x="6299230" y="2263615"/>
              <a:ext cx="19050" cy="252000"/>
              <a:chOff x="6145783" y="2317590"/>
              <a:chExt cx="19050" cy="252000"/>
            </a:xfrm>
          </p:grpSpPr>
          <p:cxnSp>
            <p:nvCxnSpPr>
              <p:cNvPr id="126" name="Straight Connector 125">
                <a:extLst>
                  <a:ext uri="{FF2B5EF4-FFF2-40B4-BE49-F238E27FC236}">
                    <a16:creationId xmlns:a16="http://schemas.microsoft.com/office/drawing/2014/main" id="{D6ED5813-23BC-CC43-80D7-D496EDDBFCB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04959E9F-F4D9-AB47-A3EA-9B3AC0574C7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24" name="Oval 123">
              <a:extLst>
                <a:ext uri="{FF2B5EF4-FFF2-40B4-BE49-F238E27FC236}">
                  <a16:creationId xmlns:a16="http://schemas.microsoft.com/office/drawing/2014/main" id="{86C6B938-A0F4-B94D-B195-02727B33459D}"/>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5" name="Oval 124">
              <a:extLst>
                <a:ext uri="{FF2B5EF4-FFF2-40B4-BE49-F238E27FC236}">
                  <a16:creationId xmlns:a16="http://schemas.microsoft.com/office/drawing/2014/main" id="{6005A672-2135-8D4F-8564-8EAB15D52505}"/>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28" name="Group 127">
            <a:extLst>
              <a:ext uri="{FF2B5EF4-FFF2-40B4-BE49-F238E27FC236}">
                <a16:creationId xmlns:a16="http://schemas.microsoft.com/office/drawing/2014/main" id="{55DF1573-67B3-4746-B9A9-462D59ECFED7}"/>
              </a:ext>
            </a:extLst>
          </p:cNvPr>
          <p:cNvGrpSpPr/>
          <p:nvPr/>
        </p:nvGrpSpPr>
        <p:grpSpPr>
          <a:xfrm>
            <a:off x="9796846" y="2837684"/>
            <a:ext cx="60998" cy="283248"/>
            <a:chOff x="6278256" y="2253578"/>
            <a:chExt cx="60998" cy="283248"/>
          </a:xfrm>
        </p:grpSpPr>
        <p:grpSp>
          <p:nvGrpSpPr>
            <p:cNvPr id="129" name="Group 128">
              <a:extLst>
                <a:ext uri="{FF2B5EF4-FFF2-40B4-BE49-F238E27FC236}">
                  <a16:creationId xmlns:a16="http://schemas.microsoft.com/office/drawing/2014/main" id="{FF80CFBF-159F-EB42-9673-F30D82880769}"/>
                </a:ext>
              </a:extLst>
            </p:cNvPr>
            <p:cNvGrpSpPr/>
            <p:nvPr/>
          </p:nvGrpSpPr>
          <p:grpSpPr>
            <a:xfrm>
              <a:off x="6299230" y="2263615"/>
              <a:ext cx="19050" cy="252000"/>
              <a:chOff x="6145783" y="2317590"/>
              <a:chExt cx="19050" cy="252000"/>
            </a:xfrm>
          </p:grpSpPr>
          <p:cxnSp>
            <p:nvCxnSpPr>
              <p:cNvPr id="132" name="Straight Connector 131">
                <a:extLst>
                  <a:ext uri="{FF2B5EF4-FFF2-40B4-BE49-F238E27FC236}">
                    <a16:creationId xmlns:a16="http://schemas.microsoft.com/office/drawing/2014/main" id="{08475BA9-1876-D145-988E-77364CA2973A}"/>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99A7CEE-34BA-CB48-9F53-4666BF2120F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30" name="Oval 129">
              <a:extLst>
                <a:ext uri="{FF2B5EF4-FFF2-40B4-BE49-F238E27FC236}">
                  <a16:creationId xmlns:a16="http://schemas.microsoft.com/office/drawing/2014/main" id="{78B918BD-1281-2F47-988E-19900EB5B3D5}"/>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1" name="Oval 130">
              <a:extLst>
                <a:ext uri="{FF2B5EF4-FFF2-40B4-BE49-F238E27FC236}">
                  <a16:creationId xmlns:a16="http://schemas.microsoft.com/office/drawing/2014/main" id="{994A5B8B-3B00-2340-8897-698897915A1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34" name="Group 133">
            <a:extLst>
              <a:ext uri="{FF2B5EF4-FFF2-40B4-BE49-F238E27FC236}">
                <a16:creationId xmlns:a16="http://schemas.microsoft.com/office/drawing/2014/main" id="{9DF4A19F-5CB5-314D-943D-45DAA047E50C}"/>
              </a:ext>
            </a:extLst>
          </p:cNvPr>
          <p:cNvGrpSpPr/>
          <p:nvPr/>
        </p:nvGrpSpPr>
        <p:grpSpPr>
          <a:xfrm>
            <a:off x="9709971" y="2837684"/>
            <a:ext cx="60998" cy="283248"/>
            <a:chOff x="6278256" y="2253578"/>
            <a:chExt cx="60998" cy="283248"/>
          </a:xfrm>
        </p:grpSpPr>
        <p:grpSp>
          <p:nvGrpSpPr>
            <p:cNvPr id="135" name="Group 134">
              <a:extLst>
                <a:ext uri="{FF2B5EF4-FFF2-40B4-BE49-F238E27FC236}">
                  <a16:creationId xmlns:a16="http://schemas.microsoft.com/office/drawing/2014/main" id="{C1850261-F9DF-2B4B-AA84-E6015AC5142B}"/>
                </a:ext>
              </a:extLst>
            </p:cNvPr>
            <p:cNvGrpSpPr/>
            <p:nvPr/>
          </p:nvGrpSpPr>
          <p:grpSpPr>
            <a:xfrm>
              <a:off x="6299230" y="2263615"/>
              <a:ext cx="19050" cy="252000"/>
              <a:chOff x="6145783" y="2317590"/>
              <a:chExt cx="19050" cy="252000"/>
            </a:xfrm>
          </p:grpSpPr>
          <p:cxnSp>
            <p:nvCxnSpPr>
              <p:cNvPr id="138" name="Straight Connector 137">
                <a:extLst>
                  <a:ext uri="{FF2B5EF4-FFF2-40B4-BE49-F238E27FC236}">
                    <a16:creationId xmlns:a16="http://schemas.microsoft.com/office/drawing/2014/main" id="{BF4A07F0-079A-FF48-B87A-B13AA554D5A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E0699E4E-143D-6A49-90A3-30066BA1D73D}"/>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36" name="Oval 135">
              <a:extLst>
                <a:ext uri="{FF2B5EF4-FFF2-40B4-BE49-F238E27FC236}">
                  <a16:creationId xmlns:a16="http://schemas.microsoft.com/office/drawing/2014/main" id="{781E864B-56FE-7742-948E-688FC58046A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7" name="Oval 136">
              <a:extLst>
                <a:ext uri="{FF2B5EF4-FFF2-40B4-BE49-F238E27FC236}">
                  <a16:creationId xmlns:a16="http://schemas.microsoft.com/office/drawing/2014/main" id="{7402B886-537D-9149-A2D1-4081FE65FAF2}"/>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40" name="Group 139">
            <a:extLst>
              <a:ext uri="{FF2B5EF4-FFF2-40B4-BE49-F238E27FC236}">
                <a16:creationId xmlns:a16="http://schemas.microsoft.com/office/drawing/2014/main" id="{41BDA763-40D9-FB4C-BBAE-F26FDD682197}"/>
              </a:ext>
            </a:extLst>
          </p:cNvPr>
          <p:cNvGrpSpPr/>
          <p:nvPr/>
        </p:nvGrpSpPr>
        <p:grpSpPr>
          <a:xfrm>
            <a:off x="9623091" y="2837684"/>
            <a:ext cx="60998" cy="283248"/>
            <a:chOff x="6278256" y="2253578"/>
            <a:chExt cx="60998" cy="283248"/>
          </a:xfrm>
        </p:grpSpPr>
        <p:grpSp>
          <p:nvGrpSpPr>
            <p:cNvPr id="141" name="Group 140">
              <a:extLst>
                <a:ext uri="{FF2B5EF4-FFF2-40B4-BE49-F238E27FC236}">
                  <a16:creationId xmlns:a16="http://schemas.microsoft.com/office/drawing/2014/main" id="{80674950-4AFC-C043-B677-30E0B9B87D46}"/>
                </a:ext>
              </a:extLst>
            </p:cNvPr>
            <p:cNvGrpSpPr/>
            <p:nvPr/>
          </p:nvGrpSpPr>
          <p:grpSpPr>
            <a:xfrm>
              <a:off x="6299230" y="2263615"/>
              <a:ext cx="19050" cy="252000"/>
              <a:chOff x="6145783" y="2317590"/>
              <a:chExt cx="19050" cy="252000"/>
            </a:xfrm>
          </p:grpSpPr>
          <p:cxnSp>
            <p:nvCxnSpPr>
              <p:cNvPr id="144" name="Straight Connector 143">
                <a:extLst>
                  <a:ext uri="{FF2B5EF4-FFF2-40B4-BE49-F238E27FC236}">
                    <a16:creationId xmlns:a16="http://schemas.microsoft.com/office/drawing/2014/main" id="{9E4C4E9B-BF90-E041-86B1-B55F798926D8}"/>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74EA2BCA-C4A7-624E-A587-EA3ECB58AF0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42" name="Oval 141">
              <a:extLst>
                <a:ext uri="{FF2B5EF4-FFF2-40B4-BE49-F238E27FC236}">
                  <a16:creationId xmlns:a16="http://schemas.microsoft.com/office/drawing/2014/main" id="{5FF21E30-B246-A840-9556-5720147DC2A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3" name="Oval 142">
              <a:extLst>
                <a:ext uri="{FF2B5EF4-FFF2-40B4-BE49-F238E27FC236}">
                  <a16:creationId xmlns:a16="http://schemas.microsoft.com/office/drawing/2014/main" id="{01F1E555-3224-7645-99A8-CAE9AB6E39B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46" name="Group 145">
            <a:extLst>
              <a:ext uri="{FF2B5EF4-FFF2-40B4-BE49-F238E27FC236}">
                <a16:creationId xmlns:a16="http://schemas.microsoft.com/office/drawing/2014/main" id="{EC3410E7-166D-2B4B-BA73-39BD495E5821}"/>
              </a:ext>
            </a:extLst>
          </p:cNvPr>
          <p:cNvGrpSpPr/>
          <p:nvPr/>
        </p:nvGrpSpPr>
        <p:grpSpPr>
          <a:xfrm>
            <a:off x="9536211" y="2837684"/>
            <a:ext cx="60998" cy="283248"/>
            <a:chOff x="6278256" y="2253578"/>
            <a:chExt cx="60998" cy="283248"/>
          </a:xfrm>
        </p:grpSpPr>
        <p:grpSp>
          <p:nvGrpSpPr>
            <p:cNvPr id="147" name="Group 146">
              <a:extLst>
                <a:ext uri="{FF2B5EF4-FFF2-40B4-BE49-F238E27FC236}">
                  <a16:creationId xmlns:a16="http://schemas.microsoft.com/office/drawing/2014/main" id="{63BAB220-22CC-714C-99BC-20E2E2B58913}"/>
                </a:ext>
              </a:extLst>
            </p:cNvPr>
            <p:cNvGrpSpPr/>
            <p:nvPr/>
          </p:nvGrpSpPr>
          <p:grpSpPr>
            <a:xfrm>
              <a:off x="6299230" y="2263615"/>
              <a:ext cx="19050" cy="252000"/>
              <a:chOff x="6145783" y="2317590"/>
              <a:chExt cx="19050" cy="252000"/>
            </a:xfrm>
          </p:grpSpPr>
          <p:cxnSp>
            <p:nvCxnSpPr>
              <p:cNvPr id="150" name="Straight Connector 149">
                <a:extLst>
                  <a:ext uri="{FF2B5EF4-FFF2-40B4-BE49-F238E27FC236}">
                    <a16:creationId xmlns:a16="http://schemas.microsoft.com/office/drawing/2014/main" id="{3CA10885-7421-3044-9AD2-B988F8239C9E}"/>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68927B92-F7B6-7545-8CF5-6D1A417B6B12}"/>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48" name="Oval 147">
              <a:extLst>
                <a:ext uri="{FF2B5EF4-FFF2-40B4-BE49-F238E27FC236}">
                  <a16:creationId xmlns:a16="http://schemas.microsoft.com/office/drawing/2014/main" id="{EBE39B70-C2C7-3344-B35D-5FC93FBB6159}"/>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9" name="Oval 148">
              <a:extLst>
                <a:ext uri="{FF2B5EF4-FFF2-40B4-BE49-F238E27FC236}">
                  <a16:creationId xmlns:a16="http://schemas.microsoft.com/office/drawing/2014/main" id="{3848C9AD-8501-D044-ACCE-FBB0B1D890B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52" name="Group 151">
            <a:extLst>
              <a:ext uri="{FF2B5EF4-FFF2-40B4-BE49-F238E27FC236}">
                <a16:creationId xmlns:a16="http://schemas.microsoft.com/office/drawing/2014/main" id="{5B28D15D-64F6-8F42-BA23-0315078A91E8}"/>
              </a:ext>
            </a:extLst>
          </p:cNvPr>
          <p:cNvGrpSpPr/>
          <p:nvPr/>
        </p:nvGrpSpPr>
        <p:grpSpPr>
          <a:xfrm>
            <a:off x="9449331" y="2837684"/>
            <a:ext cx="60998" cy="283248"/>
            <a:chOff x="6278256" y="2253578"/>
            <a:chExt cx="60998" cy="283248"/>
          </a:xfrm>
        </p:grpSpPr>
        <p:grpSp>
          <p:nvGrpSpPr>
            <p:cNvPr id="153" name="Group 152">
              <a:extLst>
                <a:ext uri="{FF2B5EF4-FFF2-40B4-BE49-F238E27FC236}">
                  <a16:creationId xmlns:a16="http://schemas.microsoft.com/office/drawing/2014/main" id="{5DF648DA-EC7F-2C45-996B-A5DA82321811}"/>
                </a:ext>
              </a:extLst>
            </p:cNvPr>
            <p:cNvGrpSpPr/>
            <p:nvPr/>
          </p:nvGrpSpPr>
          <p:grpSpPr>
            <a:xfrm>
              <a:off x="6299230" y="2263615"/>
              <a:ext cx="19050" cy="252000"/>
              <a:chOff x="6145783" y="2317590"/>
              <a:chExt cx="19050" cy="252000"/>
            </a:xfrm>
          </p:grpSpPr>
          <p:cxnSp>
            <p:nvCxnSpPr>
              <p:cNvPr id="156" name="Straight Connector 155">
                <a:extLst>
                  <a:ext uri="{FF2B5EF4-FFF2-40B4-BE49-F238E27FC236}">
                    <a16:creationId xmlns:a16="http://schemas.microsoft.com/office/drawing/2014/main" id="{E22491E9-E5CB-654F-B6C0-33192FB4DBC2}"/>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F47DC807-3C94-EE41-ABFD-18C2D1659A1E}"/>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54" name="Oval 153">
              <a:extLst>
                <a:ext uri="{FF2B5EF4-FFF2-40B4-BE49-F238E27FC236}">
                  <a16:creationId xmlns:a16="http://schemas.microsoft.com/office/drawing/2014/main" id="{6553B1DD-5F78-5B4F-ADB1-CEE1B8E0C9BC}"/>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5" name="Oval 154">
              <a:extLst>
                <a:ext uri="{FF2B5EF4-FFF2-40B4-BE49-F238E27FC236}">
                  <a16:creationId xmlns:a16="http://schemas.microsoft.com/office/drawing/2014/main" id="{A5326F53-FB7B-A049-9C98-A44304BD900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58" name="Group 157">
            <a:extLst>
              <a:ext uri="{FF2B5EF4-FFF2-40B4-BE49-F238E27FC236}">
                <a16:creationId xmlns:a16="http://schemas.microsoft.com/office/drawing/2014/main" id="{92F81772-0C53-2845-BDA2-440CC2FA5D6A}"/>
              </a:ext>
            </a:extLst>
          </p:cNvPr>
          <p:cNvGrpSpPr/>
          <p:nvPr/>
        </p:nvGrpSpPr>
        <p:grpSpPr>
          <a:xfrm>
            <a:off x="9362451" y="2837684"/>
            <a:ext cx="60998" cy="283248"/>
            <a:chOff x="6278256" y="2253578"/>
            <a:chExt cx="60998" cy="283248"/>
          </a:xfrm>
        </p:grpSpPr>
        <p:grpSp>
          <p:nvGrpSpPr>
            <p:cNvPr id="159" name="Group 158">
              <a:extLst>
                <a:ext uri="{FF2B5EF4-FFF2-40B4-BE49-F238E27FC236}">
                  <a16:creationId xmlns:a16="http://schemas.microsoft.com/office/drawing/2014/main" id="{44F6CD6B-DE3C-2D42-A523-95E3A82C70AF}"/>
                </a:ext>
              </a:extLst>
            </p:cNvPr>
            <p:cNvGrpSpPr/>
            <p:nvPr/>
          </p:nvGrpSpPr>
          <p:grpSpPr>
            <a:xfrm>
              <a:off x="6299230" y="2263615"/>
              <a:ext cx="19050" cy="252000"/>
              <a:chOff x="6145783" y="2317590"/>
              <a:chExt cx="19050" cy="252000"/>
            </a:xfrm>
          </p:grpSpPr>
          <p:cxnSp>
            <p:nvCxnSpPr>
              <p:cNvPr id="162" name="Straight Connector 161">
                <a:extLst>
                  <a:ext uri="{FF2B5EF4-FFF2-40B4-BE49-F238E27FC236}">
                    <a16:creationId xmlns:a16="http://schemas.microsoft.com/office/drawing/2014/main" id="{6B4C61CF-8B9D-E745-B2E0-C6C49CE6936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42220B0C-C239-F74F-9D16-4C09E31A49E4}"/>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60" name="Oval 159">
              <a:extLst>
                <a:ext uri="{FF2B5EF4-FFF2-40B4-BE49-F238E27FC236}">
                  <a16:creationId xmlns:a16="http://schemas.microsoft.com/office/drawing/2014/main" id="{2105EC51-D381-F148-BD78-C67A90BC96D4}"/>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1" name="Oval 160">
              <a:extLst>
                <a:ext uri="{FF2B5EF4-FFF2-40B4-BE49-F238E27FC236}">
                  <a16:creationId xmlns:a16="http://schemas.microsoft.com/office/drawing/2014/main" id="{32C77641-73F7-9942-960E-2399EE391DFB}"/>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64" name="Group 163">
            <a:extLst>
              <a:ext uri="{FF2B5EF4-FFF2-40B4-BE49-F238E27FC236}">
                <a16:creationId xmlns:a16="http://schemas.microsoft.com/office/drawing/2014/main" id="{36EA8EE7-8463-B546-81CC-C6CB5B305830}"/>
              </a:ext>
            </a:extLst>
          </p:cNvPr>
          <p:cNvGrpSpPr/>
          <p:nvPr/>
        </p:nvGrpSpPr>
        <p:grpSpPr>
          <a:xfrm>
            <a:off x="9275571" y="2837684"/>
            <a:ext cx="60998" cy="283248"/>
            <a:chOff x="6278256" y="2253578"/>
            <a:chExt cx="60998" cy="283248"/>
          </a:xfrm>
        </p:grpSpPr>
        <p:grpSp>
          <p:nvGrpSpPr>
            <p:cNvPr id="165" name="Group 164">
              <a:extLst>
                <a:ext uri="{FF2B5EF4-FFF2-40B4-BE49-F238E27FC236}">
                  <a16:creationId xmlns:a16="http://schemas.microsoft.com/office/drawing/2014/main" id="{E70565E1-9C82-1945-8AD3-20E83617FEE8}"/>
                </a:ext>
              </a:extLst>
            </p:cNvPr>
            <p:cNvGrpSpPr/>
            <p:nvPr/>
          </p:nvGrpSpPr>
          <p:grpSpPr>
            <a:xfrm>
              <a:off x="6299230" y="2263615"/>
              <a:ext cx="19050" cy="252000"/>
              <a:chOff x="6145783" y="2317590"/>
              <a:chExt cx="19050" cy="252000"/>
            </a:xfrm>
          </p:grpSpPr>
          <p:cxnSp>
            <p:nvCxnSpPr>
              <p:cNvPr id="168" name="Straight Connector 167">
                <a:extLst>
                  <a:ext uri="{FF2B5EF4-FFF2-40B4-BE49-F238E27FC236}">
                    <a16:creationId xmlns:a16="http://schemas.microsoft.com/office/drawing/2014/main" id="{D82A8D41-951A-3644-98D3-7B9E881EE82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633A3F85-AE2B-B240-9E8D-0425F3C7CF9F}"/>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66" name="Oval 165">
              <a:extLst>
                <a:ext uri="{FF2B5EF4-FFF2-40B4-BE49-F238E27FC236}">
                  <a16:creationId xmlns:a16="http://schemas.microsoft.com/office/drawing/2014/main" id="{BF28517D-99F3-6D45-A726-1D8A13E05D87}"/>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67" name="Oval 166">
              <a:extLst>
                <a:ext uri="{FF2B5EF4-FFF2-40B4-BE49-F238E27FC236}">
                  <a16:creationId xmlns:a16="http://schemas.microsoft.com/office/drawing/2014/main" id="{7F666045-2EE1-BE41-BF01-5E1A7748011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70" name="Group 169">
            <a:extLst>
              <a:ext uri="{FF2B5EF4-FFF2-40B4-BE49-F238E27FC236}">
                <a16:creationId xmlns:a16="http://schemas.microsoft.com/office/drawing/2014/main" id="{AEA8CB52-C83E-4249-97F5-A28B719EF067}"/>
              </a:ext>
            </a:extLst>
          </p:cNvPr>
          <p:cNvGrpSpPr/>
          <p:nvPr/>
        </p:nvGrpSpPr>
        <p:grpSpPr>
          <a:xfrm>
            <a:off x="9188691" y="2837684"/>
            <a:ext cx="60998" cy="283248"/>
            <a:chOff x="6278256" y="2253578"/>
            <a:chExt cx="60998" cy="283248"/>
          </a:xfrm>
        </p:grpSpPr>
        <p:grpSp>
          <p:nvGrpSpPr>
            <p:cNvPr id="171" name="Group 170">
              <a:extLst>
                <a:ext uri="{FF2B5EF4-FFF2-40B4-BE49-F238E27FC236}">
                  <a16:creationId xmlns:a16="http://schemas.microsoft.com/office/drawing/2014/main" id="{8E7CD070-86DC-D043-9AA6-66D3295803C2}"/>
                </a:ext>
              </a:extLst>
            </p:cNvPr>
            <p:cNvGrpSpPr/>
            <p:nvPr/>
          </p:nvGrpSpPr>
          <p:grpSpPr>
            <a:xfrm>
              <a:off x="6299230" y="2263615"/>
              <a:ext cx="19050" cy="252000"/>
              <a:chOff x="6145783" y="2317590"/>
              <a:chExt cx="19050" cy="252000"/>
            </a:xfrm>
          </p:grpSpPr>
          <p:cxnSp>
            <p:nvCxnSpPr>
              <p:cNvPr id="174" name="Straight Connector 173">
                <a:extLst>
                  <a:ext uri="{FF2B5EF4-FFF2-40B4-BE49-F238E27FC236}">
                    <a16:creationId xmlns:a16="http://schemas.microsoft.com/office/drawing/2014/main" id="{C690CF51-9C88-334B-B093-F9A808BA946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F156BC84-5054-E043-946F-4A06C018C095}"/>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72" name="Oval 171">
              <a:extLst>
                <a:ext uri="{FF2B5EF4-FFF2-40B4-BE49-F238E27FC236}">
                  <a16:creationId xmlns:a16="http://schemas.microsoft.com/office/drawing/2014/main" id="{AC3462D6-35E8-AF4E-BD60-ECC6782AE0E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73" name="Oval 172">
              <a:extLst>
                <a:ext uri="{FF2B5EF4-FFF2-40B4-BE49-F238E27FC236}">
                  <a16:creationId xmlns:a16="http://schemas.microsoft.com/office/drawing/2014/main" id="{94832A89-344F-0F4B-9201-78B7BB0261C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76" name="Group 175">
            <a:extLst>
              <a:ext uri="{FF2B5EF4-FFF2-40B4-BE49-F238E27FC236}">
                <a16:creationId xmlns:a16="http://schemas.microsoft.com/office/drawing/2014/main" id="{3BC8CF40-DDF7-4146-A3C2-A0FD425B0E79}"/>
              </a:ext>
            </a:extLst>
          </p:cNvPr>
          <p:cNvGrpSpPr/>
          <p:nvPr/>
        </p:nvGrpSpPr>
        <p:grpSpPr>
          <a:xfrm>
            <a:off x="9101811" y="2837684"/>
            <a:ext cx="60998" cy="283248"/>
            <a:chOff x="6278256" y="2253578"/>
            <a:chExt cx="60998" cy="283248"/>
          </a:xfrm>
        </p:grpSpPr>
        <p:grpSp>
          <p:nvGrpSpPr>
            <p:cNvPr id="177" name="Group 176">
              <a:extLst>
                <a:ext uri="{FF2B5EF4-FFF2-40B4-BE49-F238E27FC236}">
                  <a16:creationId xmlns:a16="http://schemas.microsoft.com/office/drawing/2014/main" id="{52A75D63-D665-D84C-A588-87F6F101E962}"/>
                </a:ext>
              </a:extLst>
            </p:cNvPr>
            <p:cNvGrpSpPr/>
            <p:nvPr/>
          </p:nvGrpSpPr>
          <p:grpSpPr>
            <a:xfrm>
              <a:off x="6299230" y="2263615"/>
              <a:ext cx="19050" cy="252000"/>
              <a:chOff x="6145783" y="2317590"/>
              <a:chExt cx="19050" cy="252000"/>
            </a:xfrm>
          </p:grpSpPr>
          <p:cxnSp>
            <p:nvCxnSpPr>
              <p:cNvPr id="180" name="Straight Connector 179">
                <a:extLst>
                  <a:ext uri="{FF2B5EF4-FFF2-40B4-BE49-F238E27FC236}">
                    <a16:creationId xmlns:a16="http://schemas.microsoft.com/office/drawing/2014/main" id="{F453BFCD-6086-D242-8830-38C8921000F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F6EF6ACF-0B8A-6046-8422-369E2E80B618}"/>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78" name="Oval 177">
              <a:extLst>
                <a:ext uri="{FF2B5EF4-FFF2-40B4-BE49-F238E27FC236}">
                  <a16:creationId xmlns:a16="http://schemas.microsoft.com/office/drawing/2014/main" id="{7239B2F2-5AEF-F04A-AD3E-06DEFB94EB5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79" name="Oval 178">
              <a:extLst>
                <a:ext uri="{FF2B5EF4-FFF2-40B4-BE49-F238E27FC236}">
                  <a16:creationId xmlns:a16="http://schemas.microsoft.com/office/drawing/2014/main" id="{8F8A8211-6B63-5940-95D8-C51AC9722488}"/>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82" name="Group 181">
            <a:extLst>
              <a:ext uri="{FF2B5EF4-FFF2-40B4-BE49-F238E27FC236}">
                <a16:creationId xmlns:a16="http://schemas.microsoft.com/office/drawing/2014/main" id="{E32E10DF-B40F-6A4D-AD6F-400EE6509ED5}"/>
              </a:ext>
            </a:extLst>
          </p:cNvPr>
          <p:cNvGrpSpPr/>
          <p:nvPr/>
        </p:nvGrpSpPr>
        <p:grpSpPr>
          <a:xfrm>
            <a:off x="9014931" y="2837684"/>
            <a:ext cx="60998" cy="283248"/>
            <a:chOff x="6278256" y="2253578"/>
            <a:chExt cx="60998" cy="283248"/>
          </a:xfrm>
        </p:grpSpPr>
        <p:grpSp>
          <p:nvGrpSpPr>
            <p:cNvPr id="183" name="Group 182">
              <a:extLst>
                <a:ext uri="{FF2B5EF4-FFF2-40B4-BE49-F238E27FC236}">
                  <a16:creationId xmlns:a16="http://schemas.microsoft.com/office/drawing/2014/main" id="{859770F1-7709-0047-AD7A-345F6F419232}"/>
                </a:ext>
              </a:extLst>
            </p:cNvPr>
            <p:cNvGrpSpPr/>
            <p:nvPr/>
          </p:nvGrpSpPr>
          <p:grpSpPr>
            <a:xfrm>
              <a:off x="6299230" y="2263615"/>
              <a:ext cx="19050" cy="252000"/>
              <a:chOff x="6145783" y="2317590"/>
              <a:chExt cx="19050" cy="252000"/>
            </a:xfrm>
          </p:grpSpPr>
          <p:cxnSp>
            <p:nvCxnSpPr>
              <p:cNvPr id="186" name="Straight Connector 185">
                <a:extLst>
                  <a:ext uri="{FF2B5EF4-FFF2-40B4-BE49-F238E27FC236}">
                    <a16:creationId xmlns:a16="http://schemas.microsoft.com/office/drawing/2014/main" id="{D3E8B254-4C96-354E-86E3-1853FB17AAE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97E4C501-27AE-AD4C-B501-F43E888AC143}"/>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84" name="Oval 183">
              <a:extLst>
                <a:ext uri="{FF2B5EF4-FFF2-40B4-BE49-F238E27FC236}">
                  <a16:creationId xmlns:a16="http://schemas.microsoft.com/office/drawing/2014/main" id="{09B8723E-6C9C-8E41-AC63-ABAFFD5105A7}"/>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85" name="Oval 184">
              <a:extLst>
                <a:ext uri="{FF2B5EF4-FFF2-40B4-BE49-F238E27FC236}">
                  <a16:creationId xmlns:a16="http://schemas.microsoft.com/office/drawing/2014/main" id="{43138B15-D83F-FA48-AD7B-CD5710A89EB7}"/>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88" name="Group 187">
            <a:extLst>
              <a:ext uri="{FF2B5EF4-FFF2-40B4-BE49-F238E27FC236}">
                <a16:creationId xmlns:a16="http://schemas.microsoft.com/office/drawing/2014/main" id="{78D9398A-1ED3-8B46-B4D7-AD8AE8F352E5}"/>
              </a:ext>
            </a:extLst>
          </p:cNvPr>
          <p:cNvGrpSpPr/>
          <p:nvPr/>
        </p:nvGrpSpPr>
        <p:grpSpPr>
          <a:xfrm>
            <a:off x="8928051" y="2837684"/>
            <a:ext cx="60998" cy="283248"/>
            <a:chOff x="6278256" y="2253578"/>
            <a:chExt cx="60998" cy="283248"/>
          </a:xfrm>
        </p:grpSpPr>
        <p:grpSp>
          <p:nvGrpSpPr>
            <p:cNvPr id="189" name="Group 188">
              <a:extLst>
                <a:ext uri="{FF2B5EF4-FFF2-40B4-BE49-F238E27FC236}">
                  <a16:creationId xmlns:a16="http://schemas.microsoft.com/office/drawing/2014/main" id="{19B951B1-A694-AB49-ABC3-27A1D21747FC}"/>
                </a:ext>
              </a:extLst>
            </p:cNvPr>
            <p:cNvGrpSpPr/>
            <p:nvPr/>
          </p:nvGrpSpPr>
          <p:grpSpPr>
            <a:xfrm>
              <a:off x="6299230" y="2263615"/>
              <a:ext cx="19050" cy="252000"/>
              <a:chOff x="6145783" y="2317590"/>
              <a:chExt cx="19050" cy="252000"/>
            </a:xfrm>
          </p:grpSpPr>
          <p:cxnSp>
            <p:nvCxnSpPr>
              <p:cNvPr id="192" name="Straight Connector 191">
                <a:extLst>
                  <a:ext uri="{FF2B5EF4-FFF2-40B4-BE49-F238E27FC236}">
                    <a16:creationId xmlns:a16="http://schemas.microsoft.com/office/drawing/2014/main" id="{F848D47C-7EB6-3A41-A8C4-62B47C8A634A}"/>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00802B32-7899-EE4C-BFC1-9E984C2CAD8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90" name="Oval 189">
              <a:extLst>
                <a:ext uri="{FF2B5EF4-FFF2-40B4-BE49-F238E27FC236}">
                  <a16:creationId xmlns:a16="http://schemas.microsoft.com/office/drawing/2014/main" id="{60F023F6-FC24-EE4E-BC19-AC4D09F67468}"/>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1" name="Oval 190">
              <a:extLst>
                <a:ext uri="{FF2B5EF4-FFF2-40B4-BE49-F238E27FC236}">
                  <a16:creationId xmlns:a16="http://schemas.microsoft.com/office/drawing/2014/main" id="{A82277EA-C4D4-A848-85E2-8FEE54BBE036}"/>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94" name="Group 193">
            <a:extLst>
              <a:ext uri="{FF2B5EF4-FFF2-40B4-BE49-F238E27FC236}">
                <a16:creationId xmlns:a16="http://schemas.microsoft.com/office/drawing/2014/main" id="{B2335DDB-0AD5-F54B-9C3F-8D901E134220}"/>
              </a:ext>
            </a:extLst>
          </p:cNvPr>
          <p:cNvGrpSpPr/>
          <p:nvPr/>
        </p:nvGrpSpPr>
        <p:grpSpPr>
          <a:xfrm>
            <a:off x="8607633" y="2837684"/>
            <a:ext cx="60998" cy="283248"/>
            <a:chOff x="6278256" y="2253578"/>
            <a:chExt cx="60998" cy="283248"/>
          </a:xfrm>
        </p:grpSpPr>
        <p:grpSp>
          <p:nvGrpSpPr>
            <p:cNvPr id="195" name="Group 194">
              <a:extLst>
                <a:ext uri="{FF2B5EF4-FFF2-40B4-BE49-F238E27FC236}">
                  <a16:creationId xmlns:a16="http://schemas.microsoft.com/office/drawing/2014/main" id="{CC1BDDFB-6E1B-E544-B157-C26B920F76AC}"/>
                </a:ext>
              </a:extLst>
            </p:cNvPr>
            <p:cNvGrpSpPr/>
            <p:nvPr/>
          </p:nvGrpSpPr>
          <p:grpSpPr>
            <a:xfrm>
              <a:off x="6299230" y="2263615"/>
              <a:ext cx="19050" cy="252000"/>
              <a:chOff x="6145783" y="2317590"/>
              <a:chExt cx="19050" cy="252000"/>
            </a:xfrm>
          </p:grpSpPr>
          <p:cxnSp>
            <p:nvCxnSpPr>
              <p:cNvPr id="198" name="Straight Connector 197">
                <a:extLst>
                  <a:ext uri="{FF2B5EF4-FFF2-40B4-BE49-F238E27FC236}">
                    <a16:creationId xmlns:a16="http://schemas.microsoft.com/office/drawing/2014/main" id="{C0B04F85-997C-7643-AFE6-8C8F01875A8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ADE7C128-7A52-AA4E-B801-C02BA0E121D0}"/>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196" name="Oval 195">
              <a:extLst>
                <a:ext uri="{FF2B5EF4-FFF2-40B4-BE49-F238E27FC236}">
                  <a16:creationId xmlns:a16="http://schemas.microsoft.com/office/drawing/2014/main" id="{22DDD261-F0ED-1248-B44C-98D8CC82FED2}"/>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7" name="Oval 196">
              <a:extLst>
                <a:ext uri="{FF2B5EF4-FFF2-40B4-BE49-F238E27FC236}">
                  <a16:creationId xmlns:a16="http://schemas.microsoft.com/office/drawing/2014/main" id="{BA45138D-9E6E-2043-89EB-C20DBCF5767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00" name="Group 199">
            <a:extLst>
              <a:ext uri="{FF2B5EF4-FFF2-40B4-BE49-F238E27FC236}">
                <a16:creationId xmlns:a16="http://schemas.microsoft.com/office/drawing/2014/main" id="{BA450BD5-C165-7B46-948A-406BDB68A15D}"/>
              </a:ext>
            </a:extLst>
          </p:cNvPr>
          <p:cNvGrpSpPr/>
          <p:nvPr/>
        </p:nvGrpSpPr>
        <p:grpSpPr>
          <a:xfrm>
            <a:off x="8695121" y="2837684"/>
            <a:ext cx="60998" cy="283248"/>
            <a:chOff x="6278256" y="2253578"/>
            <a:chExt cx="60998" cy="283248"/>
          </a:xfrm>
        </p:grpSpPr>
        <p:grpSp>
          <p:nvGrpSpPr>
            <p:cNvPr id="201" name="Group 200">
              <a:extLst>
                <a:ext uri="{FF2B5EF4-FFF2-40B4-BE49-F238E27FC236}">
                  <a16:creationId xmlns:a16="http://schemas.microsoft.com/office/drawing/2014/main" id="{E70D709A-E647-754D-A36B-AFA91B072052}"/>
                </a:ext>
              </a:extLst>
            </p:cNvPr>
            <p:cNvGrpSpPr/>
            <p:nvPr/>
          </p:nvGrpSpPr>
          <p:grpSpPr>
            <a:xfrm>
              <a:off x="6299230" y="2263615"/>
              <a:ext cx="19050" cy="252000"/>
              <a:chOff x="6145783" y="2317590"/>
              <a:chExt cx="19050" cy="252000"/>
            </a:xfrm>
          </p:grpSpPr>
          <p:cxnSp>
            <p:nvCxnSpPr>
              <p:cNvPr id="204" name="Straight Connector 203">
                <a:extLst>
                  <a:ext uri="{FF2B5EF4-FFF2-40B4-BE49-F238E27FC236}">
                    <a16:creationId xmlns:a16="http://schemas.microsoft.com/office/drawing/2014/main" id="{67D72CBE-B2DB-AA48-BB6D-FFF145220DB6}"/>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18D3298D-EAF5-A546-927D-A6AA2863D88B}"/>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02" name="Oval 201">
              <a:extLst>
                <a:ext uri="{FF2B5EF4-FFF2-40B4-BE49-F238E27FC236}">
                  <a16:creationId xmlns:a16="http://schemas.microsoft.com/office/drawing/2014/main" id="{EA82544A-28AE-094E-8664-7DA6B62BA34D}"/>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03" name="Oval 202">
              <a:extLst>
                <a:ext uri="{FF2B5EF4-FFF2-40B4-BE49-F238E27FC236}">
                  <a16:creationId xmlns:a16="http://schemas.microsoft.com/office/drawing/2014/main" id="{575DC888-EA00-4645-9D55-41F61D6D0FA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06" name="Group 205">
            <a:extLst>
              <a:ext uri="{FF2B5EF4-FFF2-40B4-BE49-F238E27FC236}">
                <a16:creationId xmlns:a16="http://schemas.microsoft.com/office/drawing/2014/main" id="{33CDA291-5F17-6049-98BC-8AFCDEB50376}"/>
              </a:ext>
            </a:extLst>
          </p:cNvPr>
          <p:cNvGrpSpPr/>
          <p:nvPr/>
        </p:nvGrpSpPr>
        <p:grpSpPr>
          <a:xfrm>
            <a:off x="8841171" y="2837684"/>
            <a:ext cx="60998" cy="283248"/>
            <a:chOff x="6278256" y="2253578"/>
            <a:chExt cx="60998" cy="283248"/>
          </a:xfrm>
        </p:grpSpPr>
        <p:grpSp>
          <p:nvGrpSpPr>
            <p:cNvPr id="207" name="Group 206">
              <a:extLst>
                <a:ext uri="{FF2B5EF4-FFF2-40B4-BE49-F238E27FC236}">
                  <a16:creationId xmlns:a16="http://schemas.microsoft.com/office/drawing/2014/main" id="{4F90ABAF-07A7-D041-9CF9-8BE5CE07718B}"/>
                </a:ext>
              </a:extLst>
            </p:cNvPr>
            <p:cNvGrpSpPr/>
            <p:nvPr/>
          </p:nvGrpSpPr>
          <p:grpSpPr>
            <a:xfrm>
              <a:off x="6299230" y="2263615"/>
              <a:ext cx="19050" cy="252000"/>
              <a:chOff x="6145783" y="2317590"/>
              <a:chExt cx="19050" cy="252000"/>
            </a:xfrm>
          </p:grpSpPr>
          <p:cxnSp>
            <p:nvCxnSpPr>
              <p:cNvPr id="210" name="Straight Connector 209">
                <a:extLst>
                  <a:ext uri="{FF2B5EF4-FFF2-40B4-BE49-F238E27FC236}">
                    <a16:creationId xmlns:a16="http://schemas.microsoft.com/office/drawing/2014/main" id="{475D9A26-96EB-2247-84E1-9BE86822FC14}"/>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9105AECE-BAF5-0C44-94D9-AB9C62DF764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08" name="Oval 207">
              <a:extLst>
                <a:ext uri="{FF2B5EF4-FFF2-40B4-BE49-F238E27FC236}">
                  <a16:creationId xmlns:a16="http://schemas.microsoft.com/office/drawing/2014/main" id="{69175E3D-D1F1-3640-A18C-7D39CCB44D9E}"/>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09" name="Oval 208">
              <a:extLst>
                <a:ext uri="{FF2B5EF4-FFF2-40B4-BE49-F238E27FC236}">
                  <a16:creationId xmlns:a16="http://schemas.microsoft.com/office/drawing/2014/main" id="{75212B98-2219-4646-A761-9B700F0051DD}"/>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12" name="Group 211">
            <a:extLst>
              <a:ext uri="{FF2B5EF4-FFF2-40B4-BE49-F238E27FC236}">
                <a16:creationId xmlns:a16="http://schemas.microsoft.com/office/drawing/2014/main" id="{58C65B78-D616-F043-AE24-063518D1F17A}"/>
              </a:ext>
            </a:extLst>
          </p:cNvPr>
          <p:cNvGrpSpPr/>
          <p:nvPr/>
        </p:nvGrpSpPr>
        <p:grpSpPr>
          <a:xfrm>
            <a:off x="8520144" y="2837684"/>
            <a:ext cx="60998" cy="283248"/>
            <a:chOff x="6278256" y="2253578"/>
            <a:chExt cx="60998" cy="283248"/>
          </a:xfrm>
        </p:grpSpPr>
        <p:grpSp>
          <p:nvGrpSpPr>
            <p:cNvPr id="213" name="Group 212">
              <a:extLst>
                <a:ext uri="{FF2B5EF4-FFF2-40B4-BE49-F238E27FC236}">
                  <a16:creationId xmlns:a16="http://schemas.microsoft.com/office/drawing/2014/main" id="{9E6F693C-723B-CE49-B243-B5D04C3ED8C6}"/>
                </a:ext>
              </a:extLst>
            </p:cNvPr>
            <p:cNvGrpSpPr/>
            <p:nvPr/>
          </p:nvGrpSpPr>
          <p:grpSpPr>
            <a:xfrm>
              <a:off x="6299230" y="2263615"/>
              <a:ext cx="19050" cy="252000"/>
              <a:chOff x="6145783" y="2317590"/>
              <a:chExt cx="19050" cy="252000"/>
            </a:xfrm>
          </p:grpSpPr>
          <p:cxnSp>
            <p:nvCxnSpPr>
              <p:cNvPr id="216" name="Straight Connector 215">
                <a:extLst>
                  <a:ext uri="{FF2B5EF4-FFF2-40B4-BE49-F238E27FC236}">
                    <a16:creationId xmlns:a16="http://schemas.microsoft.com/office/drawing/2014/main" id="{BF82ECAE-F57E-9B45-8F16-BA503A563270}"/>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5062ED33-082C-A940-B719-3BE7FCDDEDAF}"/>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14" name="Oval 213">
              <a:extLst>
                <a:ext uri="{FF2B5EF4-FFF2-40B4-BE49-F238E27FC236}">
                  <a16:creationId xmlns:a16="http://schemas.microsoft.com/office/drawing/2014/main" id="{76E37BF4-142C-9C4B-A403-E19C9B1F308F}"/>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15" name="Oval 214">
              <a:extLst>
                <a:ext uri="{FF2B5EF4-FFF2-40B4-BE49-F238E27FC236}">
                  <a16:creationId xmlns:a16="http://schemas.microsoft.com/office/drawing/2014/main" id="{33765958-0255-754A-B4AD-A1E97E7FA83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18" name="Group 217">
            <a:extLst>
              <a:ext uri="{FF2B5EF4-FFF2-40B4-BE49-F238E27FC236}">
                <a16:creationId xmlns:a16="http://schemas.microsoft.com/office/drawing/2014/main" id="{36683A60-6D8D-F045-8A6B-B48A46A6D105}"/>
              </a:ext>
            </a:extLst>
          </p:cNvPr>
          <p:cNvGrpSpPr/>
          <p:nvPr/>
        </p:nvGrpSpPr>
        <p:grpSpPr>
          <a:xfrm>
            <a:off x="8432655" y="2837684"/>
            <a:ext cx="60998" cy="283248"/>
            <a:chOff x="6278256" y="2253578"/>
            <a:chExt cx="60998" cy="283248"/>
          </a:xfrm>
        </p:grpSpPr>
        <p:grpSp>
          <p:nvGrpSpPr>
            <p:cNvPr id="219" name="Group 218">
              <a:extLst>
                <a:ext uri="{FF2B5EF4-FFF2-40B4-BE49-F238E27FC236}">
                  <a16:creationId xmlns:a16="http://schemas.microsoft.com/office/drawing/2014/main" id="{006FEA55-B84F-4644-ACC2-E8300CA3E829}"/>
                </a:ext>
              </a:extLst>
            </p:cNvPr>
            <p:cNvGrpSpPr/>
            <p:nvPr/>
          </p:nvGrpSpPr>
          <p:grpSpPr>
            <a:xfrm>
              <a:off x="6299230" y="2263615"/>
              <a:ext cx="19050" cy="252000"/>
              <a:chOff x="6145783" y="2317590"/>
              <a:chExt cx="19050" cy="252000"/>
            </a:xfrm>
          </p:grpSpPr>
          <p:cxnSp>
            <p:nvCxnSpPr>
              <p:cNvPr id="222" name="Straight Connector 221">
                <a:extLst>
                  <a:ext uri="{FF2B5EF4-FFF2-40B4-BE49-F238E27FC236}">
                    <a16:creationId xmlns:a16="http://schemas.microsoft.com/office/drawing/2014/main" id="{C886CD53-5BCF-3B4B-A680-BD2B20ED9061}"/>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E4A1DD7A-4DAC-C64C-8291-A1F4FDA604D3}"/>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20" name="Oval 219">
              <a:extLst>
                <a:ext uri="{FF2B5EF4-FFF2-40B4-BE49-F238E27FC236}">
                  <a16:creationId xmlns:a16="http://schemas.microsoft.com/office/drawing/2014/main" id="{50879BB1-4651-7B4B-A583-5D50D5FA92B2}"/>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21" name="Oval 220">
              <a:extLst>
                <a:ext uri="{FF2B5EF4-FFF2-40B4-BE49-F238E27FC236}">
                  <a16:creationId xmlns:a16="http://schemas.microsoft.com/office/drawing/2014/main" id="{7B9941CA-EA2F-9547-909F-27FD023BA96A}"/>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24" name="Group 223">
            <a:extLst>
              <a:ext uri="{FF2B5EF4-FFF2-40B4-BE49-F238E27FC236}">
                <a16:creationId xmlns:a16="http://schemas.microsoft.com/office/drawing/2014/main" id="{75714AA6-7E6D-1C40-ADF6-B1AB9FC73E12}"/>
              </a:ext>
            </a:extLst>
          </p:cNvPr>
          <p:cNvGrpSpPr/>
          <p:nvPr/>
        </p:nvGrpSpPr>
        <p:grpSpPr>
          <a:xfrm>
            <a:off x="8345166" y="2837684"/>
            <a:ext cx="60998" cy="283248"/>
            <a:chOff x="6278256" y="2253578"/>
            <a:chExt cx="60998" cy="283248"/>
          </a:xfrm>
        </p:grpSpPr>
        <p:grpSp>
          <p:nvGrpSpPr>
            <p:cNvPr id="225" name="Group 224">
              <a:extLst>
                <a:ext uri="{FF2B5EF4-FFF2-40B4-BE49-F238E27FC236}">
                  <a16:creationId xmlns:a16="http://schemas.microsoft.com/office/drawing/2014/main" id="{00CE7A67-799B-5548-BCB2-95D90306ADF9}"/>
                </a:ext>
              </a:extLst>
            </p:cNvPr>
            <p:cNvGrpSpPr/>
            <p:nvPr/>
          </p:nvGrpSpPr>
          <p:grpSpPr>
            <a:xfrm>
              <a:off x="6299230" y="2263615"/>
              <a:ext cx="19050" cy="252000"/>
              <a:chOff x="6145783" y="2317590"/>
              <a:chExt cx="19050" cy="252000"/>
            </a:xfrm>
          </p:grpSpPr>
          <p:cxnSp>
            <p:nvCxnSpPr>
              <p:cNvPr id="228" name="Straight Connector 227">
                <a:extLst>
                  <a:ext uri="{FF2B5EF4-FFF2-40B4-BE49-F238E27FC236}">
                    <a16:creationId xmlns:a16="http://schemas.microsoft.com/office/drawing/2014/main" id="{BA16E30F-8171-5A43-B632-79A20DED8F8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6DC584FE-6339-C548-8435-02EC6EE562E4}"/>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26" name="Oval 225">
              <a:extLst>
                <a:ext uri="{FF2B5EF4-FFF2-40B4-BE49-F238E27FC236}">
                  <a16:creationId xmlns:a16="http://schemas.microsoft.com/office/drawing/2014/main" id="{3FEC0B46-126F-EF49-94FB-80CB5ADA9492}"/>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27" name="Oval 226">
              <a:extLst>
                <a:ext uri="{FF2B5EF4-FFF2-40B4-BE49-F238E27FC236}">
                  <a16:creationId xmlns:a16="http://schemas.microsoft.com/office/drawing/2014/main" id="{274294B6-89C0-E241-B0E9-8C417D9F2695}"/>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30" name="Group 229">
            <a:extLst>
              <a:ext uri="{FF2B5EF4-FFF2-40B4-BE49-F238E27FC236}">
                <a16:creationId xmlns:a16="http://schemas.microsoft.com/office/drawing/2014/main" id="{7703616A-F3AA-2246-AD49-412D2EB98605}"/>
              </a:ext>
            </a:extLst>
          </p:cNvPr>
          <p:cNvGrpSpPr/>
          <p:nvPr/>
        </p:nvGrpSpPr>
        <p:grpSpPr>
          <a:xfrm>
            <a:off x="8257677" y="2837684"/>
            <a:ext cx="60998" cy="283248"/>
            <a:chOff x="6278256" y="2253578"/>
            <a:chExt cx="60998" cy="283248"/>
          </a:xfrm>
        </p:grpSpPr>
        <p:grpSp>
          <p:nvGrpSpPr>
            <p:cNvPr id="231" name="Group 230">
              <a:extLst>
                <a:ext uri="{FF2B5EF4-FFF2-40B4-BE49-F238E27FC236}">
                  <a16:creationId xmlns:a16="http://schemas.microsoft.com/office/drawing/2014/main" id="{5DFC2311-40BC-FE42-AA08-8BC1952B5243}"/>
                </a:ext>
              </a:extLst>
            </p:cNvPr>
            <p:cNvGrpSpPr/>
            <p:nvPr/>
          </p:nvGrpSpPr>
          <p:grpSpPr>
            <a:xfrm>
              <a:off x="6299230" y="2263615"/>
              <a:ext cx="19050" cy="252000"/>
              <a:chOff x="6145783" y="2317590"/>
              <a:chExt cx="19050" cy="252000"/>
            </a:xfrm>
          </p:grpSpPr>
          <p:cxnSp>
            <p:nvCxnSpPr>
              <p:cNvPr id="234" name="Straight Connector 233">
                <a:extLst>
                  <a:ext uri="{FF2B5EF4-FFF2-40B4-BE49-F238E27FC236}">
                    <a16:creationId xmlns:a16="http://schemas.microsoft.com/office/drawing/2014/main" id="{18E30B65-4E14-2744-B647-83CC0C48169F}"/>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3FB6BFED-AA72-784E-AD11-28F9EA360F1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32" name="Oval 231">
              <a:extLst>
                <a:ext uri="{FF2B5EF4-FFF2-40B4-BE49-F238E27FC236}">
                  <a16:creationId xmlns:a16="http://schemas.microsoft.com/office/drawing/2014/main" id="{DA322EA3-8E0B-864E-9FD4-5E9BED21F77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33" name="Oval 232">
              <a:extLst>
                <a:ext uri="{FF2B5EF4-FFF2-40B4-BE49-F238E27FC236}">
                  <a16:creationId xmlns:a16="http://schemas.microsoft.com/office/drawing/2014/main" id="{B052C02F-179C-904D-9E02-415C563CF9E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36" name="Group 235">
            <a:extLst>
              <a:ext uri="{FF2B5EF4-FFF2-40B4-BE49-F238E27FC236}">
                <a16:creationId xmlns:a16="http://schemas.microsoft.com/office/drawing/2014/main" id="{D6156A84-9573-394A-B2A8-BCFB0EE9C523}"/>
              </a:ext>
            </a:extLst>
          </p:cNvPr>
          <p:cNvGrpSpPr/>
          <p:nvPr/>
        </p:nvGrpSpPr>
        <p:grpSpPr>
          <a:xfrm>
            <a:off x="8170188" y="2837684"/>
            <a:ext cx="60998" cy="283248"/>
            <a:chOff x="6278256" y="2253578"/>
            <a:chExt cx="60998" cy="283248"/>
          </a:xfrm>
        </p:grpSpPr>
        <p:grpSp>
          <p:nvGrpSpPr>
            <p:cNvPr id="237" name="Group 236">
              <a:extLst>
                <a:ext uri="{FF2B5EF4-FFF2-40B4-BE49-F238E27FC236}">
                  <a16:creationId xmlns:a16="http://schemas.microsoft.com/office/drawing/2014/main" id="{7DAC9E03-FD30-6442-BF17-397DC1AC379B}"/>
                </a:ext>
              </a:extLst>
            </p:cNvPr>
            <p:cNvGrpSpPr/>
            <p:nvPr/>
          </p:nvGrpSpPr>
          <p:grpSpPr>
            <a:xfrm>
              <a:off x="6299230" y="2263615"/>
              <a:ext cx="19050" cy="252000"/>
              <a:chOff x="6145783" y="2317590"/>
              <a:chExt cx="19050" cy="252000"/>
            </a:xfrm>
          </p:grpSpPr>
          <p:cxnSp>
            <p:nvCxnSpPr>
              <p:cNvPr id="240" name="Straight Connector 239">
                <a:extLst>
                  <a:ext uri="{FF2B5EF4-FFF2-40B4-BE49-F238E27FC236}">
                    <a16:creationId xmlns:a16="http://schemas.microsoft.com/office/drawing/2014/main" id="{06B0AF7A-2C30-A049-9BD5-5124AC9759B9}"/>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DE07DD28-8E69-CE41-86BE-CC899C48CD23}"/>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38" name="Oval 237">
              <a:extLst>
                <a:ext uri="{FF2B5EF4-FFF2-40B4-BE49-F238E27FC236}">
                  <a16:creationId xmlns:a16="http://schemas.microsoft.com/office/drawing/2014/main" id="{983D0A1E-88ED-1E4E-B005-68ED4E8663F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39" name="Oval 238">
              <a:extLst>
                <a:ext uri="{FF2B5EF4-FFF2-40B4-BE49-F238E27FC236}">
                  <a16:creationId xmlns:a16="http://schemas.microsoft.com/office/drawing/2014/main" id="{F2654E3F-025F-0C4E-B7F0-BB3DC512F8DF}"/>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42" name="Group 241">
            <a:extLst>
              <a:ext uri="{FF2B5EF4-FFF2-40B4-BE49-F238E27FC236}">
                <a16:creationId xmlns:a16="http://schemas.microsoft.com/office/drawing/2014/main" id="{CDA1BE3C-CF3B-DA41-B74C-E9B33655A80A}"/>
              </a:ext>
            </a:extLst>
          </p:cNvPr>
          <p:cNvGrpSpPr/>
          <p:nvPr/>
        </p:nvGrpSpPr>
        <p:grpSpPr>
          <a:xfrm>
            <a:off x="8082699" y="2837684"/>
            <a:ext cx="60998" cy="283248"/>
            <a:chOff x="6278256" y="2253578"/>
            <a:chExt cx="60998" cy="283248"/>
          </a:xfrm>
        </p:grpSpPr>
        <p:grpSp>
          <p:nvGrpSpPr>
            <p:cNvPr id="243" name="Group 242">
              <a:extLst>
                <a:ext uri="{FF2B5EF4-FFF2-40B4-BE49-F238E27FC236}">
                  <a16:creationId xmlns:a16="http://schemas.microsoft.com/office/drawing/2014/main" id="{96C7ED87-4215-E048-8CC4-EF6BB8C46B12}"/>
                </a:ext>
              </a:extLst>
            </p:cNvPr>
            <p:cNvGrpSpPr/>
            <p:nvPr/>
          </p:nvGrpSpPr>
          <p:grpSpPr>
            <a:xfrm>
              <a:off x="6299230" y="2263615"/>
              <a:ext cx="19050" cy="252000"/>
              <a:chOff x="6145783" y="2317590"/>
              <a:chExt cx="19050" cy="252000"/>
            </a:xfrm>
          </p:grpSpPr>
          <p:cxnSp>
            <p:nvCxnSpPr>
              <p:cNvPr id="246" name="Straight Connector 245">
                <a:extLst>
                  <a:ext uri="{FF2B5EF4-FFF2-40B4-BE49-F238E27FC236}">
                    <a16:creationId xmlns:a16="http://schemas.microsoft.com/office/drawing/2014/main" id="{2A0B2FAF-ADFD-B74A-84E0-8E72ECFB118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56CC614A-6277-CA42-9BAA-A5D1DAF87C69}"/>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44" name="Oval 243">
              <a:extLst>
                <a:ext uri="{FF2B5EF4-FFF2-40B4-BE49-F238E27FC236}">
                  <a16:creationId xmlns:a16="http://schemas.microsoft.com/office/drawing/2014/main" id="{CBD77E91-D43D-6A4D-87B5-EB7C16C60416}"/>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45" name="Oval 244">
              <a:extLst>
                <a:ext uri="{FF2B5EF4-FFF2-40B4-BE49-F238E27FC236}">
                  <a16:creationId xmlns:a16="http://schemas.microsoft.com/office/drawing/2014/main" id="{94E81F48-9ABB-E842-BAB8-09ABB7838CB3}"/>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48" name="Group 247">
            <a:extLst>
              <a:ext uri="{FF2B5EF4-FFF2-40B4-BE49-F238E27FC236}">
                <a16:creationId xmlns:a16="http://schemas.microsoft.com/office/drawing/2014/main" id="{304D2477-AFC6-C64E-BB65-8324B12E5AD7}"/>
              </a:ext>
            </a:extLst>
          </p:cNvPr>
          <p:cNvGrpSpPr/>
          <p:nvPr/>
        </p:nvGrpSpPr>
        <p:grpSpPr>
          <a:xfrm>
            <a:off x="7995210" y="2837684"/>
            <a:ext cx="60998" cy="283248"/>
            <a:chOff x="6278256" y="2253578"/>
            <a:chExt cx="60998" cy="283248"/>
          </a:xfrm>
        </p:grpSpPr>
        <p:grpSp>
          <p:nvGrpSpPr>
            <p:cNvPr id="249" name="Group 248">
              <a:extLst>
                <a:ext uri="{FF2B5EF4-FFF2-40B4-BE49-F238E27FC236}">
                  <a16:creationId xmlns:a16="http://schemas.microsoft.com/office/drawing/2014/main" id="{B6871116-4FEF-A04C-8F1F-4B43F9F2B6D7}"/>
                </a:ext>
              </a:extLst>
            </p:cNvPr>
            <p:cNvGrpSpPr/>
            <p:nvPr/>
          </p:nvGrpSpPr>
          <p:grpSpPr>
            <a:xfrm>
              <a:off x="6299230" y="2263615"/>
              <a:ext cx="19050" cy="252000"/>
              <a:chOff x="6145783" y="2317590"/>
              <a:chExt cx="19050" cy="252000"/>
            </a:xfrm>
          </p:grpSpPr>
          <p:cxnSp>
            <p:nvCxnSpPr>
              <p:cNvPr id="252" name="Straight Connector 251">
                <a:extLst>
                  <a:ext uri="{FF2B5EF4-FFF2-40B4-BE49-F238E27FC236}">
                    <a16:creationId xmlns:a16="http://schemas.microsoft.com/office/drawing/2014/main" id="{3F371446-FA9D-C949-8ECA-1F8EF1DF580A}"/>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1DA11F60-B104-9B44-95F9-F2CBF65F2498}"/>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50" name="Oval 249">
              <a:extLst>
                <a:ext uri="{FF2B5EF4-FFF2-40B4-BE49-F238E27FC236}">
                  <a16:creationId xmlns:a16="http://schemas.microsoft.com/office/drawing/2014/main" id="{8692A226-F3CB-C44B-B30B-638CF4603B5D}"/>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1" name="Oval 250">
              <a:extLst>
                <a:ext uri="{FF2B5EF4-FFF2-40B4-BE49-F238E27FC236}">
                  <a16:creationId xmlns:a16="http://schemas.microsoft.com/office/drawing/2014/main" id="{D19C7D66-4A10-8044-9D25-F65ADF90F764}"/>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54" name="Group 253">
            <a:extLst>
              <a:ext uri="{FF2B5EF4-FFF2-40B4-BE49-F238E27FC236}">
                <a16:creationId xmlns:a16="http://schemas.microsoft.com/office/drawing/2014/main" id="{F5883CC7-FB0A-4145-92F1-45D19FC402FA}"/>
              </a:ext>
            </a:extLst>
          </p:cNvPr>
          <p:cNvGrpSpPr/>
          <p:nvPr/>
        </p:nvGrpSpPr>
        <p:grpSpPr>
          <a:xfrm>
            <a:off x="7907721" y="2837684"/>
            <a:ext cx="60998" cy="283248"/>
            <a:chOff x="6278256" y="2253578"/>
            <a:chExt cx="60998" cy="283248"/>
          </a:xfrm>
        </p:grpSpPr>
        <p:grpSp>
          <p:nvGrpSpPr>
            <p:cNvPr id="255" name="Group 254">
              <a:extLst>
                <a:ext uri="{FF2B5EF4-FFF2-40B4-BE49-F238E27FC236}">
                  <a16:creationId xmlns:a16="http://schemas.microsoft.com/office/drawing/2014/main" id="{192C47AC-3A2B-0041-8DF5-6C0984AD6D5D}"/>
                </a:ext>
              </a:extLst>
            </p:cNvPr>
            <p:cNvGrpSpPr/>
            <p:nvPr/>
          </p:nvGrpSpPr>
          <p:grpSpPr>
            <a:xfrm>
              <a:off x="6299230" y="2263615"/>
              <a:ext cx="19050" cy="252000"/>
              <a:chOff x="6145783" y="2317590"/>
              <a:chExt cx="19050" cy="252000"/>
            </a:xfrm>
          </p:grpSpPr>
          <p:cxnSp>
            <p:nvCxnSpPr>
              <p:cNvPr id="258" name="Straight Connector 257">
                <a:extLst>
                  <a:ext uri="{FF2B5EF4-FFF2-40B4-BE49-F238E27FC236}">
                    <a16:creationId xmlns:a16="http://schemas.microsoft.com/office/drawing/2014/main" id="{540FE513-7279-EF46-8F21-6FC835E99858}"/>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1EC89393-E474-634A-9451-DD041927AAC6}"/>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56" name="Oval 255">
              <a:extLst>
                <a:ext uri="{FF2B5EF4-FFF2-40B4-BE49-F238E27FC236}">
                  <a16:creationId xmlns:a16="http://schemas.microsoft.com/office/drawing/2014/main" id="{237852C8-33CE-6A48-9C51-0F114C2E283E}"/>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7" name="Oval 256">
              <a:extLst>
                <a:ext uri="{FF2B5EF4-FFF2-40B4-BE49-F238E27FC236}">
                  <a16:creationId xmlns:a16="http://schemas.microsoft.com/office/drawing/2014/main" id="{15B2A477-A19C-E441-BF40-93A2C6B176DC}"/>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60" name="Group 259">
            <a:extLst>
              <a:ext uri="{FF2B5EF4-FFF2-40B4-BE49-F238E27FC236}">
                <a16:creationId xmlns:a16="http://schemas.microsoft.com/office/drawing/2014/main" id="{BD1DDC44-5AF9-9444-BF11-9212D20C8BA4}"/>
              </a:ext>
            </a:extLst>
          </p:cNvPr>
          <p:cNvGrpSpPr/>
          <p:nvPr/>
        </p:nvGrpSpPr>
        <p:grpSpPr>
          <a:xfrm>
            <a:off x="7303413" y="2837684"/>
            <a:ext cx="60998" cy="283248"/>
            <a:chOff x="6278256" y="2253578"/>
            <a:chExt cx="60998" cy="283248"/>
          </a:xfrm>
        </p:grpSpPr>
        <p:grpSp>
          <p:nvGrpSpPr>
            <p:cNvPr id="261" name="Group 260">
              <a:extLst>
                <a:ext uri="{FF2B5EF4-FFF2-40B4-BE49-F238E27FC236}">
                  <a16:creationId xmlns:a16="http://schemas.microsoft.com/office/drawing/2014/main" id="{DB6D2DCA-4419-204C-9BE9-77F7B029B6CC}"/>
                </a:ext>
              </a:extLst>
            </p:cNvPr>
            <p:cNvGrpSpPr/>
            <p:nvPr/>
          </p:nvGrpSpPr>
          <p:grpSpPr>
            <a:xfrm>
              <a:off x="6299230" y="2263615"/>
              <a:ext cx="19050" cy="252000"/>
              <a:chOff x="6145783" y="2317590"/>
              <a:chExt cx="19050" cy="252000"/>
            </a:xfrm>
          </p:grpSpPr>
          <p:cxnSp>
            <p:nvCxnSpPr>
              <p:cNvPr id="264" name="Straight Connector 263">
                <a:extLst>
                  <a:ext uri="{FF2B5EF4-FFF2-40B4-BE49-F238E27FC236}">
                    <a16:creationId xmlns:a16="http://schemas.microsoft.com/office/drawing/2014/main" id="{ACF75C77-B636-DF44-9AFA-1F6FE786DC2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6CABF5CF-B3A7-7148-BDFD-D3B6F89FEF2A}"/>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62" name="Oval 261">
              <a:extLst>
                <a:ext uri="{FF2B5EF4-FFF2-40B4-BE49-F238E27FC236}">
                  <a16:creationId xmlns:a16="http://schemas.microsoft.com/office/drawing/2014/main" id="{09A34F3F-13B1-0B47-9992-36C9461E5170}"/>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63" name="Oval 262">
              <a:extLst>
                <a:ext uri="{FF2B5EF4-FFF2-40B4-BE49-F238E27FC236}">
                  <a16:creationId xmlns:a16="http://schemas.microsoft.com/office/drawing/2014/main" id="{0D62E80C-8EA0-3B43-85B8-C156BD599711}"/>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66" name="Group 265">
            <a:extLst>
              <a:ext uri="{FF2B5EF4-FFF2-40B4-BE49-F238E27FC236}">
                <a16:creationId xmlns:a16="http://schemas.microsoft.com/office/drawing/2014/main" id="{24237959-FBA5-1842-B87C-6B245170EFED}"/>
              </a:ext>
            </a:extLst>
          </p:cNvPr>
          <p:cNvGrpSpPr/>
          <p:nvPr/>
        </p:nvGrpSpPr>
        <p:grpSpPr>
          <a:xfrm>
            <a:off x="7388080" y="2837684"/>
            <a:ext cx="60998" cy="283248"/>
            <a:chOff x="6278256" y="2253578"/>
            <a:chExt cx="60998" cy="283248"/>
          </a:xfrm>
        </p:grpSpPr>
        <p:grpSp>
          <p:nvGrpSpPr>
            <p:cNvPr id="267" name="Group 266">
              <a:extLst>
                <a:ext uri="{FF2B5EF4-FFF2-40B4-BE49-F238E27FC236}">
                  <a16:creationId xmlns:a16="http://schemas.microsoft.com/office/drawing/2014/main" id="{C61CB3FD-2C0F-8340-85FE-02014B8B946F}"/>
                </a:ext>
              </a:extLst>
            </p:cNvPr>
            <p:cNvGrpSpPr/>
            <p:nvPr/>
          </p:nvGrpSpPr>
          <p:grpSpPr>
            <a:xfrm>
              <a:off x="6299230" y="2263615"/>
              <a:ext cx="19050" cy="252000"/>
              <a:chOff x="6145783" y="2317590"/>
              <a:chExt cx="19050" cy="252000"/>
            </a:xfrm>
          </p:grpSpPr>
          <p:cxnSp>
            <p:nvCxnSpPr>
              <p:cNvPr id="270" name="Straight Connector 269">
                <a:extLst>
                  <a:ext uri="{FF2B5EF4-FFF2-40B4-BE49-F238E27FC236}">
                    <a16:creationId xmlns:a16="http://schemas.microsoft.com/office/drawing/2014/main" id="{939902C2-BA1E-D64D-B269-D00E490952D8}"/>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0250610-452E-6349-BC16-970F2A143A86}"/>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68" name="Oval 267">
              <a:extLst>
                <a:ext uri="{FF2B5EF4-FFF2-40B4-BE49-F238E27FC236}">
                  <a16:creationId xmlns:a16="http://schemas.microsoft.com/office/drawing/2014/main" id="{1139FD5A-1FF3-D542-9D39-1A4791FE0481}"/>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69" name="Oval 268">
              <a:extLst>
                <a:ext uri="{FF2B5EF4-FFF2-40B4-BE49-F238E27FC236}">
                  <a16:creationId xmlns:a16="http://schemas.microsoft.com/office/drawing/2014/main" id="{4D452933-3D72-1440-9C0A-3946FBFB75D4}"/>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72" name="Group 271">
            <a:extLst>
              <a:ext uri="{FF2B5EF4-FFF2-40B4-BE49-F238E27FC236}">
                <a16:creationId xmlns:a16="http://schemas.microsoft.com/office/drawing/2014/main" id="{EE5F5A3E-4664-5E48-9531-35740ACABEF5}"/>
              </a:ext>
            </a:extLst>
          </p:cNvPr>
          <p:cNvGrpSpPr/>
          <p:nvPr/>
        </p:nvGrpSpPr>
        <p:grpSpPr>
          <a:xfrm>
            <a:off x="7472747" y="2837684"/>
            <a:ext cx="60998" cy="283248"/>
            <a:chOff x="6278256" y="2253578"/>
            <a:chExt cx="60998" cy="283248"/>
          </a:xfrm>
        </p:grpSpPr>
        <p:grpSp>
          <p:nvGrpSpPr>
            <p:cNvPr id="273" name="Group 272">
              <a:extLst>
                <a:ext uri="{FF2B5EF4-FFF2-40B4-BE49-F238E27FC236}">
                  <a16:creationId xmlns:a16="http://schemas.microsoft.com/office/drawing/2014/main" id="{C08231F5-0BF2-3D4E-A7BE-2D90250BA1BC}"/>
                </a:ext>
              </a:extLst>
            </p:cNvPr>
            <p:cNvGrpSpPr/>
            <p:nvPr/>
          </p:nvGrpSpPr>
          <p:grpSpPr>
            <a:xfrm>
              <a:off x="6299230" y="2263615"/>
              <a:ext cx="19050" cy="252000"/>
              <a:chOff x="6145783" y="2317590"/>
              <a:chExt cx="19050" cy="252000"/>
            </a:xfrm>
          </p:grpSpPr>
          <p:cxnSp>
            <p:nvCxnSpPr>
              <p:cNvPr id="276" name="Straight Connector 275">
                <a:extLst>
                  <a:ext uri="{FF2B5EF4-FFF2-40B4-BE49-F238E27FC236}">
                    <a16:creationId xmlns:a16="http://schemas.microsoft.com/office/drawing/2014/main" id="{7DCEAD93-D66B-4947-B896-C97F3C61EED2}"/>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9AFACBD0-839C-D84E-BEAB-428F983D7F8F}"/>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74" name="Oval 273">
              <a:extLst>
                <a:ext uri="{FF2B5EF4-FFF2-40B4-BE49-F238E27FC236}">
                  <a16:creationId xmlns:a16="http://schemas.microsoft.com/office/drawing/2014/main" id="{E78202F9-BB01-8B4B-AA46-D3DDD3CB052C}"/>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75" name="Oval 274">
              <a:extLst>
                <a:ext uri="{FF2B5EF4-FFF2-40B4-BE49-F238E27FC236}">
                  <a16:creationId xmlns:a16="http://schemas.microsoft.com/office/drawing/2014/main" id="{B00DA0C2-9031-C24F-936D-890DDAAC4EE0}"/>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78" name="Group 277">
            <a:extLst>
              <a:ext uri="{FF2B5EF4-FFF2-40B4-BE49-F238E27FC236}">
                <a16:creationId xmlns:a16="http://schemas.microsoft.com/office/drawing/2014/main" id="{639415BC-95B1-3340-B2C7-F48D44533FE5}"/>
              </a:ext>
            </a:extLst>
          </p:cNvPr>
          <p:cNvGrpSpPr/>
          <p:nvPr/>
        </p:nvGrpSpPr>
        <p:grpSpPr>
          <a:xfrm>
            <a:off x="7557414" y="2837684"/>
            <a:ext cx="60998" cy="283248"/>
            <a:chOff x="6278256" y="2253578"/>
            <a:chExt cx="60998" cy="283248"/>
          </a:xfrm>
        </p:grpSpPr>
        <p:grpSp>
          <p:nvGrpSpPr>
            <p:cNvPr id="279" name="Group 278">
              <a:extLst>
                <a:ext uri="{FF2B5EF4-FFF2-40B4-BE49-F238E27FC236}">
                  <a16:creationId xmlns:a16="http://schemas.microsoft.com/office/drawing/2014/main" id="{945F329E-AD27-EF4B-B2BD-74D5D0703CEA}"/>
                </a:ext>
              </a:extLst>
            </p:cNvPr>
            <p:cNvGrpSpPr/>
            <p:nvPr/>
          </p:nvGrpSpPr>
          <p:grpSpPr>
            <a:xfrm>
              <a:off x="6299230" y="2263615"/>
              <a:ext cx="19050" cy="252000"/>
              <a:chOff x="6145783" y="2317590"/>
              <a:chExt cx="19050" cy="252000"/>
            </a:xfrm>
          </p:grpSpPr>
          <p:cxnSp>
            <p:nvCxnSpPr>
              <p:cNvPr id="282" name="Straight Connector 281">
                <a:extLst>
                  <a:ext uri="{FF2B5EF4-FFF2-40B4-BE49-F238E27FC236}">
                    <a16:creationId xmlns:a16="http://schemas.microsoft.com/office/drawing/2014/main" id="{CF80B73C-9127-2545-8B5C-C07861E15083}"/>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52234724-EA82-514D-B4EA-88A46FC939B1}"/>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80" name="Oval 279">
              <a:extLst>
                <a:ext uri="{FF2B5EF4-FFF2-40B4-BE49-F238E27FC236}">
                  <a16:creationId xmlns:a16="http://schemas.microsoft.com/office/drawing/2014/main" id="{863B7CD3-B92A-8649-AD2B-CB04271E6863}"/>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81" name="Oval 280">
              <a:extLst>
                <a:ext uri="{FF2B5EF4-FFF2-40B4-BE49-F238E27FC236}">
                  <a16:creationId xmlns:a16="http://schemas.microsoft.com/office/drawing/2014/main" id="{73AD123E-7467-6446-AAB7-7577C5C1CCF9}"/>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84" name="Group 283">
            <a:extLst>
              <a:ext uri="{FF2B5EF4-FFF2-40B4-BE49-F238E27FC236}">
                <a16:creationId xmlns:a16="http://schemas.microsoft.com/office/drawing/2014/main" id="{00F56F79-4821-1E45-AB91-8DDACE2FC90A}"/>
              </a:ext>
            </a:extLst>
          </p:cNvPr>
          <p:cNvGrpSpPr/>
          <p:nvPr/>
        </p:nvGrpSpPr>
        <p:grpSpPr>
          <a:xfrm>
            <a:off x="7642081" y="2837684"/>
            <a:ext cx="60998" cy="283248"/>
            <a:chOff x="6278256" y="2253578"/>
            <a:chExt cx="60998" cy="283248"/>
          </a:xfrm>
        </p:grpSpPr>
        <p:grpSp>
          <p:nvGrpSpPr>
            <p:cNvPr id="285" name="Group 284">
              <a:extLst>
                <a:ext uri="{FF2B5EF4-FFF2-40B4-BE49-F238E27FC236}">
                  <a16:creationId xmlns:a16="http://schemas.microsoft.com/office/drawing/2014/main" id="{45718CBA-9921-1440-8833-B1B76E7EBEB7}"/>
                </a:ext>
              </a:extLst>
            </p:cNvPr>
            <p:cNvGrpSpPr/>
            <p:nvPr/>
          </p:nvGrpSpPr>
          <p:grpSpPr>
            <a:xfrm>
              <a:off x="6299230" y="2263615"/>
              <a:ext cx="19050" cy="252000"/>
              <a:chOff x="6145783" y="2317590"/>
              <a:chExt cx="19050" cy="252000"/>
            </a:xfrm>
          </p:grpSpPr>
          <p:cxnSp>
            <p:nvCxnSpPr>
              <p:cNvPr id="288" name="Straight Connector 287">
                <a:extLst>
                  <a:ext uri="{FF2B5EF4-FFF2-40B4-BE49-F238E27FC236}">
                    <a16:creationId xmlns:a16="http://schemas.microsoft.com/office/drawing/2014/main" id="{6328A99E-C655-614C-B467-3A6B0716DB7B}"/>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B2EFB2D5-E162-8143-8266-4269FA80F284}"/>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86" name="Oval 285">
              <a:extLst>
                <a:ext uri="{FF2B5EF4-FFF2-40B4-BE49-F238E27FC236}">
                  <a16:creationId xmlns:a16="http://schemas.microsoft.com/office/drawing/2014/main" id="{373887B0-73B2-4A4E-8F67-E3DD9CB97DDA}"/>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87" name="Oval 286">
              <a:extLst>
                <a:ext uri="{FF2B5EF4-FFF2-40B4-BE49-F238E27FC236}">
                  <a16:creationId xmlns:a16="http://schemas.microsoft.com/office/drawing/2014/main" id="{57643E34-4531-3343-B70F-7AB297F2905C}"/>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90" name="Group 289">
            <a:extLst>
              <a:ext uri="{FF2B5EF4-FFF2-40B4-BE49-F238E27FC236}">
                <a16:creationId xmlns:a16="http://schemas.microsoft.com/office/drawing/2014/main" id="{0694A2BF-3F16-D343-9CA5-CD10E8D1ACEC}"/>
              </a:ext>
            </a:extLst>
          </p:cNvPr>
          <p:cNvGrpSpPr/>
          <p:nvPr/>
        </p:nvGrpSpPr>
        <p:grpSpPr>
          <a:xfrm>
            <a:off x="7726746" y="2837684"/>
            <a:ext cx="60998" cy="283248"/>
            <a:chOff x="6278256" y="2253578"/>
            <a:chExt cx="60998" cy="283248"/>
          </a:xfrm>
        </p:grpSpPr>
        <p:grpSp>
          <p:nvGrpSpPr>
            <p:cNvPr id="291" name="Group 290">
              <a:extLst>
                <a:ext uri="{FF2B5EF4-FFF2-40B4-BE49-F238E27FC236}">
                  <a16:creationId xmlns:a16="http://schemas.microsoft.com/office/drawing/2014/main" id="{13178524-4E29-384C-B6AF-7B6B2059C12E}"/>
                </a:ext>
              </a:extLst>
            </p:cNvPr>
            <p:cNvGrpSpPr/>
            <p:nvPr/>
          </p:nvGrpSpPr>
          <p:grpSpPr>
            <a:xfrm>
              <a:off x="6299230" y="2263615"/>
              <a:ext cx="19050" cy="252000"/>
              <a:chOff x="6145783" y="2317590"/>
              <a:chExt cx="19050" cy="252000"/>
            </a:xfrm>
          </p:grpSpPr>
          <p:cxnSp>
            <p:nvCxnSpPr>
              <p:cNvPr id="294" name="Straight Connector 293">
                <a:extLst>
                  <a:ext uri="{FF2B5EF4-FFF2-40B4-BE49-F238E27FC236}">
                    <a16:creationId xmlns:a16="http://schemas.microsoft.com/office/drawing/2014/main" id="{1FE863D2-7647-E748-B2C5-D0EBDA20DFDC}"/>
                  </a:ext>
                </a:extLst>
              </p:cNvPr>
              <p:cNvCxnSpPr>
                <a:cxnSpLocks/>
              </p:cNvCxnSpPr>
              <p:nvPr/>
            </p:nvCxnSpPr>
            <p:spPr>
              <a:xfrm>
                <a:off x="614578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C2C0CF2E-B55E-0F4D-90DD-3184D4C0DEED}"/>
                  </a:ext>
                </a:extLst>
              </p:cNvPr>
              <p:cNvCxnSpPr>
                <a:cxnSpLocks/>
              </p:cNvCxnSpPr>
              <p:nvPr/>
            </p:nvCxnSpPr>
            <p:spPr>
              <a:xfrm>
                <a:off x="6164833" y="2317590"/>
                <a:ext cx="0" cy="252000"/>
              </a:xfrm>
              <a:prstGeom prst="line">
                <a:avLst/>
              </a:prstGeom>
              <a:ln w="9525">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92" name="Oval 291">
              <a:extLst>
                <a:ext uri="{FF2B5EF4-FFF2-40B4-BE49-F238E27FC236}">
                  <a16:creationId xmlns:a16="http://schemas.microsoft.com/office/drawing/2014/main" id="{C42C161A-CAEB-5F43-B909-2E31D5EB94F0}"/>
                </a:ext>
              </a:extLst>
            </p:cNvPr>
            <p:cNvSpPr/>
            <p:nvPr/>
          </p:nvSpPr>
          <p:spPr>
            <a:xfrm>
              <a:off x="6278256" y="247582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93" name="Oval 292">
              <a:extLst>
                <a:ext uri="{FF2B5EF4-FFF2-40B4-BE49-F238E27FC236}">
                  <a16:creationId xmlns:a16="http://schemas.microsoft.com/office/drawing/2014/main" id="{31BF7F7F-203E-D247-A037-FD91A5C89C6E}"/>
                </a:ext>
              </a:extLst>
            </p:cNvPr>
            <p:cNvSpPr/>
            <p:nvPr/>
          </p:nvSpPr>
          <p:spPr>
            <a:xfrm>
              <a:off x="6278256" y="2253578"/>
              <a:ext cx="60998" cy="609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cxnSp>
        <p:nvCxnSpPr>
          <p:cNvPr id="296" name="Straight Connector 295">
            <a:extLst>
              <a:ext uri="{FF2B5EF4-FFF2-40B4-BE49-F238E27FC236}">
                <a16:creationId xmlns:a16="http://schemas.microsoft.com/office/drawing/2014/main" id="{AAD6305C-02EE-1D4A-8125-46DE895A2F20}"/>
              </a:ext>
            </a:extLst>
          </p:cNvPr>
          <p:cNvCxnSpPr>
            <a:cxnSpLocks/>
            <a:stCxn id="51" idx="1"/>
          </p:cNvCxnSpPr>
          <p:nvPr/>
        </p:nvCxnSpPr>
        <p:spPr>
          <a:xfrm flipH="1">
            <a:off x="9233590" y="2315579"/>
            <a:ext cx="1107037" cy="265602"/>
          </a:xfrm>
          <a:prstGeom prst="line">
            <a:avLst/>
          </a:prstGeom>
          <a:ln w="31750">
            <a:solidFill>
              <a:schemeClr val="accent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55" name="Moon 54">
            <a:extLst>
              <a:ext uri="{FF2B5EF4-FFF2-40B4-BE49-F238E27FC236}">
                <a16:creationId xmlns:a16="http://schemas.microsoft.com/office/drawing/2014/main" id="{E044942F-D18F-6B41-AD5D-690377553B36}"/>
              </a:ext>
            </a:extLst>
          </p:cNvPr>
          <p:cNvSpPr/>
          <p:nvPr/>
        </p:nvSpPr>
        <p:spPr>
          <a:xfrm rot="16200000">
            <a:off x="8727966" y="2394619"/>
            <a:ext cx="149698" cy="328676"/>
          </a:xfrm>
          <a:prstGeom prst="mo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973B050-2F7A-4246-8B80-EAED2447FBA8}"/>
              </a:ext>
            </a:extLst>
          </p:cNvPr>
          <p:cNvSpPr/>
          <p:nvPr/>
        </p:nvSpPr>
        <p:spPr>
          <a:xfrm>
            <a:off x="7173764" y="2961308"/>
            <a:ext cx="3564000" cy="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FFB4BD82-E09C-7A44-AD43-E7DC59B9A5C2}"/>
              </a:ext>
            </a:extLst>
          </p:cNvPr>
          <p:cNvSpPr/>
          <p:nvPr/>
        </p:nvSpPr>
        <p:spPr>
          <a:xfrm>
            <a:off x="8639500" y="2376971"/>
            <a:ext cx="326630" cy="1819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00" dirty="0">
                <a:latin typeface="Arial" panose="020B0604020202020204" pitchFamily="34" charset="0"/>
                <a:cs typeface="Arial" panose="020B0604020202020204" pitchFamily="34" charset="0"/>
              </a:rPr>
              <a:t>GF</a:t>
            </a:r>
          </a:p>
        </p:txBody>
      </p:sp>
      <p:sp>
        <p:nvSpPr>
          <p:cNvPr id="58" name="Rectangle 57">
            <a:extLst>
              <a:ext uri="{FF2B5EF4-FFF2-40B4-BE49-F238E27FC236}">
                <a16:creationId xmlns:a16="http://schemas.microsoft.com/office/drawing/2014/main" id="{C849DBFB-7F3C-0A4D-B4E9-0589BD99EFA9}"/>
              </a:ext>
            </a:extLst>
          </p:cNvPr>
          <p:cNvSpPr/>
          <p:nvPr/>
        </p:nvSpPr>
        <p:spPr>
          <a:xfrm>
            <a:off x="8736140" y="2616106"/>
            <a:ext cx="133350" cy="71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nvGrpSpPr>
          <p:cNvPr id="59" name="Group 58">
            <a:extLst>
              <a:ext uri="{FF2B5EF4-FFF2-40B4-BE49-F238E27FC236}">
                <a16:creationId xmlns:a16="http://schemas.microsoft.com/office/drawing/2014/main" id="{B3C03F3F-608E-2643-BC0C-F685240BFB24}"/>
              </a:ext>
            </a:extLst>
          </p:cNvPr>
          <p:cNvGrpSpPr/>
          <p:nvPr/>
        </p:nvGrpSpPr>
        <p:grpSpPr>
          <a:xfrm>
            <a:off x="7623866" y="2484108"/>
            <a:ext cx="377825" cy="876373"/>
            <a:chOff x="6683376" y="1900002"/>
            <a:chExt cx="377825" cy="876373"/>
          </a:xfrm>
        </p:grpSpPr>
        <p:sp>
          <p:nvSpPr>
            <p:cNvPr id="61" name="Rectangle 60">
              <a:extLst>
                <a:ext uri="{FF2B5EF4-FFF2-40B4-BE49-F238E27FC236}">
                  <a16:creationId xmlns:a16="http://schemas.microsoft.com/office/drawing/2014/main" id="{504F26A7-80EA-AB4F-91A7-C088CA9FC5C1}"/>
                </a:ext>
              </a:extLst>
            </p:cNvPr>
            <p:cNvSpPr/>
            <p:nvPr/>
          </p:nvSpPr>
          <p:spPr>
            <a:xfrm>
              <a:off x="68177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2" name="Moon 61">
              <a:extLst>
                <a:ext uri="{FF2B5EF4-FFF2-40B4-BE49-F238E27FC236}">
                  <a16:creationId xmlns:a16="http://schemas.microsoft.com/office/drawing/2014/main" id="{01F87327-FE16-264A-953C-BD88D3A91FB4}"/>
                </a:ext>
              </a:extLst>
            </p:cNvPr>
            <p:cNvSpPr/>
            <p:nvPr/>
          </p:nvSpPr>
          <p:spPr>
            <a:xfrm rot="16200000">
              <a:off x="6777715" y="1805663"/>
              <a:ext cx="189148" cy="377825"/>
            </a:xfrm>
            <a:prstGeom prst="moon">
              <a:avLst>
                <a:gd name="adj" fmla="val 281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6968AE84-E1C8-2743-834B-D65E28920585}"/>
                </a:ext>
              </a:extLst>
            </p:cNvPr>
            <p:cNvSpPr/>
            <p:nvPr/>
          </p:nvSpPr>
          <p:spPr>
            <a:xfrm>
              <a:off x="68812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4" name="Rectangle 63">
              <a:extLst>
                <a:ext uri="{FF2B5EF4-FFF2-40B4-BE49-F238E27FC236}">
                  <a16:creationId xmlns:a16="http://schemas.microsoft.com/office/drawing/2014/main" id="{FC4593F5-FEFE-4A4B-B316-B33DD7B7225F}"/>
                </a:ext>
              </a:extLst>
            </p:cNvPr>
            <p:cNvSpPr/>
            <p:nvPr/>
          </p:nvSpPr>
          <p:spPr>
            <a:xfrm flipH="1">
              <a:off x="6865089" y="1984375"/>
              <a:ext cx="14400" cy="7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66" name="Group 65">
            <a:extLst>
              <a:ext uri="{FF2B5EF4-FFF2-40B4-BE49-F238E27FC236}">
                <a16:creationId xmlns:a16="http://schemas.microsoft.com/office/drawing/2014/main" id="{C5576BF4-18FC-514F-91B2-AE3BDCEC2CA4}"/>
              </a:ext>
            </a:extLst>
          </p:cNvPr>
          <p:cNvGrpSpPr/>
          <p:nvPr/>
        </p:nvGrpSpPr>
        <p:grpSpPr>
          <a:xfrm>
            <a:off x="9755605" y="2484108"/>
            <a:ext cx="377825" cy="876373"/>
            <a:chOff x="6683376" y="1900002"/>
            <a:chExt cx="377825" cy="876373"/>
          </a:xfrm>
        </p:grpSpPr>
        <p:sp>
          <p:nvSpPr>
            <p:cNvPr id="67" name="Rectangle 66">
              <a:extLst>
                <a:ext uri="{FF2B5EF4-FFF2-40B4-BE49-F238E27FC236}">
                  <a16:creationId xmlns:a16="http://schemas.microsoft.com/office/drawing/2014/main" id="{C683F1EC-C5FE-114A-9842-C85684590A47}"/>
                </a:ext>
              </a:extLst>
            </p:cNvPr>
            <p:cNvSpPr/>
            <p:nvPr/>
          </p:nvSpPr>
          <p:spPr>
            <a:xfrm>
              <a:off x="68177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8" name="Moon 67">
              <a:extLst>
                <a:ext uri="{FF2B5EF4-FFF2-40B4-BE49-F238E27FC236}">
                  <a16:creationId xmlns:a16="http://schemas.microsoft.com/office/drawing/2014/main" id="{2FED685E-8316-2F4A-A04A-24E967C72EE1}"/>
                </a:ext>
              </a:extLst>
            </p:cNvPr>
            <p:cNvSpPr/>
            <p:nvPr/>
          </p:nvSpPr>
          <p:spPr>
            <a:xfrm rot="16200000">
              <a:off x="6777715" y="1805663"/>
              <a:ext cx="189148" cy="377825"/>
            </a:xfrm>
            <a:prstGeom prst="moon">
              <a:avLst>
                <a:gd name="adj" fmla="val 281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39D5036C-BCE2-8B41-8128-29F1B2467DEE}"/>
                </a:ext>
              </a:extLst>
            </p:cNvPr>
            <p:cNvSpPr/>
            <p:nvPr/>
          </p:nvSpPr>
          <p:spPr>
            <a:xfrm>
              <a:off x="6881250" y="2047875"/>
              <a:ext cx="46600" cy="68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0" name="Rectangle 69">
              <a:extLst>
                <a:ext uri="{FF2B5EF4-FFF2-40B4-BE49-F238E27FC236}">
                  <a16:creationId xmlns:a16="http://schemas.microsoft.com/office/drawing/2014/main" id="{4E4A9AB4-6818-FA42-A62A-859320666A61}"/>
                </a:ext>
              </a:extLst>
            </p:cNvPr>
            <p:cNvSpPr/>
            <p:nvPr/>
          </p:nvSpPr>
          <p:spPr>
            <a:xfrm flipH="1">
              <a:off x="6865089" y="1984375"/>
              <a:ext cx="14400" cy="7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57" name="12-Point Star 56">
            <a:extLst>
              <a:ext uri="{FF2B5EF4-FFF2-40B4-BE49-F238E27FC236}">
                <a16:creationId xmlns:a16="http://schemas.microsoft.com/office/drawing/2014/main" id="{BDA7DCC0-6D61-1947-BEC2-2EE7F90A0584}"/>
              </a:ext>
            </a:extLst>
          </p:cNvPr>
          <p:cNvSpPr/>
          <p:nvPr/>
        </p:nvSpPr>
        <p:spPr>
          <a:xfrm>
            <a:off x="8827159" y="3130528"/>
            <a:ext cx="410017" cy="230665"/>
          </a:xfrm>
          <a:prstGeom prst="star12">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800" dirty="0">
                <a:latin typeface="Arial" panose="020B0604020202020204" pitchFamily="34" charset="0"/>
                <a:cs typeface="Arial" panose="020B0604020202020204" pitchFamily="34" charset="0"/>
              </a:rPr>
              <a:t>TKI</a:t>
            </a:r>
          </a:p>
        </p:txBody>
      </p:sp>
      <p:sp>
        <p:nvSpPr>
          <p:cNvPr id="297" name="Rectangle 296">
            <a:extLst>
              <a:ext uri="{FF2B5EF4-FFF2-40B4-BE49-F238E27FC236}">
                <a16:creationId xmlns:a16="http://schemas.microsoft.com/office/drawing/2014/main" id="{9C6AE5D1-2D9D-934C-8D23-04695732C893}"/>
              </a:ext>
            </a:extLst>
          </p:cNvPr>
          <p:cNvSpPr/>
          <p:nvPr/>
        </p:nvSpPr>
        <p:spPr>
          <a:xfrm>
            <a:off x="619201" y="1700808"/>
            <a:ext cx="2617613" cy="3865202"/>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TextBox 8">
            <a:extLst>
              <a:ext uri="{FF2B5EF4-FFF2-40B4-BE49-F238E27FC236}">
                <a16:creationId xmlns:a16="http://schemas.microsoft.com/office/drawing/2014/main" id="{25B7D430-96A4-9B4B-A399-1AA15B0DCFA5}"/>
              </a:ext>
            </a:extLst>
          </p:cNvPr>
          <p:cNvSpPr txBox="1"/>
          <p:nvPr/>
        </p:nvSpPr>
        <p:spPr>
          <a:xfrm>
            <a:off x="732167" y="1765937"/>
            <a:ext cx="2391681" cy="369332"/>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PD-L1 binds to PD-1 and inhibits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T cell killing of tumour cell</a:t>
            </a:r>
          </a:p>
        </p:txBody>
      </p:sp>
      <p:sp>
        <p:nvSpPr>
          <p:cNvPr id="298" name="Rectangle 297">
            <a:extLst>
              <a:ext uri="{FF2B5EF4-FFF2-40B4-BE49-F238E27FC236}">
                <a16:creationId xmlns:a16="http://schemas.microsoft.com/office/drawing/2014/main" id="{0CEBE0EB-56B0-FD44-85B6-5C9BA130030C}"/>
              </a:ext>
            </a:extLst>
          </p:cNvPr>
          <p:cNvSpPr/>
          <p:nvPr/>
        </p:nvSpPr>
        <p:spPr>
          <a:xfrm>
            <a:off x="3369004" y="1700808"/>
            <a:ext cx="2617613" cy="3865202"/>
          </a:xfrm>
          <a:prstGeom prst="rect">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highlight>
                <a:srgbClr val="00FFFF"/>
              </a:highlight>
            </a:endParaRPr>
          </a:p>
        </p:txBody>
      </p:sp>
      <p:sp>
        <p:nvSpPr>
          <p:cNvPr id="299" name="TextBox 298">
            <a:extLst>
              <a:ext uri="{FF2B5EF4-FFF2-40B4-BE49-F238E27FC236}">
                <a16:creationId xmlns:a16="http://schemas.microsoft.com/office/drawing/2014/main" id="{1B7B094E-BF34-D04C-8A3A-15C068715C51}"/>
              </a:ext>
            </a:extLst>
          </p:cNvPr>
          <p:cNvSpPr txBox="1"/>
          <p:nvPr/>
        </p:nvSpPr>
        <p:spPr>
          <a:xfrm>
            <a:off x="3556515" y="1765937"/>
            <a:ext cx="2242602" cy="369332"/>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Blocking PD-L1 or PD-1 allows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T cell killing of tumour cell</a:t>
            </a:r>
          </a:p>
        </p:txBody>
      </p:sp>
      <p:sp>
        <p:nvSpPr>
          <p:cNvPr id="406" name="TextBox 405">
            <a:extLst>
              <a:ext uri="{FF2B5EF4-FFF2-40B4-BE49-F238E27FC236}">
                <a16:creationId xmlns:a16="http://schemas.microsoft.com/office/drawing/2014/main" id="{2733C2DB-66EF-B14F-813B-A1ECCC503044}"/>
              </a:ext>
            </a:extLst>
          </p:cNvPr>
          <p:cNvSpPr txBox="1"/>
          <p:nvPr/>
        </p:nvSpPr>
        <p:spPr>
          <a:xfrm>
            <a:off x="785159" y="3681851"/>
            <a:ext cx="470255" cy="169277"/>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PD-L1</a:t>
            </a:r>
          </a:p>
        </p:txBody>
      </p:sp>
      <p:sp>
        <p:nvSpPr>
          <p:cNvPr id="407" name="TextBox 406">
            <a:extLst>
              <a:ext uri="{FF2B5EF4-FFF2-40B4-BE49-F238E27FC236}">
                <a16:creationId xmlns:a16="http://schemas.microsoft.com/office/drawing/2014/main" id="{D708C204-8F32-A448-A418-483B235CC175}"/>
              </a:ext>
            </a:extLst>
          </p:cNvPr>
          <p:cNvSpPr txBox="1"/>
          <p:nvPr/>
        </p:nvSpPr>
        <p:spPr>
          <a:xfrm>
            <a:off x="2348281" y="3651220"/>
            <a:ext cx="542440" cy="169277"/>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Antigen</a:t>
            </a:r>
          </a:p>
        </p:txBody>
      </p:sp>
      <p:sp>
        <p:nvSpPr>
          <p:cNvPr id="409" name="TextBox 408">
            <a:extLst>
              <a:ext uri="{FF2B5EF4-FFF2-40B4-BE49-F238E27FC236}">
                <a16:creationId xmlns:a16="http://schemas.microsoft.com/office/drawing/2014/main" id="{0EFA6F2C-A41C-5D49-B5D8-01B9A9016FCC}"/>
              </a:ext>
            </a:extLst>
          </p:cNvPr>
          <p:cNvSpPr txBox="1"/>
          <p:nvPr/>
        </p:nvSpPr>
        <p:spPr>
          <a:xfrm>
            <a:off x="2339796" y="3964962"/>
            <a:ext cx="953159" cy="270843"/>
          </a:xfrm>
          <a:prstGeom prst="rect">
            <a:avLst/>
          </a:prstGeom>
          <a:noFill/>
        </p:spPr>
        <p:txBody>
          <a:bodyPr wrap="square" lIns="0" tIns="0" rIns="0" bIns="0" rtlCol="0">
            <a:spAutoFit/>
          </a:bodyPr>
          <a:lstStyle/>
          <a:p>
            <a:pPr>
              <a:lnSpc>
                <a:spcPct val="80000"/>
              </a:lnSpc>
            </a:pPr>
            <a:r>
              <a:rPr lang="en-GB" sz="1100" dirty="0">
                <a:latin typeface="Arial" panose="020B0604020202020204" pitchFamily="34" charset="0"/>
                <a:ea typeface="Aileron" charset="0"/>
                <a:cs typeface="Arial" panose="020B0604020202020204" pitchFamily="34" charset="0"/>
              </a:rPr>
              <a:t>T cell </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receptor</a:t>
            </a:r>
          </a:p>
        </p:txBody>
      </p:sp>
      <p:sp>
        <p:nvSpPr>
          <p:cNvPr id="412" name="TextBox 411">
            <a:extLst>
              <a:ext uri="{FF2B5EF4-FFF2-40B4-BE49-F238E27FC236}">
                <a16:creationId xmlns:a16="http://schemas.microsoft.com/office/drawing/2014/main" id="{B1DCB0E5-F5F2-444D-8EE5-507B4E3D2FEA}"/>
              </a:ext>
            </a:extLst>
          </p:cNvPr>
          <p:cNvSpPr txBox="1"/>
          <p:nvPr/>
        </p:nvSpPr>
        <p:spPr>
          <a:xfrm>
            <a:off x="1063322" y="4088820"/>
            <a:ext cx="470255" cy="169277"/>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PD-1</a:t>
            </a:r>
          </a:p>
        </p:txBody>
      </p:sp>
      <p:sp>
        <p:nvSpPr>
          <p:cNvPr id="413" name="Content Placeholder 10">
            <a:extLst>
              <a:ext uri="{FF2B5EF4-FFF2-40B4-BE49-F238E27FC236}">
                <a16:creationId xmlns:a16="http://schemas.microsoft.com/office/drawing/2014/main" id="{EE134250-1FB1-2F40-9601-1C621FCBA2C6}"/>
              </a:ext>
            </a:extLst>
          </p:cNvPr>
          <p:cNvSpPr txBox="1">
            <a:spLocks/>
          </p:cNvSpPr>
          <p:nvPr/>
        </p:nvSpPr>
        <p:spPr>
          <a:xfrm>
            <a:off x="3215680" y="5626363"/>
            <a:ext cx="2736000" cy="1775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dirty="0"/>
              <a:t>Figure adapted from Terese Winslow LLC</a:t>
            </a:r>
            <a:r>
              <a:rPr lang="en-GB" baseline="30000" dirty="0"/>
              <a:t>1</a:t>
            </a:r>
            <a:endParaRPr lang="en-GB" dirty="0">
              <a:solidFill>
                <a:schemeClr val="tx1"/>
              </a:solidFill>
            </a:endParaRPr>
          </a:p>
        </p:txBody>
      </p:sp>
      <p:grpSp>
        <p:nvGrpSpPr>
          <p:cNvPr id="17" name="Group 16">
            <a:extLst>
              <a:ext uri="{FF2B5EF4-FFF2-40B4-BE49-F238E27FC236}">
                <a16:creationId xmlns:a16="http://schemas.microsoft.com/office/drawing/2014/main" id="{754611FB-B333-DF45-8FD2-AE7A73D2CABA}"/>
              </a:ext>
            </a:extLst>
          </p:cNvPr>
          <p:cNvGrpSpPr/>
          <p:nvPr/>
        </p:nvGrpSpPr>
        <p:grpSpPr>
          <a:xfrm rot="330860">
            <a:off x="1763019" y="3420830"/>
            <a:ext cx="446671" cy="1028953"/>
            <a:chOff x="1787495" y="3037933"/>
            <a:chExt cx="446671" cy="1028953"/>
          </a:xfrm>
        </p:grpSpPr>
        <p:grpSp>
          <p:nvGrpSpPr>
            <p:cNvPr id="15" name="Group 14">
              <a:extLst>
                <a:ext uri="{FF2B5EF4-FFF2-40B4-BE49-F238E27FC236}">
                  <a16:creationId xmlns:a16="http://schemas.microsoft.com/office/drawing/2014/main" id="{6B299E63-88E2-8248-8DE6-A7C580A58BDE}"/>
                </a:ext>
              </a:extLst>
            </p:cNvPr>
            <p:cNvGrpSpPr/>
            <p:nvPr/>
          </p:nvGrpSpPr>
          <p:grpSpPr>
            <a:xfrm rot="20955105">
              <a:off x="1905490" y="3552433"/>
              <a:ext cx="328676" cy="514453"/>
              <a:chOff x="4802852" y="5729161"/>
              <a:chExt cx="328676" cy="514453"/>
            </a:xfrm>
          </p:grpSpPr>
          <p:sp>
            <p:nvSpPr>
              <p:cNvPr id="414" name="Moon 413">
                <a:extLst>
                  <a:ext uri="{FF2B5EF4-FFF2-40B4-BE49-F238E27FC236}">
                    <a16:creationId xmlns:a16="http://schemas.microsoft.com/office/drawing/2014/main" id="{7112F3DA-CDFE-4847-91F9-F742CD69E816}"/>
                  </a:ext>
                </a:extLst>
              </p:cNvPr>
              <p:cNvSpPr/>
              <p:nvPr/>
            </p:nvSpPr>
            <p:spPr>
              <a:xfrm rot="16200000">
                <a:off x="4872924" y="5659089"/>
                <a:ext cx="188532" cy="328676"/>
              </a:xfrm>
              <a:prstGeom prst="mo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5" name="Rectangle 414">
                <a:extLst>
                  <a:ext uri="{FF2B5EF4-FFF2-40B4-BE49-F238E27FC236}">
                    <a16:creationId xmlns:a16="http://schemas.microsoft.com/office/drawing/2014/main" id="{19FA096D-25BA-734E-A923-11AC0F90C0DD}"/>
                  </a:ext>
                </a:extLst>
              </p:cNvPr>
              <p:cNvSpPr/>
              <p:nvPr/>
            </p:nvSpPr>
            <p:spPr>
              <a:xfrm>
                <a:off x="4900515" y="5899994"/>
                <a:ext cx="133350" cy="324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21" name="Rectangle 420">
                <a:extLst>
                  <a:ext uri="{FF2B5EF4-FFF2-40B4-BE49-F238E27FC236}">
                    <a16:creationId xmlns:a16="http://schemas.microsoft.com/office/drawing/2014/main" id="{8EE8B3BF-D800-6B49-8D2A-E94242028B82}"/>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422" name="Group 421">
              <a:extLst>
                <a:ext uri="{FF2B5EF4-FFF2-40B4-BE49-F238E27FC236}">
                  <a16:creationId xmlns:a16="http://schemas.microsoft.com/office/drawing/2014/main" id="{273CD368-F924-7A41-876E-4DF0C091F535}"/>
                </a:ext>
              </a:extLst>
            </p:cNvPr>
            <p:cNvGrpSpPr/>
            <p:nvPr/>
          </p:nvGrpSpPr>
          <p:grpSpPr>
            <a:xfrm rot="9926163">
              <a:off x="1787495" y="3037933"/>
              <a:ext cx="328676" cy="514453"/>
              <a:chOff x="4802852" y="5729161"/>
              <a:chExt cx="328676" cy="514453"/>
            </a:xfrm>
          </p:grpSpPr>
          <p:sp>
            <p:nvSpPr>
              <p:cNvPr id="423" name="Moon 422">
                <a:extLst>
                  <a:ext uri="{FF2B5EF4-FFF2-40B4-BE49-F238E27FC236}">
                    <a16:creationId xmlns:a16="http://schemas.microsoft.com/office/drawing/2014/main" id="{D8F1DC00-1F92-234D-819D-7887A2016CED}"/>
                  </a:ext>
                </a:extLst>
              </p:cNvPr>
              <p:cNvSpPr/>
              <p:nvPr/>
            </p:nvSpPr>
            <p:spPr>
              <a:xfrm rot="16200000">
                <a:off x="4872924" y="5659089"/>
                <a:ext cx="188532" cy="328676"/>
              </a:xfrm>
              <a:prstGeom prst="mo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4" name="Rectangle 423">
                <a:extLst>
                  <a:ext uri="{FF2B5EF4-FFF2-40B4-BE49-F238E27FC236}">
                    <a16:creationId xmlns:a16="http://schemas.microsoft.com/office/drawing/2014/main" id="{18456B84-6B4F-9E4A-808B-34A0D17BCAFB}"/>
                  </a:ext>
                </a:extLst>
              </p:cNvPr>
              <p:cNvSpPr/>
              <p:nvPr/>
            </p:nvSpPr>
            <p:spPr>
              <a:xfrm>
                <a:off x="4900515" y="5899994"/>
                <a:ext cx="133350"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25" name="Rectangle 424">
                <a:extLst>
                  <a:ext uri="{FF2B5EF4-FFF2-40B4-BE49-F238E27FC236}">
                    <a16:creationId xmlns:a16="http://schemas.microsoft.com/office/drawing/2014/main" id="{601ADFBA-902E-9C47-9559-587F9710F3C4}"/>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sp>
        <p:nvSpPr>
          <p:cNvPr id="304" name="Freeform 303">
            <a:extLst>
              <a:ext uri="{FF2B5EF4-FFF2-40B4-BE49-F238E27FC236}">
                <a16:creationId xmlns:a16="http://schemas.microsoft.com/office/drawing/2014/main" id="{4D97F19A-B6A9-C24E-BE38-62890AD5FBE4}"/>
              </a:ext>
            </a:extLst>
          </p:cNvPr>
          <p:cNvSpPr/>
          <p:nvPr/>
        </p:nvSpPr>
        <p:spPr>
          <a:xfrm>
            <a:off x="732167" y="2348649"/>
            <a:ext cx="2273346" cy="1278315"/>
          </a:xfrm>
          <a:custGeom>
            <a:avLst/>
            <a:gdLst>
              <a:gd name="connsiteX0" fmla="*/ 405152 w 1584595"/>
              <a:gd name="connsiteY0" fmla="*/ 302439 h 891026"/>
              <a:gd name="connsiteX1" fmla="*/ 623637 w 1584595"/>
              <a:gd name="connsiteY1" fmla="*/ 221519 h 891026"/>
              <a:gd name="connsiteX2" fmla="*/ 761201 w 1584595"/>
              <a:gd name="connsiteY2" fmla="*/ 11126 h 891026"/>
              <a:gd name="connsiteX3" fmla="*/ 1060607 w 1584595"/>
              <a:gd name="connsiteY3" fmla="*/ 27310 h 891026"/>
              <a:gd name="connsiteX4" fmla="*/ 1271000 w 1584595"/>
              <a:gd name="connsiteY4" fmla="*/ 11126 h 891026"/>
              <a:gd name="connsiteX5" fmla="*/ 1538037 w 1584595"/>
              <a:gd name="connsiteY5" fmla="*/ 124414 h 891026"/>
              <a:gd name="connsiteX6" fmla="*/ 1570405 w 1584595"/>
              <a:gd name="connsiteY6" fmla="*/ 278163 h 891026"/>
              <a:gd name="connsiteX7" fmla="*/ 1384288 w 1584595"/>
              <a:gd name="connsiteY7" fmla="*/ 415728 h 891026"/>
              <a:gd name="connsiteX8" fmla="*/ 1424748 w 1584595"/>
              <a:gd name="connsiteY8" fmla="*/ 512832 h 891026"/>
              <a:gd name="connsiteX9" fmla="*/ 1449024 w 1584595"/>
              <a:gd name="connsiteY9" fmla="*/ 609937 h 891026"/>
              <a:gd name="connsiteX10" fmla="*/ 1246724 w 1584595"/>
              <a:gd name="connsiteY10" fmla="*/ 715133 h 891026"/>
              <a:gd name="connsiteX11" fmla="*/ 1149619 w 1584595"/>
              <a:gd name="connsiteY11" fmla="*/ 868882 h 891026"/>
              <a:gd name="connsiteX12" fmla="*/ 947318 w 1584595"/>
              <a:gd name="connsiteY12" fmla="*/ 885066 h 891026"/>
              <a:gd name="connsiteX13" fmla="*/ 753109 w 1584595"/>
              <a:gd name="connsiteY13" fmla="*/ 820329 h 891026"/>
              <a:gd name="connsiteX14" fmla="*/ 502256 w 1584595"/>
              <a:gd name="connsiteY14" fmla="*/ 885066 h 891026"/>
              <a:gd name="connsiteX15" fmla="*/ 130023 w 1584595"/>
              <a:gd name="connsiteY15" fmla="*/ 828421 h 891026"/>
              <a:gd name="connsiteX16" fmla="*/ 550 w 1584595"/>
              <a:gd name="connsiteY16" fmla="*/ 674673 h 891026"/>
              <a:gd name="connsiteX17" fmla="*/ 89563 w 1584595"/>
              <a:gd name="connsiteY17" fmla="*/ 472372 h 891026"/>
              <a:gd name="connsiteX18" fmla="*/ 235219 w 1584595"/>
              <a:gd name="connsiteY18" fmla="*/ 399544 h 891026"/>
              <a:gd name="connsiteX19" fmla="*/ 283771 w 1584595"/>
              <a:gd name="connsiteY19" fmla="*/ 310531 h 891026"/>
              <a:gd name="connsiteX20" fmla="*/ 405152 w 1584595"/>
              <a:gd name="connsiteY20" fmla="*/ 302439 h 8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4595" h="891026">
                <a:moveTo>
                  <a:pt x="405152" y="302439"/>
                </a:moveTo>
                <a:cubicBezTo>
                  <a:pt x="461796" y="287604"/>
                  <a:pt x="564296" y="270071"/>
                  <a:pt x="623637" y="221519"/>
                </a:cubicBezTo>
                <a:cubicBezTo>
                  <a:pt x="682978" y="172967"/>
                  <a:pt x="688373" y="43494"/>
                  <a:pt x="761201" y="11126"/>
                </a:cubicBezTo>
                <a:cubicBezTo>
                  <a:pt x="834029" y="-21242"/>
                  <a:pt x="975641" y="27310"/>
                  <a:pt x="1060607" y="27310"/>
                </a:cubicBezTo>
                <a:cubicBezTo>
                  <a:pt x="1145573" y="27310"/>
                  <a:pt x="1191428" y="-5058"/>
                  <a:pt x="1271000" y="11126"/>
                </a:cubicBezTo>
                <a:cubicBezTo>
                  <a:pt x="1350572" y="27310"/>
                  <a:pt x="1488136" y="79908"/>
                  <a:pt x="1538037" y="124414"/>
                </a:cubicBezTo>
                <a:cubicBezTo>
                  <a:pt x="1587938" y="168920"/>
                  <a:pt x="1596030" y="229611"/>
                  <a:pt x="1570405" y="278163"/>
                </a:cubicBezTo>
                <a:cubicBezTo>
                  <a:pt x="1544780" y="326715"/>
                  <a:pt x="1408564" y="376617"/>
                  <a:pt x="1384288" y="415728"/>
                </a:cubicBezTo>
                <a:cubicBezTo>
                  <a:pt x="1360012" y="454840"/>
                  <a:pt x="1413959" y="480464"/>
                  <a:pt x="1424748" y="512832"/>
                </a:cubicBezTo>
                <a:cubicBezTo>
                  <a:pt x="1435537" y="545200"/>
                  <a:pt x="1478695" y="576220"/>
                  <a:pt x="1449024" y="609937"/>
                </a:cubicBezTo>
                <a:cubicBezTo>
                  <a:pt x="1419353" y="643654"/>
                  <a:pt x="1296625" y="671976"/>
                  <a:pt x="1246724" y="715133"/>
                </a:cubicBezTo>
                <a:cubicBezTo>
                  <a:pt x="1196823" y="758291"/>
                  <a:pt x="1199520" y="840560"/>
                  <a:pt x="1149619" y="868882"/>
                </a:cubicBezTo>
                <a:cubicBezTo>
                  <a:pt x="1099718" y="897204"/>
                  <a:pt x="1013403" y="893158"/>
                  <a:pt x="947318" y="885066"/>
                </a:cubicBezTo>
                <a:cubicBezTo>
                  <a:pt x="881233" y="876974"/>
                  <a:pt x="827286" y="820329"/>
                  <a:pt x="753109" y="820329"/>
                </a:cubicBezTo>
                <a:cubicBezTo>
                  <a:pt x="678932" y="820329"/>
                  <a:pt x="606104" y="883717"/>
                  <a:pt x="502256" y="885066"/>
                </a:cubicBezTo>
                <a:cubicBezTo>
                  <a:pt x="398408" y="886415"/>
                  <a:pt x="213641" y="863486"/>
                  <a:pt x="130023" y="828421"/>
                </a:cubicBezTo>
                <a:cubicBezTo>
                  <a:pt x="46405" y="793356"/>
                  <a:pt x="7293" y="734015"/>
                  <a:pt x="550" y="674673"/>
                </a:cubicBezTo>
                <a:cubicBezTo>
                  <a:pt x="-6193" y="615332"/>
                  <a:pt x="50452" y="518227"/>
                  <a:pt x="89563" y="472372"/>
                </a:cubicBezTo>
                <a:cubicBezTo>
                  <a:pt x="128674" y="426517"/>
                  <a:pt x="202851" y="426518"/>
                  <a:pt x="235219" y="399544"/>
                </a:cubicBezTo>
                <a:cubicBezTo>
                  <a:pt x="267587" y="372571"/>
                  <a:pt x="250054" y="325366"/>
                  <a:pt x="283771" y="310531"/>
                </a:cubicBezTo>
                <a:cubicBezTo>
                  <a:pt x="317488" y="295696"/>
                  <a:pt x="348508" y="317274"/>
                  <a:pt x="405152" y="302439"/>
                </a:cubicBezTo>
                <a:close/>
              </a:path>
            </a:pathLst>
          </a:custGeom>
          <a:solidFill>
            <a:srgbClr val="FFACA9"/>
          </a:solidFill>
          <a:ln w="22225">
            <a:solidFill>
              <a:srgbClr val="FF3F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5" name="TextBox 304">
            <a:extLst>
              <a:ext uri="{FF2B5EF4-FFF2-40B4-BE49-F238E27FC236}">
                <a16:creationId xmlns:a16="http://schemas.microsoft.com/office/drawing/2014/main" id="{B00A9B05-41D6-5747-8C80-51FD0AF12ADB}"/>
              </a:ext>
            </a:extLst>
          </p:cNvPr>
          <p:cNvSpPr txBox="1"/>
          <p:nvPr/>
        </p:nvSpPr>
        <p:spPr>
          <a:xfrm>
            <a:off x="1397316" y="3216102"/>
            <a:ext cx="798295" cy="169277"/>
          </a:xfrm>
          <a:prstGeom prst="rect">
            <a:avLst/>
          </a:prstGeom>
          <a:noFill/>
        </p:spPr>
        <p:txBody>
          <a:bodyPr wrap="none" lIns="0" tIns="0" rIns="0" bIns="0" rtlCol="0">
            <a:spAutoFit/>
          </a:bodyPr>
          <a:lstStyle/>
          <a:p>
            <a:pPr algn="ctr"/>
            <a:r>
              <a:rPr lang="en-GB" sz="1100" b="1" dirty="0">
                <a:latin typeface="Arial" panose="020B0604020202020204" pitchFamily="34" charset="0"/>
                <a:ea typeface="Aileron" charset="0"/>
                <a:cs typeface="Arial" panose="020B0604020202020204" pitchFamily="34" charset="0"/>
              </a:rPr>
              <a:t>Tumour cell</a:t>
            </a:r>
          </a:p>
        </p:txBody>
      </p:sp>
      <p:sp>
        <p:nvSpPr>
          <p:cNvPr id="306" name="Freeform 305">
            <a:extLst>
              <a:ext uri="{FF2B5EF4-FFF2-40B4-BE49-F238E27FC236}">
                <a16:creationId xmlns:a16="http://schemas.microsoft.com/office/drawing/2014/main" id="{DCE6D7EA-A5FF-914D-8686-6DAFCB917D96}"/>
              </a:ext>
            </a:extLst>
          </p:cNvPr>
          <p:cNvSpPr/>
          <p:nvPr/>
        </p:nvSpPr>
        <p:spPr>
          <a:xfrm>
            <a:off x="1683424" y="2600687"/>
            <a:ext cx="496679" cy="489317"/>
          </a:xfrm>
          <a:custGeom>
            <a:avLst/>
            <a:gdLst>
              <a:gd name="connsiteX0" fmla="*/ 142812 w 346201"/>
              <a:gd name="connsiteY0" fmla="*/ 16561 h 341069"/>
              <a:gd name="connsiteX1" fmla="*/ 45708 w 346201"/>
              <a:gd name="connsiteY1" fmla="*/ 105573 h 341069"/>
              <a:gd name="connsiteX2" fmla="*/ 5247 w 346201"/>
              <a:gd name="connsiteY2" fmla="*/ 283598 h 341069"/>
              <a:gd name="connsiteX3" fmla="*/ 158996 w 346201"/>
              <a:gd name="connsiteY3" fmla="*/ 340242 h 341069"/>
              <a:gd name="connsiteX4" fmla="*/ 304653 w 346201"/>
              <a:gd name="connsiteY4" fmla="*/ 307874 h 341069"/>
              <a:gd name="connsiteX5" fmla="*/ 345113 w 346201"/>
              <a:gd name="connsiteY5" fmla="*/ 186493 h 341069"/>
              <a:gd name="connsiteX6" fmla="*/ 272285 w 346201"/>
              <a:gd name="connsiteY6" fmla="*/ 16561 h 341069"/>
              <a:gd name="connsiteX7" fmla="*/ 142812 w 346201"/>
              <a:gd name="connsiteY7" fmla="*/ 16561 h 3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01" h="341069">
                <a:moveTo>
                  <a:pt x="142812" y="16561"/>
                </a:moveTo>
                <a:cubicBezTo>
                  <a:pt x="105049" y="31396"/>
                  <a:pt x="68636" y="61067"/>
                  <a:pt x="45708" y="105573"/>
                </a:cubicBezTo>
                <a:cubicBezTo>
                  <a:pt x="22780" y="150079"/>
                  <a:pt x="-13634" y="244487"/>
                  <a:pt x="5247" y="283598"/>
                </a:cubicBezTo>
                <a:cubicBezTo>
                  <a:pt x="24128" y="322709"/>
                  <a:pt x="109095" y="336196"/>
                  <a:pt x="158996" y="340242"/>
                </a:cubicBezTo>
                <a:cubicBezTo>
                  <a:pt x="208897" y="344288"/>
                  <a:pt x="273634" y="333499"/>
                  <a:pt x="304653" y="307874"/>
                </a:cubicBezTo>
                <a:cubicBezTo>
                  <a:pt x="335672" y="282249"/>
                  <a:pt x="350508" y="235045"/>
                  <a:pt x="345113" y="186493"/>
                </a:cubicBezTo>
                <a:cubicBezTo>
                  <a:pt x="339718" y="137941"/>
                  <a:pt x="303304" y="44883"/>
                  <a:pt x="272285" y="16561"/>
                </a:cubicBezTo>
                <a:cubicBezTo>
                  <a:pt x="241266" y="-11761"/>
                  <a:pt x="180575" y="1726"/>
                  <a:pt x="142812" y="16561"/>
                </a:cubicBezTo>
                <a:close/>
              </a:path>
            </a:pathLst>
          </a:custGeom>
          <a:solidFill>
            <a:srgbClr val="FF3F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3" name="Oval 402">
            <a:extLst>
              <a:ext uri="{FF2B5EF4-FFF2-40B4-BE49-F238E27FC236}">
                <a16:creationId xmlns:a16="http://schemas.microsoft.com/office/drawing/2014/main" id="{F8BFED99-5268-3949-AD82-801CCB429518}"/>
              </a:ext>
            </a:extLst>
          </p:cNvPr>
          <p:cNvSpPr/>
          <p:nvPr/>
        </p:nvSpPr>
        <p:spPr>
          <a:xfrm rot="5149524">
            <a:off x="1531567" y="4194022"/>
            <a:ext cx="1124010" cy="1223188"/>
          </a:xfrm>
          <a:prstGeom prst="ellipse">
            <a:avLst/>
          </a:prstGeom>
          <a:solidFill>
            <a:schemeClr val="tx2">
              <a:lumMod val="40000"/>
              <a:lumOff val="60000"/>
            </a:schemeClr>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5" name="Freeform 404">
            <a:extLst>
              <a:ext uri="{FF2B5EF4-FFF2-40B4-BE49-F238E27FC236}">
                <a16:creationId xmlns:a16="http://schemas.microsoft.com/office/drawing/2014/main" id="{C38D767E-E6AF-1249-AF8D-5FEFDAE0DB58}"/>
              </a:ext>
            </a:extLst>
          </p:cNvPr>
          <p:cNvSpPr/>
          <p:nvPr/>
        </p:nvSpPr>
        <p:spPr>
          <a:xfrm rot="10970718">
            <a:off x="1724035" y="4383794"/>
            <a:ext cx="628241" cy="554994"/>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8" name="TextBox 407">
            <a:extLst>
              <a:ext uri="{FF2B5EF4-FFF2-40B4-BE49-F238E27FC236}">
                <a16:creationId xmlns:a16="http://schemas.microsoft.com/office/drawing/2014/main" id="{45555357-5FBE-0A48-BC6F-58590A73BEFA}"/>
              </a:ext>
            </a:extLst>
          </p:cNvPr>
          <p:cNvSpPr txBox="1"/>
          <p:nvPr/>
        </p:nvSpPr>
        <p:spPr>
          <a:xfrm>
            <a:off x="1996891" y="5037363"/>
            <a:ext cx="542440" cy="169277"/>
          </a:xfrm>
          <a:prstGeom prst="rect">
            <a:avLst/>
          </a:prstGeom>
          <a:noFill/>
        </p:spPr>
        <p:txBody>
          <a:bodyPr wrap="square" lIns="0" tIns="0" rIns="0" bIns="0" rtlCol="0">
            <a:spAutoFit/>
          </a:bodyPr>
          <a:lstStyle/>
          <a:p>
            <a:r>
              <a:rPr lang="en-GB" sz="1100" b="1" dirty="0">
                <a:latin typeface="Arial" panose="020B0604020202020204" pitchFamily="34" charset="0"/>
                <a:ea typeface="Aileron" charset="0"/>
                <a:cs typeface="Arial" panose="020B0604020202020204" pitchFamily="34" charset="0"/>
              </a:rPr>
              <a:t>T cell</a:t>
            </a:r>
          </a:p>
        </p:txBody>
      </p:sp>
      <p:sp>
        <p:nvSpPr>
          <p:cNvPr id="426" name="Oval 425">
            <a:extLst>
              <a:ext uri="{FF2B5EF4-FFF2-40B4-BE49-F238E27FC236}">
                <a16:creationId xmlns:a16="http://schemas.microsoft.com/office/drawing/2014/main" id="{ED58A95C-D4FF-4740-9540-D156F67051BC}"/>
              </a:ext>
            </a:extLst>
          </p:cNvPr>
          <p:cNvSpPr/>
          <p:nvPr/>
        </p:nvSpPr>
        <p:spPr>
          <a:xfrm rot="21128560">
            <a:off x="1865464" y="3850380"/>
            <a:ext cx="254113" cy="166481"/>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8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F5CA730E-B9D4-E649-8F34-F49B42B2EBB3}"/>
              </a:ext>
            </a:extLst>
          </p:cNvPr>
          <p:cNvCxnSpPr>
            <a:cxnSpLocks/>
          </p:cNvCxnSpPr>
          <p:nvPr/>
        </p:nvCxnSpPr>
        <p:spPr>
          <a:xfrm flipH="1">
            <a:off x="2079418" y="3790828"/>
            <a:ext cx="222457" cy="12297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BDB9CC81-5717-D943-8859-E4248250980C}"/>
              </a:ext>
            </a:extLst>
          </p:cNvPr>
          <p:cNvCxnSpPr>
            <a:cxnSpLocks/>
          </p:cNvCxnSpPr>
          <p:nvPr/>
        </p:nvCxnSpPr>
        <p:spPr>
          <a:xfrm flipH="1">
            <a:off x="2101140" y="4051693"/>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a:extLst>
              <a:ext uri="{FF2B5EF4-FFF2-40B4-BE49-F238E27FC236}">
                <a16:creationId xmlns:a16="http://schemas.microsoft.com/office/drawing/2014/main" id="{D3E5FCCA-4CC7-D644-8818-409E28D18003}"/>
              </a:ext>
            </a:extLst>
          </p:cNvPr>
          <p:cNvCxnSpPr>
            <a:cxnSpLocks/>
          </p:cNvCxnSpPr>
          <p:nvPr/>
        </p:nvCxnSpPr>
        <p:spPr>
          <a:xfrm flipH="1">
            <a:off x="1431215" y="4162818"/>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a:extLst>
              <a:ext uri="{FF2B5EF4-FFF2-40B4-BE49-F238E27FC236}">
                <a16:creationId xmlns:a16="http://schemas.microsoft.com/office/drawing/2014/main" id="{CD6B0022-A349-1242-B8FF-ED67CF231C33}"/>
              </a:ext>
            </a:extLst>
          </p:cNvPr>
          <p:cNvCxnSpPr>
            <a:cxnSpLocks/>
          </p:cNvCxnSpPr>
          <p:nvPr/>
        </p:nvCxnSpPr>
        <p:spPr>
          <a:xfrm flipH="1">
            <a:off x="1228015" y="3765943"/>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30" name="Group 429">
            <a:extLst>
              <a:ext uri="{FF2B5EF4-FFF2-40B4-BE49-F238E27FC236}">
                <a16:creationId xmlns:a16="http://schemas.microsoft.com/office/drawing/2014/main" id="{952FE6EF-DAB9-9A41-994D-248E493B007B}"/>
              </a:ext>
            </a:extLst>
          </p:cNvPr>
          <p:cNvGrpSpPr/>
          <p:nvPr/>
        </p:nvGrpSpPr>
        <p:grpSpPr>
          <a:xfrm rot="330860">
            <a:off x="4692337" y="3420829"/>
            <a:ext cx="446671" cy="1028953"/>
            <a:chOff x="1787495" y="3037933"/>
            <a:chExt cx="446671" cy="1028953"/>
          </a:xfrm>
        </p:grpSpPr>
        <p:grpSp>
          <p:nvGrpSpPr>
            <p:cNvPr id="431" name="Group 430">
              <a:extLst>
                <a:ext uri="{FF2B5EF4-FFF2-40B4-BE49-F238E27FC236}">
                  <a16:creationId xmlns:a16="http://schemas.microsoft.com/office/drawing/2014/main" id="{213250AC-4CD1-6946-99B0-FCF8C9BD4013}"/>
                </a:ext>
              </a:extLst>
            </p:cNvPr>
            <p:cNvGrpSpPr/>
            <p:nvPr/>
          </p:nvGrpSpPr>
          <p:grpSpPr>
            <a:xfrm rot="20955105">
              <a:off x="1905490" y="3552433"/>
              <a:ext cx="328676" cy="514453"/>
              <a:chOff x="4802852" y="5729161"/>
              <a:chExt cx="328676" cy="514453"/>
            </a:xfrm>
          </p:grpSpPr>
          <p:sp>
            <p:nvSpPr>
              <p:cNvPr id="436" name="Moon 435">
                <a:extLst>
                  <a:ext uri="{FF2B5EF4-FFF2-40B4-BE49-F238E27FC236}">
                    <a16:creationId xmlns:a16="http://schemas.microsoft.com/office/drawing/2014/main" id="{2E6FDC2E-194E-2F46-BA35-395F75A91E7C}"/>
                  </a:ext>
                </a:extLst>
              </p:cNvPr>
              <p:cNvSpPr/>
              <p:nvPr/>
            </p:nvSpPr>
            <p:spPr>
              <a:xfrm rot="16200000">
                <a:off x="4872924" y="5659089"/>
                <a:ext cx="188532" cy="328676"/>
              </a:xfrm>
              <a:prstGeom prst="mo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7" name="Rectangle 436">
                <a:extLst>
                  <a:ext uri="{FF2B5EF4-FFF2-40B4-BE49-F238E27FC236}">
                    <a16:creationId xmlns:a16="http://schemas.microsoft.com/office/drawing/2014/main" id="{3D64B526-2315-5649-978C-29C7760D111C}"/>
                  </a:ext>
                </a:extLst>
              </p:cNvPr>
              <p:cNvSpPr/>
              <p:nvPr/>
            </p:nvSpPr>
            <p:spPr>
              <a:xfrm>
                <a:off x="4900515" y="5899994"/>
                <a:ext cx="133350" cy="324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38" name="Rectangle 437">
                <a:extLst>
                  <a:ext uri="{FF2B5EF4-FFF2-40B4-BE49-F238E27FC236}">
                    <a16:creationId xmlns:a16="http://schemas.microsoft.com/office/drawing/2014/main" id="{14BEC37E-54F5-8948-9101-48DFAF85822A}"/>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432" name="Group 431">
              <a:extLst>
                <a:ext uri="{FF2B5EF4-FFF2-40B4-BE49-F238E27FC236}">
                  <a16:creationId xmlns:a16="http://schemas.microsoft.com/office/drawing/2014/main" id="{EF2AE874-3767-D944-A2E6-0A9E1E1F19C9}"/>
                </a:ext>
              </a:extLst>
            </p:cNvPr>
            <p:cNvGrpSpPr/>
            <p:nvPr/>
          </p:nvGrpSpPr>
          <p:grpSpPr>
            <a:xfrm rot="9926163">
              <a:off x="1787495" y="3037933"/>
              <a:ext cx="328676" cy="514453"/>
              <a:chOff x="4802852" y="5729161"/>
              <a:chExt cx="328676" cy="514453"/>
            </a:xfrm>
          </p:grpSpPr>
          <p:sp>
            <p:nvSpPr>
              <p:cNvPr id="433" name="Moon 432">
                <a:extLst>
                  <a:ext uri="{FF2B5EF4-FFF2-40B4-BE49-F238E27FC236}">
                    <a16:creationId xmlns:a16="http://schemas.microsoft.com/office/drawing/2014/main" id="{033E3B28-77EE-6C4A-925B-C4B7F63B0925}"/>
                  </a:ext>
                </a:extLst>
              </p:cNvPr>
              <p:cNvSpPr/>
              <p:nvPr/>
            </p:nvSpPr>
            <p:spPr>
              <a:xfrm rot="16200000">
                <a:off x="4872924" y="5659089"/>
                <a:ext cx="188532" cy="328676"/>
              </a:xfrm>
              <a:prstGeom prst="mo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4" name="Rectangle 433">
                <a:extLst>
                  <a:ext uri="{FF2B5EF4-FFF2-40B4-BE49-F238E27FC236}">
                    <a16:creationId xmlns:a16="http://schemas.microsoft.com/office/drawing/2014/main" id="{3899A415-BB85-AA4C-B711-98DF2D7CAA89}"/>
                  </a:ext>
                </a:extLst>
              </p:cNvPr>
              <p:cNvSpPr/>
              <p:nvPr/>
            </p:nvSpPr>
            <p:spPr>
              <a:xfrm>
                <a:off x="4900515" y="5899994"/>
                <a:ext cx="133350"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35" name="Rectangle 434">
                <a:extLst>
                  <a:ext uri="{FF2B5EF4-FFF2-40B4-BE49-F238E27FC236}">
                    <a16:creationId xmlns:a16="http://schemas.microsoft.com/office/drawing/2014/main" id="{A84DD7C6-C3D4-E14A-B7FE-FA18147DD5BE}"/>
                  </a:ext>
                </a:extLst>
              </p:cNvPr>
              <p:cNvSpPr/>
              <p:nvPr/>
            </p:nvSpPr>
            <p:spPr>
              <a:xfrm flipH="1">
                <a:off x="4959990" y="5811614"/>
                <a:ext cx="144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sp>
        <p:nvSpPr>
          <p:cNvPr id="442" name="Oval 441">
            <a:extLst>
              <a:ext uri="{FF2B5EF4-FFF2-40B4-BE49-F238E27FC236}">
                <a16:creationId xmlns:a16="http://schemas.microsoft.com/office/drawing/2014/main" id="{A258028A-7B3C-784E-A335-3925D96D6953}"/>
              </a:ext>
            </a:extLst>
          </p:cNvPr>
          <p:cNvSpPr/>
          <p:nvPr/>
        </p:nvSpPr>
        <p:spPr>
          <a:xfrm rot="5149524">
            <a:off x="4323319" y="4194021"/>
            <a:ext cx="1124010" cy="1223188"/>
          </a:xfrm>
          <a:prstGeom prst="ellipse">
            <a:avLst/>
          </a:prstGeom>
          <a:solidFill>
            <a:schemeClr val="tx2">
              <a:lumMod val="40000"/>
              <a:lumOff val="60000"/>
            </a:schemeClr>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3" name="Freeform 442">
            <a:extLst>
              <a:ext uri="{FF2B5EF4-FFF2-40B4-BE49-F238E27FC236}">
                <a16:creationId xmlns:a16="http://schemas.microsoft.com/office/drawing/2014/main" id="{E4E9ECBA-E001-B445-A8E7-5586EF7CE746}"/>
              </a:ext>
            </a:extLst>
          </p:cNvPr>
          <p:cNvSpPr/>
          <p:nvPr/>
        </p:nvSpPr>
        <p:spPr>
          <a:xfrm rot="10970718">
            <a:off x="4515787" y="4383793"/>
            <a:ext cx="628241" cy="554994"/>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4" name="TextBox 443">
            <a:extLst>
              <a:ext uri="{FF2B5EF4-FFF2-40B4-BE49-F238E27FC236}">
                <a16:creationId xmlns:a16="http://schemas.microsoft.com/office/drawing/2014/main" id="{7567388F-999C-B841-9B49-A4CBC5136396}"/>
              </a:ext>
            </a:extLst>
          </p:cNvPr>
          <p:cNvSpPr txBox="1"/>
          <p:nvPr/>
        </p:nvSpPr>
        <p:spPr>
          <a:xfrm>
            <a:off x="4788643" y="5037362"/>
            <a:ext cx="542440" cy="169277"/>
          </a:xfrm>
          <a:prstGeom prst="rect">
            <a:avLst/>
          </a:prstGeom>
          <a:noFill/>
        </p:spPr>
        <p:txBody>
          <a:bodyPr wrap="square" lIns="0" tIns="0" rIns="0" bIns="0" rtlCol="0">
            <a:spAutoFit/>
          </a:bodyPr>
          <a:lstStyle/>
          <a:p>
            <a:r>
              <a:rPr lang="en-GB" sz="1100" b="1" dirty="0">
                <a:latin typeface="Arial" panose="020B0604020202020204" pitchFamily="34" charset="0"/>
                <a:ea typeface="Aileron" charset="0"/>
                <a:cs typeface="Arial" panose="020B0604020202020204" pitchFamily="34" charset="0"/>
              </a:rPr>
              <a:t>T cell</a:t>
            </a:r>
          </a:p>
        </p:txBody>
      </p:sp>
      <p:sp>
        <p:nvSpPr>
          <p:cNvPr id="445" name="Oval 444">
            <a:extLst>
              <a:ext uri="{FF2B5EF4-FFF2-40B4-BE49-F238E27FC236}">
                <a16:creationId xmlns:a16="http://schemas.microsoft.com/office/drawing/2014/main" id="{FDF478FD-4DC3-554D-8131-52FA3638153E}"/>
              </a:ext>
            </a:extLst>
          </p:cNvPr>
          <p:cNvSpPr/>
          <p:nvPr/>
        </p:nvSpPr>
        <p:spPr>
          <a:xfrm rot="21128560">
            <a:off x="4794782" y="3850379"/>
            <a:ext cx="254113" cy="166481"/>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800" dirty="0">
              <a:latin typeface="Arial" panose="020B0604020202020204" pitchFamily="34" charset="0"/>
              <a:cs typeface="Arial" panose="020B0604020202020204" pitchFamily="34" charset="0"/>
            </a:endParaRPr>
          </a:p>
        </p:txBody>
      </p:sp>
      <p:grpSp>
        <p:nvGrpSpPr>
          <p:cNvPr id="45" name="Graphic 13">
            <a:extLst>
              <a:ext uri="{FF2B5EF4-FFF2-40B4-BE49-F238E27FC236}">
                <a16:creationId xmlns:a16="http://schemas.microsoft.com/office/drawing/2014/main" id="{5B473107-48DA-B440-9C8F-5192CCAAE152}"/>
              </a:ext>
            </a:extLst>
          </p:cNvPr>
          <p:cNvGrpSpPr/>
          <p:nvPr/>
        </p:nvGrpSpPr>
        <p:grpSpPr>
          <a:xfrm>
            <a:off x="1399946" y="3574449"/>
            <a:ext cx="412670" cy="777724"/>
            <a:chOff x="1399946" y="3241196"/>
            <a:chExt cx="412670" cy="777724"/>
          </a:xfrm>
        </p:grpSpPr>
        <p:sp>
          <p:nvSpPr>
            <p:cNvPr id="60" name="Freeform 59">
              <a:extLst>
                <a:ext uri="{FF2B5EF4-FFF2-40B4-BE49-F238E27FC236}">
                  <a16:creationId xmlns:a16="http://schemas.microsoft.com/office/drawing/2014/main" id="{4D66B43C-DC61-914E-AA22-85E9CBA85168}"/>
                </a:ext>
              </a:extLst>
            </p:cNvPr>
            <p:cNvSpPr/>
            <p:nvPr/>
          </p:nvSpPr>
          <p:spPr>
            <a:xfrm>
              <a:off x="1398405" y="3239656"/>
              <a:ext cx="294764" cy="424213"/>
            </a:xfrm>
            <a:custGeom>
              <a:avLst/>
              <a:gdLst>
                <a:gd name="connsiteX0" fmla="*/ 195850 w 294764"/>
                <a:gd name="connsiteY0" fmla="*/ 258425 h 424213"/>
                <a:gd name="connsiteX1" fmla="*/ 77472 w 294764"/>
                <a:gd name="connsiteY1" fmla="*/ 5429 h 424213"/>
                <a:gd name="connsiteX2" fmla="*/ 5432 w 294764"/>
                <a:gd name="connsiteY2" fmla="*/ 39130 h 424213"/>
                <a:gd name="connsiteX3" fmla="*/ 123927 w 294764"/>
                <a:gd name="connsiteY3" fmla="*/ 292126 h 424213"/>
                <a:gd name="connsiteX4" fmla="*/ 22293 w 294764"/>
                <a:gd name="connsiteY4" fmla="*/ 339615 h 424213"/>
                <a:gd name="connsiteX5" fmla="*/ 126050 w 294764"/>
                <a:gd name="connsiteY5" fmla="*/ 382272 h 424213"/>
                <a:gd name="connsiteX6" fmla="*/ 229925 w 294764"/>
                <a:gd name="connsiteY6" fmla="*/ 424811 h 424213"/>
                <a:gd name="connsiteX7" fmla="*/ 263646 w 294764"/>
                <a:gd name="connsiteY7" fmla="*/ 317933 h 424213"/>
                <a:gd name="connsiteX8" fmla="*/ 297485 w 294764"/>
                <a:gd name="connsiteY8" fmla="*/ 210937 h 424213"/>
                <a:gd name="connsiteX9" fmla="*/ 195850 w 294764"/>
                <a:gd name="connsiteY9" fmla="*/ 258425 h 42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764" h="424213">
                  <a:moveTo>
                    <a:pt x="195850" y="258425"/>
                  </a:moveTo>
                  <a:lnTo>
                    <a:pt x="77472" y="5429"/>
                  </a:lnTo>
                  <a:lnTo>
                    <a:pt x="5432" y="39130"/>
                  </a:lnTo>
                  <a:lnTo>
                    <a:pt x="123927" y="292126"/>
                  </a:lnTo>
                  <a:lnTo>
                    <a:pt x="22293" y="339615"/>
                  </a:lnTo>
                  <a:lnTo>
                    <a:pt x="126050" y="382272"/>
                  </a:lnTo>
                  <a:lnTo>
                    <a:pt x="229925" y="424811"/>
                  </a:lnTo>
                  <a:lnTo>
                    <a:pt x="263646" y="317933"/>
                  </a:lnTo>
                  <a:lnTo>
                    <a:pt x="297485" y="210937"/>
                  </a:lnTo>
                  <a:lnTo>
                    <a:pt x="195850" y="258425"/>
                  </a:lnTo>
                  <a:close/>
                </a:path>
              </a:pathLst>
            </a:custGeom>
            <a:solidFill>
              <a:srgbClr val="B0A0B9"/>
            </a:solidFill>
            <a:ln w="5851" cap="flat">
              <a:solidFill>
                <a:srgbClr val="1F1E21"/>
              </a:solid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FD92F49D-B532-704E-B0EF-9C7CEF48BD70}"/>
                </a:ext>
              </a:extLst>
            </p:cNvPr>
            <p:cNvSpPr/>
            <p:nvPr/>
          </p:nvSpPr>
          <p:spPr>
            <a:xfrm>
              <a:off x="1448515" y="3486996"/>
              <a:ext cx="365508" cy="530266"/>
            </a:xfrm>
            <a:custGeom>
              <a:avLst/>
              <a:gdLst>
                <a:gd name="connsiteX0" fmla="*/ 267065 w 365507"/>
                <a:gd name="connsiteY0" fmla="*/ 22751 h 530266"/>
                <a:gd name="connsiteX1" fmla="*/ 218842 w 365507"/>
                <a:gd name="connsiteY1" fmla="*/ 5429 h 530266"/>
                <a:gd name="connsiteX2" fmla="*/ 166727 w 365507"/>
                <a:gd name="connsiteY2" fmla="*/ 148954 h 530266"/>
                <a:gd name="connsiteX3" fmla="*/ 23118 w 365507"/>
                <a:gd name="connsiteY3" fmla="*/ 96988 h 530266"/>
                <a:gd name="connsiteX4" fmla="*/ 5432 w 365507"/>
                <a:gd name="connsiteY4" fmla="*/ 145773 h 530266"/>
                <a:gd name="connsiteX5" fmla="*/ 143264 w 365507"/>
                <a:gd name="connsiteY5" fmla="*/ 195736 h 530266"/>
                <a:gd name="connsiteX6" fmla="*/ 147391 w 365507"/>
                <a:gd name="connsiteY6" fmla="*/ 221777 h 530266"/>
                <a:gd name="connsiteX7" fmla="*/ 181112 w 365507"/>
                <a:gd name="connsiteY7" fmla="*/ 248409 h 530266"/>
                <a:gd name="connsiteX8" fmla="*/ 312105 w 365507"/>
                <a:gd name="connsiteY8" fmla="*/ 528272 h 530266"/>
                <a:gd name="connsiteX9" fmla="*/ 364573 w 365507"/>
                <a:gd name="connsiteY9" fmla="*/ 503762 h 530266"/>
                <a:gd name="connsiteX10" fmla="*/ 232990 w 365507"/>
                <a:gd name="connsiteY10" fmla="*/ 223427 h 530266"/>
                <a:gd name="connsiteX11" fmla="*/ 234169 w 365507"/>
                <a:gd name="connsiteY11" fmla="*/ 180417 h 530266"/>
                <a:gd name="connsiteX12" fmla="*/ 216955 w 365507"/>
                <a:gd name="connsiteY12" fmla="*/ 160738 h 53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507" h="530266">
                  <a:moveTo>
                    <a:pt x="267065" y="22751"/>
                  </a:moveTo>
                  <a:lnTo>
                    <a:pt x="218842" y="5429"/>
                  </a:lnTo>
                  <a:lnTo>
                    <a:pt x="166727" y="148954"/>
                  </a:lnTo>
                  <a:lnTo>
                    <a:pt x="23118" y="96988"/>
                  </a:lnTo>
                  <a:lnTo>
                    <a:pt x="5432" y="145773"/>
                  </a:lnTo>
                  <a:lnTo>
                    <a:pt x="143264" y="195736"/>
                  </a:lnTo>
                  <a:cubicBezTo>
                    <a:pt x="142133" y="204632"/>
                    <a:pt x="143564" y="213666"/>
                    <a:pt x="147391" y="221777"/>
                  </a:cubicBezTo>
                  <a:cubicBezTo>
                    <a:pt x="153803" y="235470"/>
                    <a:pt x="166300" y="245339"/>
                    <a:pt x="181112" y="248409"/>
                  </a:cubicBezTo>
                  <a:lnTo>
                    <a:pt x="312105" y="528272"/>
                  </a:lnTo>
                  <a:lnTo>
                    <a:pt x="364573" y="503762"/>
                  </a:lnTo>
                  <a:lnTo>
                    <a:pt x="232990" y="223427"/>
                  </a:lnTo>
                  <a:cubicBezTo>
                    <a:pt x="240157" y="210081"/>
                    <a:pt x="240594" y="194135"/>
                    <a:pt x="234169" y="180417"/>
                  </a:cubicBezTo>
                  <a:cubicBezTo>
                    <a:pt x="230403" y="172367"/>
                    <a:pt x="224435" y="165545"/>
                    <a:pt x="216955" y="160738"/>
                  </a:cubicBezTo>
                  <a:close/>
                </a:path>
              </a:pathLst>
            </a:custGeom>
            <a:solidFill>
              <a:srgbClr val="EEBE2D"/>
            </a:solidFill>
            <a:ln w="5851" cap="flat">
              <a:solidFill>
                <a:srgbClr val="1F1E21"/>
              </a:solidFill>
              <a:prstDash val="solid"/>
              <a:miter/>
            </a:ln>
          </p:spPr>
          <p:txBody>
            <a:bodyPr rtlCol="0" anchor="ctr"/>
            <a:lstStyle/>
            <a:p>
              <a:endParaRPr lang="en-GB" dirty="0"/>
            </a:p>
          </p:txBody>
        </p:sp>
      </p:grpSp>
      <p:sp>
        <p:nvSpPr>
          <p:cNvPr id="446" name="TextBox 445">
            <a:extLst>
              <a:ext uri="{FF2B5EF4-FFF2-40B4-BE49-F238E27FC236}">
                <a16:creationId xmlns:a16="http://schemas.microsoft.com/office/drawing/2014/main" id="{65755295-009E-8B40-88FD-4C9E053436B8}"/>
              </a:ext>
            </a:extLst>
          </p:cNvPr>
          <p:cNvSpPr txBox="1"/>
          <p:nvPr/>
        </p:nvSpPr>
        <p:spPr>
          <a:xfrm>
            <a:off x="3633556" y="3681851"/>
            <a:ext cx="470255" cy="169277"/>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PD-L1</a:t>
            </a:r>
          </a:p>
        </p:txBody>
      </p:sp>
      <p:sp>
        <p:nvSpPr>
          <p:cNvPr id="447" name="TextBox 446">
            <a:extLst>
              <a:ext uri="{FF2B5EF4-FFF2-40B4-BE49-F238E27FC236}">
                <a16:creationId xmlns:a16="http://schemas.microsoft.com/office/drawing/2014/main" id="{46576DA4-EF66-9543-8B19-EBA5A9F72942}"/>
              </a:ext>
            </a:extLst>
          </p:cNvPr>
          <p:cNvSpPr txBox="1"/>
          <p:nvPr/>
        </p:nvSpPr>
        <p:spPr>
          <a:xfrm>
            <a:off x="3802903" y="4623968"/>
            <a:ext cx="470255" cy="169277"/>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PD-1</a:t>
            </a:r>
          </a:p>
        </p:txBody>
      </p:sp>
      <p:cxnSp>
        <p:nvCxnSpPr>
          <p:cNvPr id="449" name="Straight Connector 448">
            <a:extLst>
              <a:ext uri="{FF2B5EF4-FFF2-40B4-BE49-F238E27FC236}">
                <a16:creationId xmlns:a16="http://schemas.microsoft.com/office/drawing/2014/main" id="{CC4C29E6-5386-8344-B4B3-CE6B4606B113}"/>
              </a:ext>
            </a:extLst>
          </p:cNvPr>
          <p:cNvCxnSpPr>
            <a:cxnSpLocks/>
          </p:cNvCxnSpPr>
          <p:nvPr/>
        </p:nvCxnSpPr>
        <p:spPr>
          <a:xfrm flipH="1">
            <a:off x="4076412" y="3765943"/>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3" name="TextBox 452">
            <a:extLst>
              <a:ext uri="{FF2B5EF4-FFF2-40B4-BE49-F238E27FC236}">
                <a16:creationId xmlns:a16="http://schemas.microsoft.com/office/drawing/2014/main" id="{E62ECE6F-4401-B14E-A452-F66853886749}"/>
              </a:ext>
            </a:extLst>
          </p:cNvPr>
          <p:cNvSpPr txBox="1"/>
          <p:nvPr/>
        </p:nvSpPr>
        <p:spPr>
          <a:xfrm>
            <a:off x="3489976" y="3956981"/>
            <a:ext cx="808539" cy="169277"/>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Anti-PD-L1</a:t>
            </a:r>
          </a:p>
        </p:txBody>
      </p:sp>
      <p:sp>
        <p:nvSpPr>
          <p:cNvPr id="454" name="TextBox 453">
            <a:extLst>
              <a:ext uri="{FF2B5EF4-FFF2-40B4-BE49-F238E27FC236}">
                <a16:creationId xmlns:a16="http://schemas.microsoft.com/office/drawing/2014/main" id="{F7F8FD7E-8A1A-2745-BCCA-4EC43B31E18F}"/>
              </a:ext>
            </a:extLst>
          </p:cNvPr>
          <p:cNvSpPr txBox="1"/>
          <p:nvPr/>
        </p:nvSpPr>
        <p:spPr>
          <a:xfrm>
            <a:off x="3506160" y="4207757"/>
            <a:ext cx="808539" cy="338554"/>
          </a:xfrm>
          <a:prstGeom prst="rect">
            <a:avLst/>
          </a:prstGeom>
          <a:noFill/>
        </p:spPr>
        <p:txBody>
          <a:bodyPr wrap="square" lIns="0" tIns="0" rIns="0" bIns="0" rtlCol="0">
            <a:spAutoFit/>
          </a:bodyPr>
          <a:lstStyle/>
          <a:p>
            <a:r>
              <a:rPr lang="en-GB" sz="1100" dirty="0">
                <a:latin typeface="Arial" panose="020B0604020202020204" pitchFamily="34" charset="0"/>
                <a:ea typeface="Aileron" charset="0"/>
                <a:cs typeface="Arial" panose="020B0604020202020204" pitchFamily="34" charset="0"/>
              </a:rPr>
              <a:t>Anti-</a:t>
            </a:r>
            <a:br>
              <a:rPr lang="en-GB" sz="1100" dirty="0">
                <a:latin typeface="Arial" panose="020B0604020202020204" pitchFamily="34" charset="0"/>
                <a:ea typeface="Aileron" charset="0"/>
                <a:cs typeface="Arial" panose="020B0604020202020204" pitchFamily="34" charset="0"/>
              </a:rPr>
            </a:br>
            <a:r>
              <a:rPr lang="en-GB" sz="1100" dirty="0">
                <a:latin typeface="Arial" panose="020B0604020202020204" pitchFamily="34" charset="0"/>
                <a:ea typeface="Aileron" charset="0"/>
                <a:cs typeface="Arial" panose="020B0604020202020204" pitchFamily="34" charset="0"/>
              </a:rPr>
              <a:t>PD-1</a:t>
            </a:r>
          </a:p>
        </p:txBody>
      </p:sp>
      <p:cxnSp>
        <p:nvCxnSpPr>
          <p:cNvPr id="458" name="Straight Connector 457">
            <a:extLst>
              <a:ext uri="{FF2B5EF4-FFF2-40B4-BE49-F238E27FC236}">
                <a16:creationId xmlns:a16="http://schemas.microsoft.com/office/drawing/2014/main" id="{1A6F91B4-5F3C-954B-B9DA-F20B4E10D76E}"/>
              </a:ext>
            </a:extLst>
          </p:cNvPr>
          <p:cNvCxnSpPr>
            <a:cxnSpLocks/>
          </p:cNvCxnSpPr>
          <p:nvPr/>
        </p:nvCxnSpPr>
        <p:spPr>
          <a:xfrm flipH="1">
            <a:off x="4036851" y="4526017"/>
            <a:ext cx="166474" cy="873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riangle 78">
            <a:extLst>
              <a:ext uri="{FF2B5EF4-FFF2-40B4-BE49-F238E27FC236}">
                <a16:creationId xmlns:a16="http://schemas.microsoft.com/office/drawing/2014/main" id="{8DE16A38-AE05-7145-AD1F-005991D75580}"/>
              </a:ext>
            </a:extLst>
          </p:cNvPr>
          <p:cNvSpPr/>
          <p:nvPr/>
        </p:nvSpPr>
        <p:spPr>
          <a:xfrm rot="6749486">
            <a:off x="3920135" y="4282287"/>
            <a:ext cx="285846" cy="166266"/>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7" name="Freeform 456">
            <a:extLst>
              <a:ext uri="{FF2B5EF4-FFF2-40B4-BE49-F238E27FC236}">
                <a16:creationId xmlns:a16="http://schemas.microsoft.com/office/drawing/2014/main" id="{15407CAE-3CCB-6E4F-8ED8-9E1BF1E306FA}"/>
              </a:ext>
            </a:extLst>
          </p:cNvPr>
          <p:cNvSpPr/>
          <p:nvPr/>
        </p:nvSpPr>
        <p:spPr>
          <a:xfrm rot="19319118">
            <a:off x="4020571" y="4215305"/>
            <a:ext cx="365508" cy="530266"/>
          </a:xfrm>
          <a:custGeom>
            <a:avLst/>
            <a:gdLst>
              <a:gd name="connsiteX0" fmla="*/ 267065 w 365507"/>
              <a:gd name="connsiteY0" fmla="*/ 22751 h 530266"/>
              <a:gd name="connsiteX1" fmla="*/ 218842 w 365507"/>
              <a:gd name="connsiteY1" fmla="*/ 5429 h 530266"/>
              <a:gd name="connsiteX2" fmla="*/ 166727 w 365507"/>
              <a:gd name="connsiteY2" fmla="*/ 148954 h 530266"/>
              <a:gd name="connsiteX3" fmla="*/ 23118 w 365507"/>
              <a:gd name="connsiteY3" fmla="*/ 96988 h 530266"/>
              <a:gd name="connsiteX4" fmla="*/ 5432 w 365507"/>
              <a:gd name="connsiteY4" fmla="*/ 145773 h 530266"/>
              <a:gd name="connsiteX5" fmla="*/ 143264 w 365507"/>
              <a:gd name="connsiteY5" fmla="*/ 195736 h 530266"/>
              <a:gd name="connsiteX6" fmla="*/ 147391 w 365507"/>
              <a:gd name="connsiteY6" fmla="*/ 221777 h 530266"/>
              <a:gd name="connsiteX7" fmla="*/ 181112 w 365507"/>
              <a:gd name="connsiteY7" fmla="*/ 248409 h 530266"/>
              <a:gd name="connsiteX8" fmla="*/ 312105 w 365507"/>
              <a:gd name="connsiteY8" fmla="*/ 528272 h 530266"/>
              <a:gd name="connsiteX9" fmla="*/ 364573 w 365507"/>
              <a:gd name="connsiteY9" fmla="*/ 503762 h 530266"/>
              <a:gd name="connsiteX10" fmla="*/ 232990 w 365507"/>
              <a:gd name="connsiteY10" fmla="*/ 223427 h 530266"/>
              <a:gd name="connsiteX11" fmla="*/ 234169 w 365507"/>
              <a:gd name="connsiteY11" fmla="*/ 180417 h 530266"/>
              <a:gd name="connsiteX12" fmla="*/ 216955 w 365507"/>
              <a:gd name="connsiteY12" fmla="*/ 160738 h 53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507" h="530266">
                <a:moveTo>
                  <a:pt x="267065" y="22751"/>
                </a:moveTo>
                <a:lnTo>
                  <a:pt x="218842" y="5429"/>
                </a:lnTo>
                <a:lnTo>
                  <a:pt x="166727" y="148954"/>
                </a:lnTo>
                <a:lnTo>
                  <a:pt x="23118" y="96988"/>
                </a:lnTo>
                <a:lnTo>
                  <a:pt x="5432" y="145773"/>
                </a:lnTo>
                <a:lnTo>
                  <a:pt x="143264" y="195736"/>
                </a:lnTo>
                <a:cubicBezTo>
                  <a:pt x="142133" y="204632"/>
                  <a:pt x="143564" y="213666"/>
                  <a:pt x="147391" y="221777"/>
                </a:cubicBezTo>
                <a:cubicBezTo>
                  <a:pt x="153803" y="235470"/>
                  <a:pt x="166300" y="245339"/>
                  <a:pt x="181112" y="248409"/>
                </a:cubicBezTo>
                <a:lnTo>
                  <a:pt x="312105" y="528272"/>
                </a:lnTo>
                <a:lnTo>
                  <a:pt x="364573" y="503762"/>
                </a:lnTo>
                <a:lnTo>
                  <a:pt x="232990" y="223427"/>
                </a:lnTo>
                <a:cubicBezTo>
                  <a:pt x="240157" y="210081"/>
                  <a:pt x="240594" y="194135"/>
                  <a:pt x="234169" y="180417"/>
                </a:cubicBezTo>
                <a:cubicBezTo>
                  <a:pt x="230403" y="172367"/>
                  <a:pt x="224435" y="165545"/>
                  <a:pt x="216955" y="160738"/>
                </a:cubicBezTo>
                <a:close/>
              </a:path>
            </a:pathLst>
          </a:custGeom>
          <a:solidFill>
            <a:srgbClr val="EEBE2D"/>
          </a:solidFill>
          <a:ln w="5851" cap="flat">
            <a:solidFill>
              <a:srgbClr val="1F1E21"/>
            </a:solidFill>
            <a:prstDash val="solid"/>
            <a:miter/>
          </a:ln>
        </p:spPr>
        <p:txBody>
          <a:bodyPr rtlCol="0" anchor="ctr"/>
          <a:lstStyle/>
          <a:p>
            <a:endParaRPr lang="en-GB" dirty="0"/>
          </a:p>
        </p:txBody>
      </p:sp>
      <p:cxnSp>
        <p:nvCxnSpPr>
          <p:cNvPr id="461" name="Straight Connector 460">
            <a:extLst>
              <a:ext uri="{FF2B5EF4-FFF2-40B4-BE49-F238E27FC236}">
                <a16:creationId xmlns:a16="http://schemas.microsoft.com/office/drawing/2014/main" id="{6D12D309-E77D-2B41-BA37-4693734AF8D2}"/>
              </a:ext>
            </a:extLst>
          </p:cNvPr>
          <p:cNvCxnSpPr>
            <a:cxnSpLocks/>
          </p:cNvCxnSpPr>
          <p:nvPr/>
        </p:nvCxnSpPr>
        <p:spPr>
          <a:xfrm flipH="1">
            <a:off x="3826457" y="4357027"/>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9" name="Freeform 438">
            <a:extLst>
              <a:ext uri="{FF2B5EF4-FFF2-40B4-BE49-F238E27FC236}">
                <a16:creationId xmlns:a16="http://schemas.microsoft.com/office/drawing/2014/main" id="{7512FF64-CEA4-734A-8928-1F84A0AB2A57}"/>
              </a:ext>
            </a:extLst>
          </p:cNvPr>
          <p:cNvSpPr/>
          <p:nvPr/>
        </p:nvSpPr>
        <p:spPr>
          <a:xfrm>
            <a:off x="3523919" y="2348648"/>
            <a:ext cx="2273346" cy="1278315"/>
          </a:xfrm>
          <a:custGeom>
            <a:avLst/>
            <a:gdLst>
              <a:gd name="connsiteX0" fmla="*/ 405152 w 1584595"/>
              <a:gd name="connsiteY0" fmla="*/ 302439 h 891026"/>
              <a:gd name="connsiteX1" fmla="*/ 623637 w 1584595"/>
              <a:gd name="connsiteY1" fmla="*/ 221519 h 891026"/>
              <a:gd name="connsiteX2" fmla="*/ 761201 w 1584595"/>
              <a:gd name="connsiteY2" fmla="*/ 11126 h 891026"/>
              <a:gd name="connsiteX3" fmla="*/ 1060607 w 1584595"/>
              <a:gd name="connsiteY3" fmla="*/ 27310 h 891026"/>
              <a:gd name="connsiteX4" fmla="*/ 1271000 w 1584595"/>
              <a:gd name="connsiteY4" fmla="*/ 11126 h 891026"/>
              <a:gd name="connsiteX5" fmla="*/ 1538037 w 1584595"/>
              <a:gd name="connsiteY5" fmla="*/ 124414 h 891026"/>
              <a:gd name="connsiteX6" fmla="*/ 1570405 w 1584595"/>
              <a:gd name="connsiteY6" fmla="*/ 278163 h 891026"/>
              <a:gd name="connsiteX7" fmla="*/ 1384288 w 1584595"/>
              <a:gd name="connsiteY7" fmla="*/ 415728 h 891026"/>
              <a:gd name="connsiteX8" fmla="*/ 1424748 w 1584595"/>
              <a:gd name="connsiteY8" fmla="*/ 512832 h 891026"/>
              <a:gd name="connsiteX9" fmla="*/ 1449024 w 1584595"/>
              <a:gd name="connsiteY9" fmla="*/ 609937 h 891026"/>
              <a:gd name="connsiteX10" fmla="*/ 1246724 w 1584595"/>
              <a:gd name="connsiteY10" fmla="*/ 715133 h 891026"/>
              <a:gd name="connsiteX11" fmla="*/ 1149619 w 1584595"/>
              <a:gd name="connsiteY11" fmla="*/ 868882 h 891026"/>
              <a:gd name="connsiteX12" fmla="*/ 947318 w 1584595"/>
              <a:gd name="connsiteY12" fmla="*/ 885066 h 891026"/>
              <a:gd name="connsiteX13" fmla="*/ 753109 w 1584595"/>
              <a:gd name="connsiteY13" fmla="*/ 820329 h 891026"/>
              <a:gd name="connsiteX14" fmla="*/ 502256 w 1584595"/>
              <a:gd name="connsiteY14" fmla="*/ 885066 h 891026"/>
              <a:gd name="connsiteX15" fmla="*/ 130023 w 1584595"/>
              <a:gd name="connsiteY15" fmla="*/ 828421 h 891026"/>
              <a:gd name="connsiteX16" fmla="*/ 550 w 1584595"/>
              <a:gd name="connsiteY16" fmla="*/ 674673 h 891026"/>
              <a:gd name="connsiteX17" fmla="*/ 89563 w 1584595"/>
              <a:gd name="connsiteY17" fmla="*/ 472372 h 891026"/>
              <a:gd name="connsiteX18" fmla="*/ 235219 w 1584595"/>
              <a:gd name="connsiteY18" fmla="*/ 399544 h 891026"/>
              <a:gd name="connsiteX19" fmla="*/ 283771 w 1584595"/>
              <a:gd name="connsiteY19" fmla="*/ 310531 h 891026"/>
              <a:gd name="connsiteX20" fmla="*/ 405152 w 1584595"/>
              <a:gd name="connsiteY20" fmla="*/ 302439 h 8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4595" h="891026">
                <a:moveTo>
                  <a:pt x="405152" y="302439"/>
                </a:moveTo>
                <a:cubicBezTo>
                  <a:pt x="461796" y="287604"/>
                  <a:pt x="564296" y="270071"/>
                  <a:pt x="623637" y="221519"/>
                </a:cubicBezTo>
                <a:cubicBezTo>
                  <a:pt x="682978" y="172967"/>
                  <a:pt x="688373" y="43494"/>
                  <a:pt x="761201" y="11126"/>
                </a:cubicBezTo>
                <a:cubicBezTo>
                  <a:pt x="834029" y="-21242"/>
                  <a:pt x="975641" y="27310"/>
                  <a:pt x="1060607" y="27310"/>
                </a:cubicBezTo>
                <a:cubicBezTo>
                  <a:pt x="1145573" y="27310"/>
                  <a:pt x="1191428" y="-5058"/>
                  <a:pt x="1271000" y="11126"/>
                </a:cubicBezTo>
                <a:cubicBezTo>
                  <a:pt x="1350572" y="27310"/>
                  <a:pt x="1488136" y="79908"/>
                  <a:pt x="1538037" y="124414"/>
                </a:cubicBezTo>
                <a:cubicBezTo>
                  <a:pt x="1587938" y="168920"/>
                  <a:pt x="1596030" y="229611"/>
                  <a:pt x="1570405" y="278163"/>
                </a:cubicBezTo>
                <a:cubicBezTo>
                  <a:pt x="1544780" y="326715"/>
                  <a:pt x="1408564" y="376617"/>
                  <a:pt x="1384288" y="415728"/>
                </a:cubicBezTo>
                <a:cubicBezTo>
                  <a:pt x="1360012" y="454840"/>
                  <a:pt x="1413959" y="480464"/>
                  <a:pt x="1424748" y="512832"/>
                </a:cubicBezTo>
                <a:cubicBezTo>
                  <a:pt x="1435537" y="545200"/>
                  <a:pt x="1478695" y="576220"/>
                  <a:pt x="1449024" y="609937"/>
                </a:cubicBezTo>
                <a:cubicBezTo>
                  <a:pt x="1419353" y="643654"/>
                  <a:pt x="1296625" y="671976"/>
                  <a:pt x="1246724" y="715133"/>
                </a:cubicBezTo>
                <a:cubicBezTo>
                  <a:pt x="1196823" y="758291"/>
                  <a:pt x="1199520" y="840560"/>
                  <a:pt x="1149619" y="868882"/>
                </a:cubicBezTo>
                <a:cubicBezTo>
                  <a:pt x="1099718" y="897204"/>
                  <a:pt x="1013403" y="893158"/>
                  <a:pt x="947318" y="885066"/>
                </a:cubicBezTo>
                <a:cubicBezTo>
                  <a:pt x="881233" y="876974"/>
                  <a:pt x="827286" y="820329"/>
                  <a:pt x="753109" y="820329"/>
                </a:cubicBezTo>
                <a:cubicBezTo>
                  <a:pt x="678932" y="820329"/>
                  <a:pt x="606104" y="883717"/>
                  <a:pt x="502256" y="885066"/>
                </a:cubicBezTo>
                <a:cubicBezTo>
                  <a:pt x="398408" y="886415"/>
                  <a:pt x="213641" y="863486"/>
                  <a:pt x="130023" y="828421"/>
                </a:cubicBezTo>
                <a:cubicBezTo>
                  <a:pt x="46405" y="793356"/>
                  <a:pt x="7293" y="734015"/>
                  <a:pt x="550" y="674673"/>
                </a:cubicBezTo>
                <a:cubicBezTo>
                  <a:pt x="-6193" y="615332"/>
                  <a:pt x="50452" y="518227"/>
                  <a:pt x="89563" y="472372"/>
                </a:cubicBezTo>
                <a:cubicBezTo>
                  <a:pt x="128674" y="426517"/>
                  <a:pt x="202851" y="426518"/>
                  <a:pt x="235219" y="399544"/>
                </a:cubicBezTo>
                <a:cubicBezTo>
                  <a:pt x="267587" y="372571"/>
                  <a:pt x="250054" y="325366"/>
                  <a:pt x="283771" y="310531"/>
                </a:cubicBezTo>
                <a:cubicBezTo>
                  <a:pt x="317488" y="295696"/>
                  <a:pt x="348508" y="317274"/>
                  <a:pt x="405152" y="302439"/>
                </a:cubicBezTo>
                <a:close/>
              </a:path>
            </a:pathLst>
          </a:custGeom>
          <a:solidFill>
            <a:schemeClr val="accent6">
              <a:lumMod val="40000"/>
              <a:lumOff val="60000"/>
            </a:schemeClr>
          </a:solidFill>
          <a:ln w="2222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0" name="TextBox 439">
            <a:extLst>
              <a:ext uri="{FF2B5EF4-FFF2-40B4-BE49-F238E27FC236}">
                <a16:creationId xmlns:a16="http://schemas.microsoft.com/office/drawing/2014/main" id="{BC73711A-64D2-8348-AF79-4F86F8DCB7B8}"/>
              </a:ext>
            </a:extLst>
          </p:cNvPr>
          <p:cNvSpPr txBox="1"/>
          <p:nvPr/>
        </p:nvSpPr>
        <p:spPr>
          <a:xfrm>
            <a:off x="3981479" y="3216102"/>
            <a:ext cx="1213474" cy="169277"/>
          </a:xfrm>
          <a:prstGeom prst="rect">
            <a:avLst/>
          </a:prstGeom>
          <a:noFill/>
        </p:spPr>
        <p:txBody>
          <a:bodyPr wrap="none" lIns="0" tIns="0" rIns="0" bIns="0" rtlCol="0">
            <a:spAutoFit/>
          </a:bodyPr>
          <a:lstStyle/>
          <a:p>
            <a:pPr algn="ctr"/>
            <a:r>
              <a:rPr lang="en-GB" sz="1100" b="1" dirty="0">
                <a:latin typeface="Arial" panose="020B0604020202020204" pitchFamily="34" charset="0"/>
                <a:ea typeface="Aileron" charset="0"/>
                <a:cs typeface="Arial" panose="020B0604020202020204" pitchFamily="34" charset="0"/>
              </a:rPr>
              <a:t>Tumour cell death</a:t>
            </a:r>
          </a:p>
        </p:txBody>
      </p:sp>
      <p:sp>
        <p:nvSpPr>
          <p:cNvPr id="441" name="Freeform 440">
            <a:extLst>
              <a:ext uri="{FF2B5EF4-FFF2-40B4-BE49-F238E27FC236}">
                <a16:creationId xmlns:a16="http://schemas.microsoft.com/office/drawing/2014/main" id="{60AC4EF0-5AF5-D142-A76D-ECA8411C9D36}"/>
              </a:ext>
            </a:extLst>
          </p:cNvPr>
          <p:cNvSpPr/>
          <p:nvPr/>
        </p:nvSpPr>
        <p:spPr>
          <a:xfrm>
            <a:off x="4475176" y="2600686"/>
            <a:ext cx="496679" cy="489317"/>
          </a:xfrm>
          <a:custGeom>
            <a:avLst/>
            <a:gdLst>
              <a:gd name="connsiteX0" fmla="*/ 142812 w 346201"/>
              <a:gd name="connsiteY0" fmla="*/ 16561 h 341069"/>
              <a:gd name="connsiteX1" fmla="*/ 45708 w 346201"/>
              <a:gd name="connsiteY1" fmla="*/ 105573 h 341069"/>
              <a:gd name="connsiteX2" fmla="*/ 5247 w 346201"/>
              <a:gd name="connsiteY2" fmla="*/ 283598 h 341069"/>
              <a:gd name="connsiteX3" fmla="*/ 158996 w 346201"/>
              <a:gd name="connsiteY3" fmla="*/ 340242 h 341069"/>
              <a:gd name="connsiteX4" fmla="*/ 304653 w 346201"/>
              <a:gd name="connsiteY4" fmla="*/ 307874 h 341069"/>
              <a:gd name="connsiteX5" fmla="*/ 345113 w 346201"/>
              <a:gd name="connsiteY5" fmla="*/ 186493 h 341069"/>
              <a:gd name="connsiteX6" fmla="*/ 272285 w 346201"/>
              <a:gd name="connsiteY6" fmla="*/ 16561 h 341069"/>
              <a:gd name="connsiteX7" fmla="*/ 142812 w 346201"/>
              <a:gd name="connsiteY7" fmla="*/ 16561 h 34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01" h="341069">
                <a:moveTo>
                  <a:pt x="142812" y="16561"/>
                </a:moveTo>
                <a:cubicBezTo>
                  <a:pt x="105049" y="31396"/>
                  <a:pt x="68636" y="61067"/>
                  <a:pt x="45708" y="105573"/>
                </a:cubicBezTo>
                <a:cubicBezTo>
                  <a:pt x="22780" y="150079"/>
                  <a:pt x="-13634" y="244487"/>
                  <a:pt x="5247" y="283598"/>
                </a:cubicBezTo>
                <a:cubicBezTo>
                  <a:pt x="24128" y="322709"/>
                  <a:pt x="109095" y="336196"/>
                  <a:pt x="158996" y="340242"/>
                </a:cubicBezTo>
                <a:cubicBezTo>
                  <a:pt x="208897" y="344288"/>
                  <a:pt x="273634" y="333499"/>
                  <a:pt x="304653" y="307874"/>
                </a:cubicBezTo>
                <a:cubicBezTo>
                  <a:pt x="335672" y="282249"/>
                  <a:pt x="350508" y="235045"/>
                  <a:pt x="345113" y="186493"/>
                </a:cubicBezTo>
                <a:cubicBezTo>
                  <a:pt x="339718" y="137941"/>
                  <a:pt x="303304" y="44883"/>
                  <a:pt x="272285" y="16561"/>
                </a:cubicBezTo>
                <a:cubicBezTo>
                  <a:pt x="241266" y="-11761"/>
                  <a:pt x="180575" y="1726"/>
                  <a:pt x="142812" y="16561"/>
                </a:cubicBezTo>
                <a:close/>
              </a:path>
            </a:pathLst>
          </a:cu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2" name="Graphic 41" descr="Gravestone">
            <a:extLst>
              <a:ext uri="{FF2B5EF4-FFF2-40B4-BE49-F238E27FC236}">
                <a16:creationId xmlns:a16="http://schemas.microsoft.com/office/drawing/2014/main" id="{7CA7CCB0-EAF5-BD49-9C25-F6B72A80A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640" y="2477379"/>
            <a:ext cx="404865" cy="404865"/>
          </a:xfrm>
          <a:prstGeom prst="rect">
            <a:avLst/>
          </a:prstGeom>
        </p:spPr>
      </p:pic>
      <p:sp>
        <p:nvSpPr>
          <p:cNvPr id="462" name="Oval 461">
            <a:extLst>
              <a:ext uri="{FF2B5EF4-FFF2-40B4-BE49-F238E27FC236}">
                <a16:creationId xmlns:a16="http://schemas.microsoft.com/office/drawing/2014/main" id="{890E43B7-0883-124B-BEED-C2F03D08604D}"/>
              </a:ext>
            </a:extLst>
          </p:cNvPr>
          <p:cNvSpPr/>
          <p:nvPr/>
        </p:nvSpPr>
        <p:spPr>
          <a:xfrm rot="20384767">
            <a:off x="4292557" y="3885064"/>
            <a:ext cx="362565" cy="205351"/>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800" dirty="0">
              <a:latin typeface="Arial" panose="020B0604020202020204" pitchFamily="34" charset="0"/>
              <a:cs typeface="Arial" panose="020B0604020202020204" pitchFamily="34" charset="0"/>
            </a:endParaRPr>
          </a:p>
        </p:txBody>
      </p:sp>
      <p:sp>
        <p:nvSpPr>
          <p:cNvPr id="451" name="Freeform 450">
            <a:extLst>
              <a:ext uri="{FF2B5EF4-FFF2-40B4-BE49-F238E27FC236}">
                <a16:creationId xmlns:a16="http://schemas.microsoft.com/office/drawing/2014/main" id="{DCE188AC-E685-8347-97C2-870883FFC350}"/>
              </a:ext>
            </a:extLst>
          </p:cNvPr>
          <p:cNvSpPr/>
          <p:nvPr/>
        </p:nvSpPr>
        <p:spPr>
          <a:xfrm>
            <a:off x="4246802" y="3572909"/>
            <a:ext cx="294764" cy="424213"/>
          </a:xfrm>
          <a:custGeom>
            <a:avLst/>
            <a:gdLst>
              <a:gd name="connsiteX0" fmla="*/ 195850 w 294764"/>
              <a:gd name="connsiteY0" fmla="*/ 258425 h 424213"/>
              <a:gd name="connsiteX1" fmla="*/ 77472 w 294764"/>
              <a:gd name="connsiteY1" fmla="*/ 5429 h 424213"/>
              <a:gd name="connsiteX2" fmla="*/ 5432 w 294764"/>
              <a:gd name="connsiteY2" fmla="*/ 39130 h 424213"/>
              <a:gd name="connsiteX3" fmla="*/ 123927 w 294764"/>
              <a:gd name="connsiteY3" fmla="*/ 292126 h 424213"/>
              <a:gd name="connsiteX4" fmla="*/ 22293 w 294764"/>
              <a:gd name="connsiteY4" fmla="*/ 339615 h 424213"/>
              <a:gd name="connsiteX5" fmla="*/ 126050 w 294764"/>
              <a:gd name="connsiteY5" fmla="*/ 382272 h 424213"/>
              <a:gd name="connsiteX6" fmla="*/ 229925 w 294764"/>
              <a:gd name="connsiteY6" fmla="*/ 424811 h 424213"/>
              <a:gd name="connsiteX7" fmla="*/ 263646 w 294764"/>
              <a:gd name="connsiteY7" fmla="*/ 317933 h 424213"/>
              <a:gd name="connsiteX8" fmla="*/ 297485 w 294764"/>
              <a:gd name="connsiteY8" fmla="*/ 210937 h 424213"/>
              <a:gd name="connsiteX9" fmla="*/ 195850 w 294764"/>
              <a:gd name="connsiteY9" fmla="*/ 258425 h 42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764" h="424213">
                <a:moveTo>
                  <a:pt x="195850" y="258425"/>
                </a:moveTo>
                <a:lnTo>
                  <a:pt x="77472" y="5429"/>
                </a:lnTo>
                <a:lnTo>
                  <a:pt x="5432" y="39130"/>
                </a:lnTo>
                <a:lnTo>
                  <a:pt x="123927" y="292126"/>
                </a:lnTo>
                <a:lnTo>
                  <a:pt x="22293" y="339615"/>
                </a:lnTo>
                <a:lnTo>
                  <a:pt x="126050" y="382272"/>
                </a:lnTo>
                <a:lnTo>
                  <a:pt x="229925" y="424811"/>
                </a:lnTo>
                <a:lnTo>
                  <a:pt x="263646" y="317933"/>
                </a:lnTo>
                <a:lnTo>
                  <a:pt x="297485" y="210937"/>
                </a:lnTo>
                <a:lnTo>
                  <a:pt x="195850" y="258425"/>
                </a:lnTo>
                <a:close/>
              </a:path>
            </a:pathLst>
          </a:custGeom>
          <a:solidFill>
            <a:srgbClr val="B0A0B9"/>
          </a:solidFill>
          <a:ln w="5851" cap="flat">
            <a:solidFill>
              <a:srgbClr val="1F1E21"/>
            </a:solidFill>
            <a:prstDash val="solid"/>
            <a:miter/>
          </a:ln>
        </p:spPr>
        <p:txBody>
          <a:bodyPr rtlCol="0" anchor="ctr"/>
          <a:lstStyle/>
          <a:p>
            <a:endParaRPr lang="en-GB" dirty="0"/>
          </a:p>
        </p:txBody>
      </p:sp>
      <p:cxnSp>
        <p:nvCxnSpPr>
          <p:cNvPr id="463" name="Straight Connector 462">
            <a:extLst>
              <a:ext uri="{FF2B5EF4-FFF2-40B4-BE49-F238E27FC236}">
                <a16:creationId xmlns:a16="http://schemas.microsoft.com/office/drawing/2014/main" id="{D5585956-BA78-0541-9ADD-12ED73D5500B}"/>
              </a:ext>
            </a:extLst>
          </p:cNvPr>
          <p:cNvCxnSpPr>
            <a:cxnSpLocks/>
          </p:cNvCxnSpPr>
          <p:nvPr/>
        </p:nvCxnSpPr>
        <p:spPr>
          <a:xfrm flipH="1">
            <a:off x="4222069" y="4032980"/>
            <a:ext cx="212931" cy="54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7784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93BCC8BD-9A01-105C-D310-74C976E831FB}"/>
              </a:ext>
            </a:extLst>
          </p:cNvPr>
          <p:cNvSpPr/>
          <p:nvPr/>
        </p:nvSpPr>
        <p:spPr>
          <a:xfrm>
            <a:off x="1199456" y="4541777"/>
            <a:ext cx="1440160" cy="1239759"/>
          </a:xfrm>
          <a:prstGeom prst="roundRect">
            <a:avLst>
              <a:gd name="adj" fmla="val 786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1</a:t>
            </a:r>
            <a:r>
              <a:rPr lang="en-GB" baseline="30000" dirty="0"/>
              <a:t>st</a:t>
            </a:r>
            <a:r>
              <a:rPr lang="en-GB" dirty="0"/>
              <a:t> and 2</a:t>
            </a:r>
            <a:r>
              <a:rPr lang="en-GB" baseline="30000" dirty="0"/>
              <a:t>nd</a:t>
            </a:r>
            <a:r>
              <a:rPr lang="en-GB" dirty="0"/>
              <a:t> line systemic treatment options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2" name="Arrow: Right 1">
            <a:extLst>
              <a:ext uri="{FF2B5EF4-FFF2-40B4-BE49-F238E27FC236}">
                <a16:creationId xmlns:a16="http://schemas.microsoft.com/office/drawing/2014/main" id="{B481168E-B189-7E3D-D5A5-CC7283831B1F}"/>
              </a:ext>
            </a:extLst>
          </p:cNvPr>
          <p:cNvSpPr/>
          <p:nvPr/>
        </p:nvSpPr>
        <p:spPr>
          <a:xfrm>
            <a:off x="788405" y="3066900"/>
            <a:ext cx="11053857" cy="580184"/>
          </a:xfrm>
          <a:prstGeom prst="rightArrow">
            <a:avLst/>
          </a:prstGeom>
          <a:solidFill>
            <a:srgbClr val="5D8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96B17A7F-30B3-9B00-ACE1-9139CEFEB1AD}"/>
              </a:ext>
            </a:extLst>
          </p:cNvPr>
          <p:cNvSpPr/>
          <p:nvPr/>
        </p:nvSpPr>
        <p:spPr>
          <a:xfrm>
            <a:off x="767408" y="2152427"/>
            <a:ext cx="1640691" cy="885600"/>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Sorafenib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2007</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SHARP</a:t>
            </a:r>
            <a:r>
              <a:rPr lang="en-GB" baseline="30000" dirty="0">
                <a:solidFill>
                  <a:schemeClr val="tx1"/>
                </a:solidFill>
                <a:latin typeface="Arial" panose="020B0604020202020204" pitchFamily="34" charset="0"/>
                <a:ea typeface="Aileron" charset="0"/>
                <a:cs typeface="Arial" panose="020B0604020202020204" pitchFamily="34" charset="0"/>
              </a:rPr>
              <a:t>1</a:t>
            </a:r>
            <a:endParaRPr lang="en-GB" dirty="0">
              <a:solidFill>
                <a:schemeClr val="tx1"/>
              </a:solidFill>
            </a:endParaRPr>
          </a:p>
        </p:txBody>
      </p:sp>
      <p:sp>
        <p:nvSpPr>
          <p:cNvPr id="9" name="Rectangle: Rounded Corners 8">
            <a:extLst>
              <a:ext uri="{FF2B5EF4-FFF2-40B4-BE49-F238E27FC236}">
                <a16:creationId xmlns:a16="http://schemas.microsoft.com/office/drawing/2014/main" id="{70EB633C-502B-C0E7-01E4-BF7C3DD5D9EA}"/>
              </a:ext>
            </a:extLst>
          </p:cNvPr>
          <p:cNvSpPr/>
          <p:nvPr/>
        </p:nvSpPr>
        <p:spPr>
          <a:xfrm>
            <a:off x="4367808" y="1155841"/>
            <a:ext cx="1782516" cy="873199"/>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ea typeface="Aileron" charset="0"/>
                <a:cs typeface="Arial" panose="020B0604020202020204" pitchFamily="34" charset="0"/>
              </a:rPr>
              <a:t>Lenvatinib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2018</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REFLECT</a:t>
            </a:r>
            <a:r>
              <a:rPr lang="en-GB" baseline="30000" dirty="0">
                <a:solidFill>
                  <a:schemeClr val="tx1"/>
                </a:solidFill>
                <a:latin typeface="Arial" panose="020B0604020202020204" pitchFamily="34" charset="0"/>
                <a:ea typeface="Aileron" charset="0"/>
                <a:cs typeface="Arial" panose="020B0604020202020204" pitchFamily="34" charset="0"/>
              </a:rPr>
              <a:t>2</a:t>
            </a:r>
            <a:endParaRPr lang="en-GB" dirty="0">
              <a:solidFill>
                <a:schemeClr val="tx1"/>
              </a:solidFill>
            </a:endParaRPr>
          </a:p>
        </p:txBody>
      </p:sp>
      <p:sp>
        <p:nvSpPr>
          <p:cNvPr id="15" name="Title 2">
            <a:extLst>
              <a:ext uri="{FF2B5EF4-FFF2-40B4-BE49-F238E27FC236}">
                <a16:creationId xmlns:a16="http://schemas.microsoft.com/office/drawing/2014/main" id="{A512A20F-B677-2CBC-0E79-74C1342BC81F}"/>
              </a:ext>
            </a:extLst>
          </p:cNvPr>
          <p:cNvSpPr txBox="1">
            <a:spLocks/>
          </p:cNvSpPr>
          <p:nvPr/>
        </p:nvSpPr>
        <p:spPr>
          <a:xfrm rot="16200000">
            <a:off x="-431632" y="1143736"/>
            <a:ext cx="2110144" cy="864000"/>
          </a:xfrm>
          <a:prstGeom prst="rect">
            <a:avLst/>
          </a:prstGeom>
        </p:spPr>
        <p:txBody>
          <a:bodyPr vert="horz" lIns="0" tIns="0" rIns="0" bIns="0" rtlCol="0" anchor="t" anchorCtr="0">
            <a:normAutofit/>
          </a:bodyPr>
          <a:lstStyle>
            <a:lvl1pPr algn="l" defTabSz="457200" rtl="0" eaLnBrk="1" latinLnBrk="0" hangingPunct="1">
              <a:lnSpc>
                <a:spcPct val="100000"/>
              </a:lnSpc>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en-GB" sz="2400" dirty="0"/>
              <a:t>1</a:t>
            </a:r>
            <a:r>
              <a:rPr lang="en-GB" sz="2400" baseline="30000" dirty="0"/>
              <a:t>st</a:t>
            </a:r>
            <a:r>
              <a:rPr lang="en-GB" sz="2400" dirty="0"/>
              <a:t> line</a:t>
            </a:r>
          </a:p>
        </p:txBody>
      </p:sp>
      <p:sp>
        <p:nvSpPr>
          <p:cNvPr id="16" name="Title 2">
            <a:extLst>
              <a:ext uri="{FF2B5EF4-FFF2-40B4-BE49-F238E27FC236}">
                <a16:creationId xmlns:a16="http://schemas.microsoft.com/office/drawing/2014/main" id="{846F14ED-A9F2-88A5-1385-B528920B55E4}"/>
              </a:ext>
            </a:extLst>
          </p:cNvPr>
          <p:cNvSpPr txBox="1">
            <a:spLocks/>
          </p:cNvSpPr>
          <p:nvPr/>
        </p:nvSpPr>
        <p:spPr>
          <a:xfrm rot="16200000">
            <a:off x="-431632" y="4237311"/>
            <a:ext cx="2110144" cy="864000"/>
          </a:xfrm>
          <a:prstGeom prst="rect">
            <a:avLst/>
          </a:prstGeom>
        </p:spPr>
        <p:txBody>
          <a:bodyPr vert="horz" lIns="0" tIns="0" rIns="0" bIns="0" rtlCol="0" anchor="t" anchorCtr="0">
            <a:normAutofit/>
          </a:bodyPr>
          <a:lstStyle>
            <a:lvl1pPr algn="l" defTabSz="457200" rtl="0" eaLnBrk="1" latinLnBrk="0" hangingPunct="1">
              <a:lnSpc>
                <a:spcPct val="100000"/>
              </a:lnSpc>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algn="ctr"/>
            <a:r>
              <a:rPr lang="en-GB" sz="2400" dirty="0"/>
              <a:t>2</a:t>
            </a:r>
            <a:r>
              <a:rPr lang="en-GB" sz="2400" baseline="30000" dirty="0"/>
              <a:t>nd</a:t>
            </a:r>
            <a:r>
              <a:rPr lang="en-GB" sz="2400" dirty="0"/>
              <a:t> line and beyond</a:t>
            </a:r>
          </a:p>
        </p:txBody>
      </p:sp>
      <p:sp>
        <p:nvSpPr>
          <p:cNvPr id="18" name="Rectangle: Rounded Corners 17">
            <a:extLst>
              <a:ext uri="{FF2B5EF4-FFF2-40B4-BE49-F238E27FC236}">
                <a16:creationId xmlns:a16="http://schemas.microsoft.com/office/drawing/2014/main" id="{82CDA301-CB16-1829-0F84-69CCEF803E44}"/>
              </a:ext>
            </a:extLst>
          </p:cNvPr>
          <p:cNvSpPr/>
          <p:nvPr/>
        </p:nvSpPr>
        <p:spPr>
          <a:xfrm>
            <a:off x="4007768" y="3650385"/>
            <a:ext cx="1769967" cy="740341"/>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ea typeface="Aileron" charset="0"/>
                <a:cs typeface="Arial" panose="020B0604020202020204" pitchFamily="34" charset="0"/>
              </a:rPr>
              <a:t>Regorafenib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2017</a:t>
            </a:r>
          </a:p>
        </p:txBody>
      </p:sp>
      <p:sp>
        <p:nvSpPr>
          <p:cNvPr id="21" name="Rectangle: Rounded Corners 20">
            <a:extLst>
              <a:ext uri="{FF2B5EF4-FFF2-40B4-BE49-F238E27FC236}">
                <a16:creationId xmlns:a16="http://schemas.microsoft.com/office/drawing/2014/main" id="{C00DCCF5-3FD1-F37E-8F5D-6FA393FD7E49}"/>
              </a:ext>
            </a:extLst>
          </p:cNvPr>
          <p:cNvSpPr/>
          <p:nvPr/>
        </p:nvSpPr>
        <p:spPr>
          <a:xfrm>
            <a:off x="1337577" y="5097998"/>
            <a:ext cx="1159710" cy="523899"/>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ea typeface="Aileron" charset="0"/>
                <a:cs typeface="Arial" panose="020B0604020202020204" pitchFamily="34" charset="0"/>
              </a:rPr>
              <a:t>IO or IO combination</a:t>
            </a:r>
            <a:endParaRPr lang="en-GB" sz="1200" dirty="0">
              <a:solidFill>
                <a:schemeClr val="tx1"/>
              </a:solidFill>
              <a:latin typeface="Arial" panose="020B0604020202020204" pitchFamily="34" charset="0"/>
              <a:ea typeface="Aileron"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13431BD3-FFA6-6CF2-7E68-AB718FA3EE10}"/>
              </a:ext>
            </a:extLst>
          </p:cNvPr>
          <p:cNvSpPr/>
          <p:nvPr/>
        </p:nvSpPr>
        <p:spPr>
          <a:xfrm>
            <a:off x="1337577" y="4678597"/>
            <a:ext cx="1159710" cy="307776"/>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TKI</a:t>
            </a:r>
          </a:p>
        </p:txBody>
      </p:sp>
      <p:sp>
        <p:nvSpPr>
          <p:cNvPr id="35" name="Rectangle: Rounded Corners 34">
            <a:extLst>
              <a:ext uri="{FF2B5EF4-FFF2-40B4-BE49-F238E27FC236}">
                <a16:creationId xmlns:a16="http://schemas.microsoft.com/office/drawing/2014/main" id="{13F343BD-DBFD-B4BA-6711-4A9A852806FC}"/>
              </a:ext>
            </a:extLst>
          </p:cNvPr>
          <p:cNvSpPr/>
          <p:nvPr/>
        </p:nvSpPr>
        <p:spPr>
          <a:xfrm>
            <a:off x="10003935" y="2152427"/>
            <a:ext cx="1782665" cy="8748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Durvalumab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2022</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HIMALAYA</a:t>
            </a:r>
            <a:r>
              <a:rPr lang="en-GB" baseline="30000" dirty="0">
                <a:solidFill>
                  <a:schemeClr val="tx1"/>
                </a:solidFill>
                <a:latin typeface="Arial" panose="020B0604020202020204" pitchFamily="34" charset="0"/>
                <a:ea typeface="Aileron" charset="0"/>
                <a:cs typeface="Arial" panose="020B0604020202020204" pitchFamily="34" charset="0"/>
              </a:rPr>
              <a:t>4</a:t>
            </a:r>
            <a:endParaRPr lang="en-GB" dirty="0">
              <a:solidFill>
                <a:schemeClr val="tx1"/>
              </a:solidFill>
              <a:latin typeface="Arial" panose="020B0604020202020204" pitchFamily="34" charset="0"/>
              <a:ea typeface="Aileron"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CF5A2FB8-281A-84C7-F0E9-9E260E163261}"/>
              </a:ext>
            </a:extLst>
          </p:cNvPr>
          <p:cNvSpPr/>
          <p:nvPr/>
        </p:nvSpPr>
        <p:spPr>
          <a:xfrm>
            <a:off x="8095705" y="1155841"/>
            <a:ext cx="3746235" cy="873199"/>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cs typeface="Arial" panose="020B0604020202020204" pitchFamily="34" charset="0"/>
              </a:rPr>
              <a:t>Durvalumab + tremelimumab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2022</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HIMALAYA</a:t>
            </a:r>
            <a:r>
              <a:rPr lang="en-GB" baseline="30000" dirty="0">
                <a:solidFill>
                  <a:schemeClr val="tx1"/>
                </a:solidFill>
                <a:latin typeface="Arial" panose="020B0604020202020204" pitchFamily="34" charset="0"/>
                <a:ea typeface="Aileron" charset="0"/>
                <a:cs typeface="Arial" panose="020B0604020202020204" pitchFamily="34" charset="0"/>
              </a:rPr>
              <a:t>4</a:t>
            </a:r>
            <a:endParaRPr lang="en-GB" dirty="0">
              <a:solidFill>
                <a:schemeClr val="tx1"/>
              </a:solidFill>
              <a:latin typeface="Arial" panose="020B0604020202020204" pitchFamily="34" charset="0"/>
              <a:ea typeface="Aileron"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563A239F-9278-8AB7-1A33-B201DBD15AF6}"/>
              </a:ext>
            </a:extLst>
          </p:cNvPr>
          <p:cNvSpPr/>
          <p:nvPr/>
        </p:nvSpPr>
        <p:spPr>
          <a:xfrm>
            <a:off x="6096000" y="2152427"/>
            <a:ext cx="3746235" cy="8748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ea typeface="Aileron" charset="0"/>
                <a:cs typeface="Arial" panose="020B0604020202020204" pitchFamily="34" charset="0"/>
              </a:rPr>
              <a:t>Atezolizumab + bevacizumab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2020</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IMbrave150</a:t>
            </a:r>
            <a:r>
              <a:rPr lang="en-GB" baseline="30000" dirty="0">
                <a:solidFill>
                  <a:schemeClr val="tx1"/>
                </a:solidFill>
                <a:latin typeface="Arial" panose="020B0604020202020204" pitchFamily="34" charset="0"/>
                <a:ea typeface="Aileron" charset="0"/>
                <a:cs typeface="Arial" panose="020B0604020202020204" pitchFamily="34" charset="0"/>
              </a:rPr>
              <a:t>3</a:t>
            </a:r>
            <a:endParaRPr lang="en-GB" dirty="0">
              <a:solidFill>
                <a:schemeClr val="tx1"/>
              </a:solidFill>
              <a:latin typeface="Arial" panose="020B0604020202020204" pitchFamily="34" charset="0"/>
              <a:ea typeface="Aileron" charset="0"/>
              <a:cs typeface="Arial" panose="020B0604020202020204" pitchFamily="34" charset="0"/>
            </a:endParaRPr>
          </a:p>
        </p:txBody>
      </p:sp>
      <p:cxnSp>
        <p:nvCxnSpPr>
          <p:cNvPr id="48" name="Straight Connector 47">
            <a:extLst>
              <a:ext uri="{FF2B5EF4-FFF2-40B4-BE49-F238E27FC236}">
                <a16:creationId xmlns:a16="http://schemas.microsoft.com/office/drawing/2014/main" id="{CD2430E7-CA49-E21F-D7A5-A190C0AD22A6}"/>
              </a:ext>
            </a:extLst>
          </p:cNvPr>
          <p:cNvCxnSpPr/>
          <p:nvPr/>
        </p:nvCxnSpPr>
        <p:spPr>
          <a:xfrm flipV="1">
            <a:off x="2654324" y="2844945"/>
            <a:ext cx="360040" cy="1018615"/>
          </a:xfrm>
          <a:prstGeom prst="line">
            <a:avLst/>
          </a:prstGeom>
          <a:ln w="571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7AC1019-C184-43A1-6B6D-FFF9D758BD8A}"/>
              </a:ext>
            </a:extLst>
          </p:cNvPr>
          <p:cNvCxnSpPr/>
          <p:nvPr/>
        </p:nvCxnSpPr>
        <p:spPr>
          <a:xfrm flipV="1">
            <a:off x="2942812" y="2844944"/>
            <a:ext cx="360040" cy="1018615"/>
          </a:xfrm>
          <a:prstGeom prst="line">
            <a:avLst/>
          </a:prstGeom>
          <a:ln w="57150">
            <a:solidFill>
              <a:schemeClr val="tx2"/>
            </a:solidFill>
          </a:ln>
        </p:spPr>
        <p:style>
          <a:lnRef idx="2">
            <a:schemeClr val="accent1"/>
          </a:lnRef>
          <a:fillRef idx="0">
            <a:schemeClr val="accent1"/>
          </a:fillRef>
          <a:effectRef idx="1">
            <a:schemeClr val="accent1"/>
          </a:effectRef>
          <a:fontRef idx="minor">
            <a:schemeClr val="tx1"/>
          </a:fontRef>
        </p:style>
      </p:cxnSp>
      <p:sp>
        <p:nvSpPr>
          <p:cNvPr id="50" name="Rectangle: Rounded Corners 49">
            <a:extLst>
              <a:ext uri="{FF2B5EF4-FFF2-40B4-BE49-F238E27FC236}">
                <a16:creationId xmlns:a16="http://schemas.microsoft.com/office/drawing/2014/main" id="{50251186-D637-40D7-BF4D-AC256F459153}"/>
              </a:ext>
            </a:extLst>
          </p:cNvPr>
          <p:cNvSpPr/>
          <p:nvPr/>
        </p:nvSpPr>
        <p:spPr>
          <a:xfrm>
            <a:off x="4544320" y="5310762"/>
            <a:ext cx="1944216" cy="61711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 rtlCol="0" anchor="ctr"/>
          <a:lstStyle/>
          <a:p>
            <a:r>
              <a:rPr lang="en-GB" b="1" dirty="0">
                <a:solidFill>
                  <a:schemeClr val="tx1"/>
                </a:solidFill>
                <a:latin typeface="Arial" panose="020B0604020202020204" pitchFamily="34" charset="0"/>
                <a:ea typeface="Aileron" charset="0"/>
                <a:cs typeface="Arial" panose="020B0604020202020204" pitchFamily="34" charset="0"/>
              </a:rPr>
              <a:t>Pembrolizumab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2018</a:t>
            </a:r>
          </a:p>
        </p:txBody>
      </p:sp>
      <p:sp>
        <p:nvSpPr>
          <p:cNvPr id="53" name="Rectangle: Rounded Corners 52">
            <a:extLst>
              <a:ext uri="{FF2B5EF4-FFF2-40B4-BE49-F238E27FC236}">
                <a16:creationId xmlns:a16="http://schemas.microsoft.com/office/drawing/2014/main" id="{5C7A7A42-A2F8-5E90-CDA9-546BB686B4F0}"/>
              </a:ext>
            </a:extLst>
          </p:cNvPr>
          <p:cNvSpPr/>
          <p:nvPr/>
        </p:nvSpPr>
        <p:spPr>
          <a:xfrm>
            <a:off x="7032104" y="5287519"/>
            <a:ext cx="2858077" cy="646331"/>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Ins="36000" rtlCol="0" anchor="ctr"/>
          <a:lstStyle/>
          <a:p>
            <a:r>
              <a:rPr lang="en-GB" b="1" dirty="0">
                <a:solidFill>
                  <a:schemeClr val="tx1"/>
                </a:solidFill>
                <a:latin typeface="Arial" panose="020B0604020202020204" pitchFamily="34" charset="0"/>
                <a:cs typeface="Arial" panose="020B0604020202020204" pitchFamily="34" charset="0"/>
              </a:rPr>
              <a:t>Nivolumab + ipilimumab</a:t>
            </a:r>
          </a:p>
          <a:p>
            <a:pPr marL="285750" indent="-285750">
              <a:buFont typeface="Arial" panose="020B0604020202020204" pitchFamily="34" charset="0"/>
              <a:buChar char="•"/>
            </a:pPr>
            <a:r>
              <a:rPr lang="en-GB" dirty="0">
                <a:solidFill>
                  <a:schemeClr val="tx1"/>
                </a:solidFill>
                <a:latin typeface="Arial" panose="020B0604020202020204" pitchFamily="34" charset="0"/>
                <a:ea typeface="Aileron" charset="0"/>
                <a:cs typeface="Arial" panose="020B0604020202020204" pitchFamily="34" charset="0"/>
              </a:rPr>
              <a:t>2020</a:t>
            </a:r>
          </a:p>
        </p:txBody>
      </p:sp>
      <p:sp>
        <p:nvSpPr>
          <p:cNvPr id="55" name="Rectangle: Rounded Corners 54">
            <a:extLst>
              <a:ext uri="{FF2B5EF4-FFF2-40B4-BE49-F238E27FC236}">
                <a16:creationId xmlns:a16="http://schemas.microsoft.com/office/drawing/2014/main" id="{B45529F2-8DF3-6738-8D1E-9C502C942869}"/>
              </a:ext>
            </a:extLst>
          </p:cNvPr>
          <p:cNvSpPr/>
          <p:nvPr/>
        </p:nvSpPr>
        <p:spPr>
          <a:xfrm>
            <a:off x="6023992" y="3650386"/>
            <a:ext cx="1872209" cy="692364"/>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ea typeface="Aileron" charset="0"/>
                <a:cs typeface="Arial" panose="020B0604020202020204" pitchFamily="34" charset="0"/>
              </a:rPr>
              <a:t>Ramucirumab</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2019</a:t>
            </a:r>
          </a:p>
        </p:txBody>
      </p:sp>
      <p:sp>
        <p:nvSpPr>
          <p:cNvPr id="57" name="Rectangle: Rounded Corners 56">
            <a:extLst>
              <a:ext uri="{FF2B5EF4-FFF2-40B4-BE49-F238E27FC236}">
                <a16:creationId xmlns:a16="http://schemas.microsoft.com/office/drawing/2014/main" id="{B0B5C162-0183-36EA-833E-3DCDA3FA7CA7}"/>
              </a:ext>
            </a:extLst>
          </p:cNvPr>
          <p:cNvSpPr/>
          <p:nvPr/>
        </p:nvSpPr>
        <p:spPr>
          <a:xfrm>
            <a:off x="6096000" y="4468399"/>
            <a:ext cx="1771724" cy="692364"/>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latin typeface="Arial" panose="020B0604020202020204" pitchFamily="34" charset="0"/>
                <a:ea typeface="Aileron" charset="0"/>
                <a:cs typeface="Arial" panose="020B0604020202020204" pitchFamily="34" charset="0"/>
              </a:rPr>
              <a:t>Cabozantinib</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2019</a:t>
            </a:r>
            <a:endParaRPr lang="en-GB" b="1" dirty="0">
              <a:solidFill>
                <a:schemeClr val="tx1"/>
              </a:solidFill>
              <a:latin typeface="Arial" panose="020B0604020202020204" pitchFamily="34" charset="0"/>
              <a:ea typeface="Aileron" charset="0"/>
              <a:cs typeface="Arial" panose="020B0604020202020204" pitchFamily="34" charset="0"/>
            </a:endParaRPr>
          </a:p>
        </p:txBody>
      </p:sp>
      <p:sp>
        <p:nvSpPr>
          <p:cNvPr id="61" name="Title 2">
            <a:extLst>
              <a:ext uri="{FF2B5EF4-FFF2-40B4-BE49-F238E27FC236}">
                <a16:creationId xmlns:a16="http://schemas.microsoft.com/office/drawing/2014/main" id="{2B2ACD7C-4CC4-0F59-AAC8-11D5225BACC4}"/>
              </a:ext>
            </a:extLst>
          </p:cNvPr>
          <p:cNvSpPr txBox="1">
            <a:spLocks/>
          </p:cNvSpPr>
          <p:nvPr/>
        </p:nvSpPr>
        <p:spPr>
          <a:xfrm>
            <a:off x="10776520" y="3257990"/>
            <a:ext cx="925321" cy="295686"/>
          </a:xfrm>
          <a:prstGeom prst="rect">
            <a:avLst/>
          </a:prstGeom>
        </p:spPr>
        <p:txBody>
          <a:bodyPr vert="horz" lIns="0" tIns="0" rIns="0" bIns="0" rtlCol="0" anchor="t" anchorCtr="0">
            <a:normAutofit fontScale="92500" lnSpcReduction="20000"/>
          </a:bodyPr>
          <a:lstStyle>
            <a:lvl1pPr algn="l" defTabSz="457200" rtl="0" eaLnBrk="1" latinLnBrk="0" hangingPunct="1">
              <a:lnSpc>
                <a:spcPct val="100000"/>
              </a:lnSpc>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en-GB" sz="2400" dirty="0">
                <a:solidFill>
                  <a:schemeClr val="bg1"/>
                </a:solidFill>
              </a:rPr>
              <a:t>2022</a:t>
            </a:r>
          </a:p>
        </p:txBody>
      </p:sp>
      <p:sp>
        <p:nvSpPr>
          <p:cNvPr id="41" name="Title 2">
            <a:extLst>
              <a:ext uri="{FF2B5EF4-FFF2-40B4-BE49-F238E27FC236}">
                <a16:creationId xmlns:a16="http://schemas.microsoft.com/office/drawing/2014/main" id="{E7F95515-EE34-324E-9C7F-B014F71A51BF}"/>
              </a:ext>
            </a:extLst>
          </p:cNvPr>
          <p:cNvSpPr txBox="1">
            <a:spLocks/>
          </p:cNvSpPr>
          <p:nvPr/>
        </p:nvSpPr>
        <p:spPr>
          <a:xfrm>
            <a:off x="841937" y="3257990"/>
            <a:ext cx="925321" cy="295686"/>
          </a:xfrm>
          <a:prstGeom prst="rect">
            <a:avLst/>
          </a:prstGeom>
        </p:spPr>
        <p:txBody>
          <a:bodyPr vert="horz" lIns="0" tIns="0" rIns="0" bIns="0" rtlCol="0" anchor="t" anchorCtr="0">
            <a:normAutofit fontScale="92500" lnSpcReduction="20000"/>
          </a:bodyPr>
          <a:lstStyle>
            <a:lvl1pPr algn="l" defTabSz="457200" rtl="0" eaLnBrk="1" latinLnBrk="0" hangingPunct="1">
              <a:lnSpc>
                <a:spcPct val="100000"/>
              </a:lnSpc>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en-GB" sz="2400" dirty="0">
                <a:solidFill>
                  <a:schemeClr val="bg1"/>
                </a:solidFill>
              </a:rPr>
              <a:t>2007</a:t>
            </a:r>
          </a:p>
        </p:txBody>
      </p:sp>
      <p:sp>
        <p:nvSpPr>
          <p:cNvPr id="42" name="Title 2">
            <a:extLst>
              <a:ext uri="{FF2B5EF4-FFF2-40B4-BE49-F238E27FC236}">
                <a16:creationId xmlns:a16="http://schemas.microsoft.com/office/drawing/2014/main" id="{6F729B0E-D2D9-8D49-9778-0311ACA1068D}"/>
              </a:ext>
            </a:extLst>
          </p:cNvPr>
          <p:cNvSpPr txBox="1">
            <a:spLocks/>
          </p:cNvSpPr>
          <p:nvPr/>
        </p:nvSpPr>
        <p:spPr>
          <a:xfrm>
            <a:off x="4266638" y="3257990"/>
            <a:ext cx="925321" cy="295686"/>
          </a:xfrm>
          <a:prstGeom prst="rect">
            <a:avLst/>
          </a:prstGeom>
        </p:spPr>
        <p:txBody>
          <a:bodyPr vert="horz" lIns="0" tIns="0" rIns="0" bIns="0" rtlCol="0" anchor="t" anchorCtr="0">
            <a:normAutofit fontScale="92500" lnSpcReduction="20000"/>
          </a:bodyPr>
          <a:lstStyle>
            <a:lvl1pPr algn="l" defTabSz="457200" rtl="0" eaLnBrk="1" latinLnBrk="0" hangingPunct="1">
              <a:lnSpc>
                <a:spcPct val="100000"/>
              </a:lnSpc>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en-GB" sz="2400" dirty="0">
                <a:solidFill>
                  <a:schemeClr val="bg1"/>
                </a:solidFill>
              </a:rPr>
              <a:t>2017</a:t>
            </a:r>
          </a:p>
        </p:txBody>
      </p:sp>
      <p:sp>
        <p:nvSpPr>
          <p:cNvPr id="17" name="Content Placeholder 10">
            <a:extLst>
              <a:ext uri="{FF2B5EF4-FFF2-40B4-BE49-F238E27FC236}">
                <a16:creationId xmlns:a16="http://schemas.microsoft.com/office/drawing/2014/main" id="{04670ACE-6D94-78AF-D955-ACDE41EA5AEE}"/>
              </a:ext>
            </a:extLst>
          </p:cNvPr>
          <p:cNvSpPr txBox="1">
            <a:spLocks/>
          </p:cNvSpPr>
          <p:nvPr/>
        </p:nvSpPr>
        <p:spPr>
          <a:xfrm>
            <a:off x="620183" y="6285359"/>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IO, immunotherapy; TKI, tyrosine kinase inhibitor</a:t>
            </a:r>
          </a:p>
          <a:p>
            <a:r>
              <a:rPr lang="en-GB" dirty="0"/>
              <a:t>1. Llovet JM, et al. N Engl J Med. 2008;359:378-90; 2. Kudo M, et al. Lancet. 2018;391:1163-73; </a:t>
            </a:r>
            <a:br>
              <a:rPr lang="en-GB" dirty="0"/>
            </a:br>
            <a:r>
              <a:rPr lang="en-GB" dirty="0"/>
              <a:t>3. Cheng A-L, et al. J Hepatol. 2022;76:862-73; 4. Abou-Alfa GK, et al. NEJM Evid. 2022;1:10.1056/EVIDoa2100070</a:t>
            </a:r>
          </a:p>
        </p:txBody>
      </p:sp>
    </p:spTree>
    <p:extLst>
      <p:ext uri="{BB962C8B-B14F-4D97-AF65-F5344CB8AC3E}">
        <p14:creationId xmlns:p14="http://schemas.microsoft.com/office/powerpoint/2010/main" val="82823277"/>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ctr">
          <a:defRPr sz="10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12</TotalTime>
  <Words>7285</Words>
  <Application>Microsoft Macintosh PowerPoint</Application>
  <PresentationFormat>Widescreen</PresentationFormat>
  <Paragraphs>1417</Paragraphs>
  <Slides>41</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Aileron</vt:lpstr>
      <vt:lpstr>Arial</vt:lpstr>
      <vt:lpstr>Calibri</vt:lpstr>
      <vt:lpstr>Lucida Grande</vt:lpstr>
      <vt:lpstr>PT Sans Narrow</vt:lpstr>
      <vt:lpstr>Wingdings</vt:lpstr>
      <vt:lpstr>Thème Office</vt:lpstr>
      <vt:lpstr>PowerPoint Presentation</vt:lpstr>
      <vt:lpstr>The use of IMMUNOTHERAPY IN hcc  Micro learning module one:  Efficacy and safety   Dr Aiwu Ruth He, MD, PhD Medstar Georgetown University Hospital, Washington DC, USA  Prof. Dr Peter R. Galle, MD, PhD University Medical Centre Mainz, Mainz, Germany  MAy 2023</vt:lpstr>
      <vt:lpstr>This programme has been developed by two international experts</vt:lpstr>
      <vt:lpstr>Developed by HCC COnnect</vt:lpstr>
      <vt:lpstr>Educational objectives</vt:lpstr>
      <vt:lpstr>Clinical takeaways</vt:lpstr>
      <vt:lpstr>1st &amp; 2nd line systemic treatment options for patients with HCC</vt:lpstr>
      <vt:lpstr>TWO Types of systemic treatment options for patients with HCC</vt:lpstr>
      <vt:lpstr>1st and 2nd line systemic treatment options</vt:lpstr>
      <vt:lpstr>Single-agent IO</vt:lpstr>
      <vt:lpstr>Nivolumab Single-agent IO THAT did not meet its primary endpoint in Phase 3 study </vt:lpstr>
      <vt:lpstr>pembrolizumab Single-agent IO THAT did not meet its primary endpoint in Phase 3 study </vt:lpstr>
      <vt:lpstr>challenges with single-agent IO</vt:lpstr>
      <vt:lpstr>Tislelizumab Single-agent IO THAT met its primary endpoint in Phase 3 study </vt:lpstr>
      <vt:lpstr>durvalumab Single-agent IO THAT met its primary endpoint in Phase 3 study </vt:lpstr>
      <vt:lpstr>1st line io-based combination treatments: Efficacy and safety</vt:lpstr>
      <vt:lpstr>Atezolizumab + bevacizumab immune checkpoint inhibitor (anti-Pd-l1) + anti-VEGf</vt:lpstr>
      <vt:lpstr>Atezolizumab + bevacizumab (Imbrave150) Updated analysis: OS benefit versus sorafenib</vt:lpstr>
      <vt:lpstr>Atezolizumab + bevacizumab (Imbrave150) Updated analysis: pfS benefit vERSUs sorafenib</vt:lpstr>
      <vt:lpstr>Atezolizumab + bevacizumab (Imbrave150) Updated analysis: safety summary</vt:lpstr>
      <vt:lpstr>Atezolizumab + bevacizumab (Imbrave150) Primary analysis: bleeding events were typically low in grade and unrelated to varices</vt:lpstr>
      <vt:lpstr>Atezolizumab + bevacizumab (Imbrave150) SUMMARY OF AEs: ≥10% frequency of AEs in either arm and &gt;5% difference between arms</vt:lpstr>
      <vt:lpstr>Tremelimumab + Durvalumab1 immune checkpoint inhibitors anti-ctla-4 + anti-pd-l1</vt:lpstr>
      <vt:lpstr>Tremelimumab + Durvalumab (HIMALAYA) Primary endpoint: significant benefit in OS versus sorafenib</vt:lpstr>
      <vt:lpstr>Tremelimumab + Durvalumab (HIMALAYA) significant benefit in OS versus sorafenib</vt:lpstr>
      <vt:lpstr>Tremelimumab + Durvalumab (HIMALAYA) Secondary endpoint: no significant difference in median PFS versus sorafenib</vt:lpstr>
      <vt:lpstr>Tremelimumab + Durvalumab (HIMALAYA) safety summary: AEs</vt:lpstr>
      <vt:lpstr>Tremelimumab + Durvalumab (HIMALAYA) Safety: treatment-related hepatic or haemorrhage SMQ events</vt:lpstr>
      <vt:lpstr>Tremelimumab + Durvalumab (HIMALAYA) safety: irAes</vt:lpstr>
      <vt:lpstr>irAEs management iraes can be treated with steroids </vt:lpstr>
      <vt:lpstr>understanding the survival curve</vt:lpstr>
      <vt:lpstr>Understanding the survival curve IO+IO combination therapies: raising the tail of the curve</vt:lpstr>
      <vt:lpstr>Understanding the survival curve landmark analysis designates certain timepoints in the follow-up period</vt:lpstr>
      <vt:lpstr>Understanding the survival curve IO+IO combination therapies: raising the tail of the curve</vt:lpstr>
      <vt:lpstr>Io in the full systemic treatment landscape for hcc</vt:lpstr>
      <vt:lpstr>The place of IO IN THE TREATMENT LANDSCAPE Multidisciplinary Care for patients with hepatobiliary Cancer (2022 update BCLC)</vt:lpstr>
      <vt:lpstr>The place of IO IN THE TREATMENT LANDSCAPE Multidisciplinary Care for patients with hepatobiliary Cancer (2022 update BCLC) </vt:lpstr>
      <vt:lpstr>in conclusion</vt:lpstr>
      <vt:lpstr>In conclusion</vt:lpstr>
      <vt:lpstr>Outlook to Module 2  the use of immunotherapy in hCC:   In-depth subgroup analyses and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639</cp:revision>
  <cp:lastPrinted>2017-02-15T09:54:46Z</cp:lastPrinted>
  <dcterms:created xsi:type="dcterms:W3CDTF">2016-10-14T09:38:18Z</dcterms:created>
  <dcterms:modified xsi:type="dcterms:W3CDTF">2023-04-27T10:56:26Z</dcterms:modified>
</cp:coreProperties>
</file>