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12537" r:id="rId2"/>
    <p:sldId id="12293" r:id="rId3"/>
    <p:sldId id="2147470798" r:id="rId4"/>
    <p:sldId id="2147470796" r:id="rId5"/>
    <p:sldId id="2147470795" r:id="rId6"/>
    <p:sldId id="2147471280" r:id="rId7"/>
    <p:sldId id="2147471163" r:id="rId8"/>
    <p:sldId id="2147470787" r:id="rId9"/>
    <p:sldId id="2354" r:id="rId10"/>
    <p:sldId id="2147471284" r:id="rId11"/>
    <p:sldId id="364" r:id="rId12"/>
    <p:sldId id="2147471281" r:id="rId13"/>
    <p:sldId id="2134803877" r:id="rId14"/>
    <p:sldId id="2147470792" r:id="rId15"/>
    <p:sldId id="2147471288" r:id="rId16"/>
    <p:sldId id="2147471285" r:id="rId17"/>
    <p:sldId id="2134803906" r:id="rId18"/>
    <p:sldId id="2145707292" r:id="rId19"/>
    <p:sldId id="2147471286" r:id="rId20"/>
    <p:sldId id="2147470791" r:id="rId21"/>
    <p:sldId id="2147470793" r:id="rId22"/>
    <p:sldId id="2147471287" r:id="rId23"/>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04" userDrawn="1">
          <p15:clr>
            <a:srgbClr val="A4A3A4"/>
          </p15:clr>
        </p15:guide>
        <p15:guide id="3" pos="1906" userDrawn="1">
          <p15:clr>
            <a:srgbClr val="A4A3A4"/>
          </p15:clr>
        </p15:guide>
        <p15:guide id="4" orient="horz" pos="3471" userDrawn="1">
          <p15:clr>
            <a:srgbClr val="A4A3A4"/>
          </p15:clr>
        </p15:guide>
        <p15:guide id="5" orient="horz" pos="3706" userDrawn="1">
          <p15:clr>
            <a:srgbClr val="A4A3A4"/>
          </p15:clr>
        </p15:guide>
        <p15:guide id="6" orient="horz" pos="3803" userDrawn="1">
          <p15:clr>
            <a:srgbClr val="A4A3A4"/>
          </p15:clr>
        </p15:guide>
        <p15:guide id="7" orient="horz" pos="4037" userDrawn="1">
          <p15:clr>
            <a:srgbClr val="A4A3A4"/>
          </p15:clr>
        </p15:guide>
        <p15:guide id="8" orient="horz" pos="226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203774-26AF-7DC6-696C-D1D6181E9F23}" name="Howard Donohue" initials="HD" userId="4648ce945642090e"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7583B"/>
    <a:srgbClr val="C6573B"/>
    <a:srgbClr val="03C750"/>
    <a:srgbClr val="FF85FF"/>
    <a:srgbClr val="5D8298"/>
    <a:srgbClr val="C7573C"/>
    <a:srgbClr val="FFA402"/>
    <a:srgbClr val="505050"/>
    <a:srgbClr val="FF3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0"/>
    <p:restoredTop sz="94427"/>
  </p:normalViewPr>
  <p:slideViewPr>
    <p:cSldViewPr snapToObjects="1">
      <p:cViewPr varScale="1">
        <p:scale>
          <a:sx n="104" d="100"/>
          <a:sy n="104" d="100"/>
        </p:scale>
        <p:origin x="484" y="72"/>
      </p:cViewPr>
      <p:guideLst>
        <p:guide orient="horz" pos="2160"/>
        <p:guide pos="3704"/>
        <p:guide pos="1906"/>
        <p:guide orient="horz" pos="3471"/>
        <p:guide orient="horz" pos="3706"/>
        <p:guide orient="horz" pos="3803"/>
        <p:guide orient="horz" pos="4037"/>
        <p:guide orient="horz" pos="2260"/>
      </p:guideLst>
    </p:cSldViewPr>
  </p:slideViewPr>
  <p:outlineViewPr>
    <p:cViewPr>
      <p:scale>
        <a:sx n="33" d="100"/>
        <a:sy n="33" d="100"/>
      </p:scale>
      <p:origin x="0" y="0"/>
    </p:cViewPr>
  </p:outlineViewPr>
  <p:notesTextViewPr>
    <p:cViewPr>
      <p:scale>
        <a:sx n="3" d="2"/>
        <a:sy n="3" d="2"/>
      </p:scale>
      <p:origin x="0" y="0"/>
    </p:cViewPr>
  </p:notesTextViewPr>
  <p:sorterViewPr>
    <p:cViewPr>
      <p:scale>
        <a:sx n="1" d="1"/>
        <a:sy n="1" d="1"/>
      </p:scale>
      <p:origin x="0" y="0"/>
    </p:cViewPr>
  </p:sorterViewPr>
  <p:notesViewPr>
    <p:cSldViewPr snapToObjects="1" showGuides="1">
      <p:cViewPr varScale="1">
        <p:scale>
          <a:sx n="83" d="100"/>
          <a:sy n="83" d="100"/>
        </p:scale>
        <p:origin x="3284" y="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236017229613861E-2"/>
          <c:y val="7.1842041936541812E-2"/>
          <c:w val="0.95229159441583267"/>
          <c:h val="0.7642498647028183"/>
        </c:manualLayout>
      </c:layout>
      <c:barChart>
        <c:barDir val="col"/>
        <c:grouping val="stacked"/>
        <c:varyColors val="0"/>
        <c:ser>
          <c:idx val="0"/>
          <c:order val="0"/>
          <c:spPr>
            <a:solidFill>
              <a:schemeClr val="tx2">
                <a:lumMod val="60000"/>
                <a:lumOff val="40000"/>
              </a:schemeClr>
            </a:solidFill>
            <a:ln>
              <a:noFill/>
            </a:ln>
            <a:effectLst/>
          </c:spPr>
          <c:invertIfNegative val="0"/>
          <c:cat>
            <c:strRef>
              <c:f>Sheet1!$E$2:$F$2</c:f>
              <c:strCache>
                <c:ptCount val="2"/>
                <c:pt idx="0">
                  <c:v>weekly PTX</c:v>
                </c:pt>
                <c:pt idx="1">
                  <c:v>weekly PTX+Ram</c:v>
                </c:pt>
              </c:strCache>
            </c:strRef>
          </c:cat>
          <c:val>
            <c:numRef>
              <c:f>Sheet1!$E$3:$F$3</c:f>
              <c:numCache>
                <c:formatCode>General</c:formatCode>
                <c:ptCount val="2"/>
                <c:pt idx="0">
                  <c:v>3.6</c:v>
                </c:pt>
                <c:pt idx="1">
                  <c:v>4.4000000000000004</c:v>
                </c:pt>
              </c:numCache>
            </c:numRef>
          </c:val>
          <c:extLst>
            <c:ext xmlns:c16="http://schemas.microsoft.com/office/drawing/2014/chart" uri="{C3380CC4-5D6E-409C-BE32-E72D297353CC}">
              <c16:uniqueId val="{00000000-FCF3-EF44-A080-F580A32B0624}"/>
            </c:ext>
          </c:extLst>
        </c:ser>
        <c:ser>
          <c:idx val="1"/>
          <c:order val="1"/>
          <c:spPr>
            <a:solidFill>
              <a:schemeClr val="accent1">
                <a:lumMod val="75000"/>
              </a:schemeClr>
            </a:solidFill>
            <a:ln>
              <a:noFill/>
            </a:ln>
            <a:effectLst/>
          </c:spPr>
          <c:invertIfNegative val="0"/>
          <c:cat>
            <c:strRef>
              <c:f>Sheet1!$E$2:$F$2</c:f>
              <c:strCache>
                <c:ptCount val="2"/>
                <c:pt idx="0">
                  <c:v>weekly PTX</c:v>
                </c:pt>
                <c:pt idx="1">
                  <c:v>weekly PTX+Ram</c:v>
                </c:pt>
              </c:strCache>
            </c:strRef>
          </c:cat>
          <c:val>
            <c:numRef>
              <c:f>Sheet1!$E$4:$F$4</c:f>
              <c:numCache>
                <c:formatCode>General</c:formatCode>
                <c:ptCount val="2"/>
                <c:pt idx="0">
                  <c:v>5.9</c:v>
                </c:pt>
                <c:pt idx="1">
                  <c:v>5.1999999999999993</c:v>
                </c:pt>
              </c:numCache>
            </c:numRef>
          </c:val>
          <c:extLst>
            <c:ext xmlns:c16="http://schemas.microsoft.com/office/drawing/2014/chart" uri="{C3380CC4-5D6E-409C-BE32-E72D297353CC}">
              <c16:uniqueId val="{00000001-FCF3-EF44-A080-F580A32B0624}"/>
            </c:ext>
          </c:extLst>
        </c:ser>
        <c:dLbls>
          <c:showLegendKey val="0"/>
          <c:showVal val="0"/>
          <c:showCatName val="0"/>
          <c:showSerName val="0"/>
          <c:showPercent val="0"/>
          <c:showBubbleSize val="0"/>
        </c:dLbls>
        <c:gapWidth val="219"/>
        <c:overlap val="100"/>
        <c:axId val="994001183"/>
        <c:axId val="993670255"/>
      </c:barChart>
      <c:catAx>
        <c:axId val="99400118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3670255"/>
        <c:crosses val="autoZero"/>
        <c:auto val="1"/>
        <c:lblAlgn val="ctr"/>
        <c:lblOffset val="100"/>
        <c:noMultiLvlLbl val="0"/>
      </c:catAx>
      <c:valAx>
        <c:axId val="993670255"/>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4001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tx2">
                <a:lumMod val="60000"/>
                <a:lumOff val="40000"/>
              </a:schemeClr>
            </a:solidFill>
            <a:ln>
              <a:noFill/>
            </a:ln>
            <a:effectLst/>
          </c:spPr>
          <c:invertIfNegative val="0"/>
          <c:cat>
            <c:strRef>
              <c:f>Sheet1!$H$2:$I$2</c:f>
              <c:strCache>
                <c:ptCount val="2"/>
                <c:pt idx="0">
                  <c:v>Nivolumab</c:v>
                </c:pt>
                <c:pt idx="1">
                  <c:v>FTD/TPI</c:v>
                </c:pt>
              </c:strCache>
            </c:strRef>
          </c:cat>
          <c:val>
            <c:numRef>
              <c:f>Sheet1!$H$3:$I$3</c:f>
              <c:numCache>
                <c:formatCode>General</c:formatCode>
                <c:ptCount val="2"/>
                <c:pt idx="0">
                  <c:v>1.61</c:v>
                </c:pt>
                <c:pt idx="1">
                  <c:v>2</c:v>
                </c:pt>
              </c:numCache>
            </c:numRef>
          </c:val>
          <c:extLst>
            <c:ext xmlns:c16="http://schemas.microsoft.com/office/drawing/2014/chart" uri="{C3380CC4-5D6E-409C-BE32-E72D297353CC}">
              <c16:uniqueId val="{00000000-8301-2946-AD60-3C1EA0773ECA}"/>
            </c:ext>
          </c:extLst>
        </c:ser>
        <c:ser>
          <c:idx val="1"/>
          <c:order val="1"/>
          <c:spPr>
            <a:solidFill>
              <a:schemeClr val="accent2">
                <a:lumMod val="75000"/>
              </a:schemeClr>
            </a:solidFill>
            <a:ln>
              <a:solidFill>
                <a:schemeClr val="accent1"/>
              </a:solidFill>
            </a:ln>
            <a:effectLst/>
          </c:spPr>
          <c:invertIfNegative val="0"/>
          <c:cat>
            <c:strRef>
              <c:f>Sheet1!$H$2:$I$2</c:f>
              <c:strCache>
                <c:ptCount val="2"/>
                <c:pt idx="0">
                  <c:v>Nivolumab</c:v>
                </c:pt>
                <c:pt idx="1">
                  <c:v>FTD/TPI</c:v>
                </c:pt>
              </c:strCache>
            </c:strRef>
          </c:cat>
          <c:val>
            <c:numRef>
              <c:f>Sheet1!$H$4:$I$4</c:f>
              <c:numCache>
                <c:formatCode>General</c:formatCode>
                <c:ptCount val="2"/>
                <c:pt idx="0">
                  <c:v>3.6499999999999995</c:v>
                </c:pt>
                <c:pt idx="1">
                  <c:v>3.7</c:v>
                </c:pt>
              </c:numCache>
            </c:numRef>
          </c:val>
          <c:extLst>
            <c:ext xmlns:c16="http://schemas.microsoft.com/office/drawing/2014/chart" uri="{C3380CC4-5D6E-409C-BE32-E72D297353CC}">
              <c16:uniqueId val="{00000001-8301-2946-AD60-3C1EA0773ECA}"/>
            </c:ext>
          </c:extLst>
        </c:ser>
        <c:dLbls>
          <c:showLegendKey val="0"/>
          <c:showVal val="0"/>
          <c:showCatName val="0"/>
          <c:showSerName val="0"/>
          <c:showPercent val="0"/>
          <c:showBubbleSize val="0"/>
        </c:dLbls>
        <c:gapWidth val="150"/>
        <c:overlap val="100"/>
        <c:axId val="1038155983"/>
        <c:axId val="989942303"/>
      </c:barChart>
      <c:catAx>
        <c:axId val="103815598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89942303"/>
        <c:crosses val="autoZero"/>
        <c:auto val="1"/>
        <c:lblAlgn val="ctr"/>
        <c:lblOffset val="100"/>
        <c:noMultiLvlLbl val="0"/>
      </c:catAx>
      <c:valAx>
        <c:axId val="989942303"/>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ja-JP"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38155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0.3572</cdr:x>
      <cdr:y>0.66636</cdr:y>
    </cdr:from>
    <cdr:to>
      <cdr:x>0.40562</cdr:x>
      <cdr:y>0.79136</cdr:y>
    </cdr:to>
    <cdr:sp macro="" textlink="">
      <cdr:nvSpPr>
        <cdr:cNvPr id="2" name="TextBox 5">
          <a:extLst xmlns:a="http://schemas.openxmlformats.org/drawingml/2006/main">
            <a:ext uri="{FF2B5EF4-FFF2-40B4-BE49-F238E27FC236}">
              <a16:creationId xmlns:a16="http://schemas.microsoft.com/office/drawing/2014/main" id="{E74BA1CF-F525-6CA8-E920-CC7323390229}"/>
            </a:ext>
          </a:extLst>
        </cdr:cNvPr>
        <cdr:cNvSpPr txBox="1"/>
      </cdr:nvSpPr>
      <cdr:spPr>
        <a:xfrm xmlns:a="http://schemas.openxmlformats.org/drawingml/2006/main">
          <a:off x="3727518" y="1312555"/>
          <a:ext cx="505267" cy="246221"/>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l"/>
          <a:r>
            <a:rPr lang="en-GB" sz="1600" dirty="0">
              <a:latin typeface="Arial" panose="020B0604020202020204" pitchFamily="34" charset="0"/>
              <a:ea typeface="Aileron" charset="0"/>
              <a:cs typeface="Arial" panose="020B0604020202020204" pitchFamily="34" charset="0"/>
            </a:rPr>
            <a:t>PFS </a:t>
          </a:r>
        </a:p>
      </cdr:txBody>
    </cdr:sp>
  </cdr:relSizeAnchor>
</c:userShapes>
</file>

<file path=ppt/drawings/drawing2.xml><?xml version="1.0" encoding="utf-8"?>
<c:userShapes xmlns:c="http://schemas.openxmlformats.org/drawingml/2006/chart">
  <cdr:relSizeAnchor xmlns:cdr="http://schemas.openxmlformats.org/drawingml/2006/chartDrawing">
    <cdr:from>
      <cdr:x>0.37805</cdr:x>
      <cdr:y>0.67082</cdr:y>
    </cdr:from>
    <cdr:to>
      <cdr:x>0.43823</cdr:x>
      <cdr:y>0.7892</cdr:y>
    </cdr:to>
    <cdr:sp macro="" textlink="">
      <cdr:nvSpPr>
        <cdr:cNvPr id="2" name="TextBox 5">
          <a:extLst xmlns:a="http://schemas.openxmlformats.org/drawingml/2006/main">
            <a:ext uri="{FF2B5EF4-FFF2-40B4-BE49-F238E27FC236}">
              <a16:creationId xmlns:a16="http://schemas.microsoft.com/office/drawing/2014/main" id="{94BF54C3-3973-8536-25A4-43C0D4E2D933}"/>
            </a:ext>
          </a:extLst>
        </cdr:cNvPr>
        <cdr:cNvSpPr txBox="1"/>
      </cdr:nvSpPr>
      <cdr:spPr>
        <a:xfrm xmlns:a="http://schemas.openxmlformats.org/drawingml/2006/main">
          <a:off x="3174421" y="1395341"/>
          <a:ext cx="505277" cy="246217"/>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600" dirty="0">
              <a:latin typeface="Arial" panose="020B0604020202020204" pitchFamily="34" charset="0"/>
              <a:ea typeface="Aileron" charset="0"/>
              <a:cs typeface="Arial" panose="020B0604020202020204" pitchFamily="34" charset="0"/>
            </a:rPr>
            <a:t>PFS </a:t>
          </a:r>
        </a:p>
      </cdr:txBody>
    </cdr:sp>
  </cdr:relSizeAnchor>
  <cdr:relSizeAnchor xmlns:cdr="http://schemas.openxmlformats.org/drawingml/2006/chartDrawing">
    <cdr:from>
      <cdr:x>0.8474</cdr:x>
      <cdr:y>0.64911</cdr:y>
    </cdr:from>
    <cdr:to>
      <cdr:x>0.90758</cdr:x>
      <cdr:y>0.76748</cdr:y>
    </cdr:to>
    <cdr:sp macro="" textlink="">
      <cdr:nvSpPr>
        <cdr:cNvPr id="3" name="TextBox 5">
          <a:extLst xmlns:a="http://schemas.openxmlformats.org/drawingml/2006/main">
            <a:ext uri="{FF2B5EF4-FFF2-40B4-BE49-F238E27FC236}">
              <a16:creationId xmlns:a16="http://schemas.microsoft.com/office/drawing/2014/main" id="{94BF54C3-3973-8536-25A4-43C0D4E2D933}"/>
            </a:ext>
          </a:extLst>
        </cdr:cNvPr>
        <cdr:cNvSpPr txBox="1"/>
      </cdr:nvSpPr>
      <cdr:spPr>
        <a:xfrm xmlns:a="http://schemas.openxmlformats.org/drawingml/2006/main">
          <a:off x="7115427" y="1350173"/>
          <a:ext cx="505277" cy="246217"/>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600" dirty="0">
              <a:latin typeface="Arial" panose="020B0604020202020204" pitchFamily="34" charset="0"/>
              <a:ea typeface="Aileron" charset="0"/>
              <a:cs typeface="Arial" panose="020B0604020202020204" pitchFamily="34" charset="0"/>
            </a:rPr>
            <a:t>PFS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6/25/2023</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6/25/2023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a:t>
            </a:fld>
            <a:endParaRPr lang="fr-FR" dirty="0"/>
          </a:p>
        </p:txBody>
      </p:sp>
    </p:spTree>
    <p:extLst>
      <p:ext uri="{BB962C8B-B14F-4D97-AF65-F5344CB8AC3E}">
        <p14:creationId xmlns:p14="http://schemas.microsoft.com/office/powerpoint/2010/main" val="461703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10</a:t>
            </a:fld>
            <a:endParaRPr lang="fr-FR" dirty="0"/>
          </a:p>
        </p:txBody>
      </p:sp>
    </p:spTree>
    <p:extLst>
      <p:ext uri="{BB962C8B-B14F-4D97-AF65-F5344CB8AC3E}">
        <p14:creationId xmlns:p14="http://schemas.microsoft.com/office/powerpoint/2010/main" val="3513788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928FB010-7B38-104F-BBB6-71244A1A170E}" type="slidenum">
              <a:rPr kumimoji="1" lang="ja-JP" altLang="en-US" smtClean="0"/>
              <a:t>11</a:t>
            </a:fld>
            <a:endParaRPr kumimoji="1" lang="ja-JP" altLang="en-US"/>
          </a:p>
        </p:txBody>
      </p:sp>
    </p:spTree>
    <p:extLst>
      <p:ext uri="{BB962C8B-B14F-4D97-AF65-F5344CB8AC3E}">
        <p14:creationId xmlns:p14="http://schemas.microsoft.com/office/powerpoint/2010/main" val="2600563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12</a:t>
            </a:fld>
            <a:endParaRPr lang="fr-FR" dirty="0"/>
          </a:p>
        </p:txBody>
      </p:sp>
    </p:spTree>
    <p:extLst>
      <p:ext uri="{BB962C8B-B14F-4D97-AF65-F5344CB8AC3E}">
        <p14:creationId xmlns:p14="http://schemas.microsoft.com/office/powerpoint/2010/main" val="3629383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03A43F1-DB63-0343-9447-7AE1D125E6DE}" type="slidenum">
              <a:rPr kumimoji="1" lang="ja-JP" altLang="en-US" smtClean="0"/>
              <a:t>13</a:t>
            </a:fld>
            <a:endParaRPr kumimoji="1" lang="ja-JP" altLang="en-US"/>
          </a:p>
        </p:txBody>
      </p:sp>
    </p:spTree>
    <p:extLst>
      <p:ext uri="{BB962C8B-B14F-4D97-AF65-F5344CB8AC3E}">
        <p14:creationId xmlns:p14="http://schemas.microsoft.com/office/powerpoint/2010/main" val="3369656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14</a:t>
            </a:fld>
            <a:endParaRPr lang="fr-FR" dirty="0"/>
          </a:p>
        </p:txBody>
      </p:sp>
    </p:spTree>
    <p:extLst>
      <p:ext uri="{BB962C8B-B14F-4D97-AF65-F5344CB8AC3E}">
        <p14:creationId xmlns:p14="http://schemas.microsoft.com/office/powerpoint/2010/main" val="229879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94739A99-65A0-5C4D-8AFF-8775681080E9}" type="slidenum">
              <a:rPr kumimoji="1" lang="ja-JP" altLang="en-US" smtClean="0"/>
              <a:t>15</a:t>
            </a:fld>
            <a:endParaRPr kumimoji="1" lang="ja-JP" altLang="en-US"/>
          </a:p>
        </p:txBody>
      </p:sp>
    </p:spTree>
    <p:extLst>
      <p:ext uri="{BB962C8B-B14F-4D97-AF65-F5344CB8AC3E}">
        <p14:creationId xmlns:p14="http://schemas.microsoft.com/office/powerpoint/2010/main" val="4256843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16</a:t>
            </a:fld>
            <a:endParaRPr lang="fr-FR" dirty="0"/>
          </a:p>
        </p:txBody>
      </p:sp>
    </p:spTree>
    <p:extLst>
      <p:ext uri="{BB962C8B-B14F-4D97-AF65-F5344CB8AC3E}">
        <p14:creationId xmlns:p14="http://schemas.microsoft.com/office/powerpoint/2010/main" val="2653624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effectLst/>
            </a:endParaRPr>
          </a:p>
        </p:txBody>
      </p:sp>
      <p:sp>
        <p:nvSpPr>
          <p:cNvPr id="4" name="スライド番号プレースホルダー 3"/>
          <p:cNvSpPr>
            <a:spLocks noGrp="1"/>
          </p:cNvSpPr>
          <p:nvPr>
            <p:ph type="sldNum" sz="quarter" idx="5"/>
          </p:nvPr>
        </p:nvSpPr>
        <p:spPr/>
        <p:txBody>
          <a:bodyPr/>
          <a:lstStyle/>
          <a:p>
            <a:fld id="{5CDA1C25-6D2F-F547-8C6F-772F78FD220C}" type="slidenum">
              <a:rPr kumimoji="1" lang="ja-JP" altLang="en-US" smtClean="0"/>
              <a:t>17</a:t>
            </a:fld>
            <a:endParaRPr kumimoji="1" lang="ja-JP" altLang="en-US"/>
          </a:p>
        </p:txBody>
      </p:sp>
    </p:spTree>
    <p:extLst>
      <p:ext uri="{BB962C8B-B14F-4D97-AF65-F5344CB8AC3E}">
        <p14:creationId xmlns:p14="http://schemas.microsoft.com/office/powerpoint/2010/main" val="3460490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0BAB98F-D6A4-DA47-9660-D69500A94885}" type="slidenum">
              <a:rPr kumimoji="1" lang="ja-JP" altLang="en-US" smtClean="0"/>
              <a:t>18</a:t>
            </a:fld>
            <a:endParaRPr kumimoji="1" lang="ja-JP" altLang="en-US"/>
          </a:p>
        </p:txBody>
      </p:sp>
    </p:spTree>
    <p:extLst>
      <p:ext uri="{BB962C8B-B14F-4D97-AF65-F5344CB8AC3E}">
        <p14:creationId xmlns:p14="http://schemas.microsoft.com/office/powerpoint/2010/main" val="4140830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19</a:t>
            </a:fld>
            <a:endParaRPr lang="fr-FR" dirty="0"/>
          </a:p>
        </p:txBody>
      </p:sp>
    </p:spTree>
    <p:extLst>
      <p:ext uri="{BB962C8B-B14F-4D97-AF65-F5344CB8AC3E}">
        <p14:creationId xmlns:p14="http://schemas.microsoft.com/office/powerpoint/2010/main" val="310797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a:t>
            </a:fld>
            <a:endParaRPr lang="fr-FR" dirty="0"/>
          </a:p>
        </p:txBody>
      </p:sp>
    </p:spTree>
    <p:extLst>
      <p:ext uri="{BB962C8B-B14F-4D97-AF65-F5344CB8AC3E}">
        <p14:creationId xmlns:p14="http://schemas.microsoft.com/office/powerpoint/2010/main" val="3949038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20</a:t>
            </a:fld>
            <a:endParaRPr lang="fr-FR" dirty="0"/>
          </a:p>
        </p:txBody>
      </p:sp>
    </p:spTree>
    <p:extLst>
      <p:ext uri="{BB962C8B-B14F-4D97-AF65-F5344CB8AC3E}">
        <p14:creationId xmlns:p14="http://schemas.microsoft.com/office/powerpoint/2010/main" val="261570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21</a:t>
            </a:fld>
            <a:endParaRPr lang="fr-FR" dirty="0"/>
          </a:p>
        </p:txBody>
      </p:sp>
    </p:spTree>
    <p:extLst>
      <p:ext uri="{BB962C8B-B14F-4D97-AF65-F5344CB8AC3E}">
        <p14:creationId xmlns:p14="http://schemas.microsoft.com/office/powerpoint/2010/main" val="3104976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597EBF8-C25E-5747-B608-611B37692F4F}" type="slidenum">
              <a:rPr kumimoji="0" lang="fr-FR"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fr-FR"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838425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1351579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4</a:t>
            </a:fld>
            <a:endParaRPr lang="fr-FR" dirty="0"/>
          </a:p>
        </p:txBody>
      </p:sp>
    </p:spTree>
    <p:extLst>
      <p:ext uri="{BB962C8B-B14F-4D97-AF65-F5344CB8AC3E}">
        <p14:creationId xmlns:p14="http://schemas.microsoft.com/office/powerpoint/2010/main" val="2308968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5</a:t>
            </a:fld>
            <a:endParaRPr lang="fr-FR" dirty="0"/>
          </a:p>
        </p:txBody>
      </p:sp>
    </p:spTree>
    <p:extLst>
      <p:ext uri="{BB962C8B-B14F-4D97-AF65-F5344CB8AC3E}">
        <p14:creationId xmlns:p14="http://schemas.microsoft.com/office/powerpoint/2010/main" val="4070945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6</a:t>
            </a:fld>
            <a:endParaRPr lang="fr-FR" dirty="0"/>
          </a:p>
        </p:txBody>
      </p:sp>
    </p:spTree>
    <p:extLst>
      <p:ext uri="{BB962C8B-B14F-4D97-AF65-F5344CB8AC3E}">
        <p14:creationId xmlns:p14="http://schemas.microsoft.com/office/powerpoint/2010/main" val="1481920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2EF1ED-33D8-4194-BAF8-E6BC5B51ED0B}" type="slidenum">
              <a:rPr lang="en-US" smtClean="0"/>
              <a:t>7</a:t>
            </a:fld>
            <a:endParaRPr lang="en-US" dirty="0"/>
          </a:p>
        </p:txBody>
      </p:sp>
    </p:spTree>
    <p:extLst>
      <p:ext uri="{BB962C8B-B14F-4D97-AF65-F5344CB8AC3E}">
        <p14:creationId xmlns:p14="http://schemas.microsoft.com/office/powerpoint/2010/main" val="558115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8</a:t>
            </a:fld>
            <a:endParaRPr lang="fr-FR" dirty="0"/>
          </a:p>
        </p:txBody>
      </p:sp>
    </p:spTree>
    <p:extLst>
      <p:ext uri="{BB962C8B-B14F-4D97-AF65-F5344CB8AC3E}">
        <p14:creationId xmlns:p14="http://schemas.microsoft.com/office/powerpoint/2010/main" val="3121363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a:p>
        </p:txBody>
      </p:sp>
      <p:sp>
        <p:nvSpPr>
          <p:cNvPr id="4" name="スライド番号プレースホルダー 3"/>
          <p:cNvSpPr>
            <a:spLocks noGrp="1"/>
          </p:cNvSpPr>
          <p:nvPr>
            <p:ph type="sldNum" sz="quarter" idx="5"/>
          </p:nvPr>
        </p:nvSpPr>
        <p:spPr/>
        <p:txBody>
          <a:bodyPr/>
          <a:lstStyle/>
          <a:p>
            <a:fld id="{94739A99-65A0-5C4D-8AFF-8775681080E9}" type="slidenum">
              <a:rPr kumimoji="1" lang="ja-JP" altLang="en-US" smtClean="0"/>
              <a:t>9</a:t>
            </a:fld>
            <a:endParaRPr kumimoji="1" lang="ja-JP" altLang="en-US"/>
          </a:p>
        </p:txBody>
      </p:sp>
    </p:spTree>
    <p:extLst>
      <p:ext uri="{BB962C8B-B14F-4D97-AF65-F5344CB8AC3E}">
        <p14:creationId xmlns:p14="http://schemas.microsoft.com/office/powerpoint/2010/main" val="2795505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3.svg"/><Relationship Id="rId21" Type="http://schemas.openxmlformats.org/officeDocument/2006/relationships/image" Target="../media/image19.svg"/><Relationship Id="rId7" Type="http://schemas.openxmlformats.org/officeDocument/2006/relationships/image" Target="../media/image7.svg"/><Relationship Id="rId12" Type="http://schemas.openxmlformats.org/officeDocument/2006/relationships/image" Target="../media/image10.svg"/><Relationship Id="rId17" Type="http://schemas.openxmlformats.org/officeDocument/2006/relationships/image" Target="../media/image15.svg"/><Relationship Id="rId2" Type="http://schemas.openxmlformats.org/officeDocument/2006/relationships/image" Target="../media/image2.pn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5.svg"/><Relationship Id="rId15" Type="http://schemas.openxmlformats.org/officeDocument/2006/relationships/image" Target="../media/image13.jpg"/><Relationship Id="rId23" Type="http://schemas.openxmlformats.org/officeDocument/2006/relationships/image" Target="../media/image21.svg"/><Relationship Id="rId10" Type="http://schemas.openxmlformats.org/officeDocument/2006/relationships/hyperlink" Target="about:blank" TargetMode="External"/><Relationship Id="rId19" Type="http://schemas.openxmlformats.org/officeDocument/2006/relationships/image" Target="../media/image17.sv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2.svg"/><Relationship Id="rId22" Type="http://schemas.openxmlformats.org/officeDocument/2006/relationships/image" Target="../media/image2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0"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46" name="Graphic 145">
            <a:extLst>
              <a:ext uri="{FF2B5EF4-FFF2-40B4-BE49-F238E27FC236}">
                <a16:creationId xmlns:a16="http://schemas.microsoft.com/office/drawing/2014/main" id="{0BA6C29F-1EC0-F449-9240-F2836B2693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81892"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41410"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251262"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@GI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491564"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0"/>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0"/>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0"/>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501522" y="6033094"/>
            <a:ext cx="1983453"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0">
                  <a:extLst>
                    <a:ext uri="{A12FA001-AC4F-418D-AE19-62706E023703}">
                      <ahyp:hlinkClr xmlns:ahyp="http://schemas.microsoft.com/office/drawing/2018/hyperlinkcolor" val="tx"/>
                    </a:ext>
                  </a:extLst>
                </a:hlinkClick>
              </a:rPr>
              <a:t>@giconnectinfo</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0"/>
            <a:extLst>
              <a:ext uri="{FF2B5EF4-FFF2-40B4-BE49-F238E27FC236}">
                <a16:creationId xmlns:a16="http://schemas.microsoft.com/office/drawing/2014/main" id="{9A0346C0-EC87-3C4C-A17B-08C8B6C59587}"/>
              </a:ext>
            </a:extLst>
          </p:cNvPr>
          <p:cNvSpPr/>
          <p:nvPr userDrawn="1"/>
        </p:nvSpPr>
        <p:spPr>
          <a:xfrm>
            <a:off x="3083140" y="6004897"/>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318294" y="4275367"/>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pic>
        <p:nvPicPr>
          <p:cNvPr id="63" name="Content Placeholder 7" descr="A picture containing graphical user interface">
            <a:extLst>
              <a:ext uri="{FF2B5EF4-FFF2-40B4-BE49-F238E27FC236}">
                <a16:creationId xmlns:a16="http://schemas.microsoft.com/office/drawing/2014/main" id="{E9D25961-5EB4-FE4F-A800-91FA8C1C9C24}"/>
              </a:ext>
            </a:extLst>
          </p:cNvPr>
          <p:cNvPicPr>
            <a:picLocks noChangeAspect="1"/>
          </p:cNvPicPr>
          <p:nvPr userDrawn="1"/>
        </p:nvPicPr>
        <p:blipFill>
          <a:blip r:embed="rId15"/>
          <a:stretch>
            <a:fillRect/>
          </a:stretch>
        </p:blipFill>
        <p:spPr>
          <a:xfrm>
            <a:off x="380335" y="4670512"/>
            <a:ext cx="1870625" cy="724585"/>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5953126"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0"/>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sp>
        <p:nvSpPr>
          <p:cNvPr id="65" name="Rectangle 64">
            <a:hlinkClick r:id="rId10"/>
            <a:extLst>
              <a:ext uri="{FF2B5EF4-FFF2-40B4-BE49-F238E27FC236}">
                <a16:creationId xmlns:a16="http://schemas.microsoft.com/office/drawing/2014/main" id="{F9DB6C86-81E0-3642-B710-A574DD91EFCC}"/>
              </a:ext>
            </a:extLst>
          </p:cNvPr>
          <p:cNvSpPr/>
          <p:nvPr userDrawn="1"/>
        </p:nvSpPr>
        <p:spPr>
          <a:xfrm>
            <a:off x="318294" y="4593938"/>
            <a:ext cx="2195918" cy="8309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583571"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3143403"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43403"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16331" y="5510213"/>
            <a:ext cx="373380" cy="373380"/>
          </a:xfrm>
          <a:prstGeom prst="rect">
            <a:avLst/>
          </a:prstGeom>
        </p:spPr>
      </p:pic>
      <p:sp>
        <p:nvSpPr>
          <p:cNvPr id="70" name="Rectangle 69">
            <a:hlinkClick r:id="rId10"/>
            <a:extLst>
              <a:ext uri="{FF2B5EF4-FFF2-40B4-BE49-F238E27FC236}">
                <a16:creationId xmlns:a16="http://schemas.microsoft.com/office/drawing/2014/main" id="{2853F7ED-6F00-D041-BE97-084133C301FF}"/>
              </a:ext>
            </a:extLst>
          </p:cNvPr>
          <p:cNvSpPr/>
          <p:nvPr userDrawn="1"/>
        </p:nvSpPr>
        <p:spPr>
          <a:xfrm>
            <a:off x="393420" y="5495567"/>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324401" y="1987144"/>
            <a:ext cx="313184" cy="313184"/>
          </a:xfrm>
          <a:prstGeom prst="rect">
            <a:avLst/>
          </a:prstGeom>
        </p:spPr>
      </p:pic>
      <p:sp>
        <p:nvSpPr>
          <p:cNvPr id="99" name="Rectangle 98">
            <a:hlinkClick r:id="rId10"/>
            <a:extLst>
              <a:ext uri="{FF2B5EF4-FFF2-40B4-BE49-F238E27FC236}">
                <a16:creationId xmlns:a16="http://schemas.microsoft.com/office/drawing/2014/main" id="{2A6480F3-532C-6543-85E7-0BC80B7701C0}"/>
              </a:ext>
            </a:extLst>
          </p:cNvPr>
          <p:cNvSpPr/>
          <p:nvPr userDrawn="1"/>
        </p:nvSpPr>
        <p:spPr>
          <a:xfrm>
            <a:off x="5558949"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Rectangle 99">
            <a:hlinkClick r:id="rId10"/>
            <a:extLst>
              <a:ext uri="{FF2B5EF4-FFF2-40B4-BE49-F238E27FC236}">
                <a16:creationId xmlns:a16="http://schemas.microsoft.com/office/drawing/2014/main" id="{F5C80912-2641-E044-BBBF-A961CFE265A8}"/>
              </a:ext>
            </a:extLst>
          </p:cNvPr>
          <p:cNvSpPr/>
          <p:nvPr userDrawn="1"/>
        </p:nvSpPr>
        <p:spPr>
          <a:xfrm>
            <a:off x="397300" y="4581128"/>
            <a:ext cx="2195918" cy="8309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8" y="5485781"/>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0"/>
            <a:extLst>
              <a:ext uri="{FF2B5EF4-FFF2-40B4-BE49-F238E27FC236}">
                <a16:creationId xmlns:a16="http://schemas.microsoft.com/office/drawing/2014/main" id="{F9B80F2A-9AF6-7C46-83DC-D13BDFBA94F0}"/>
              </a:ext>
            </a:extLst>
          </p:cNvPr>
          <p:cNvSpPr/>
          <p:nvPr userDrawn="1"/>
        </p:nvSpPr>
        <p:spPr>
          <a:xfrm>
            <a:off x="3083141"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41"/>
            <a:ext cx="10972800" cy="5821363"/>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97302465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9AE9802-15E2-294B-B7CC-C2B22AB85A3F}" type="slidenum">
              <a:rPr kumimoji="1" lang="ja-JP" altLang="en-US" smtClean="0"/>
              <a:t>‹#›</a:t>
            </a:fld>
            <a:endParaRPr kumimoji="1" lang="ja-JP" altLang="en-US"/>
          </a:p>
        </p:txBody>
      </p:sp>
    </p:spTree>
    <p:extLst>
      <p:ext uri="{BB962C8B-B14F-4D97-AF65-F5344CB8AC3E}">
        <p14:creationId xmlns:p14="http://schemas.microsoft.com/office/powerpoint/2010/main" val="3521254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9AE9802-15E2-294B-B7CC-C2B22AB85A3F}" type="slidenum">
              <a:rPr kumimoji="1" lang="ja-JP" altLang="en-US" smtClean="0"/>
              <a:t>‹#›</a:t>
            </a:fld>
            <a:endParaRPr kumimoji="1" lang="ja-JP" altLang="en-US"/>
          </a:p>
        </p:txBody>
      </p:sp>
    </p:spTree>
    <p:extLst>
      <p:ext uri="{BB962C8B-B14F-4D97-AF65-F5344CB8AC3E}">
        <p14:creationId xmlns:p14="http://schemas.microsoft.com/office/powerpoint/2010/main" val="832750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3"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2"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6"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8" r:id="rId5"/>
    <p:sldLayoutId id="2147483652" r:id="rId6"/>
    <p:sldLayoutId id="2147483657" r:id="rId7"/>
    <p:sldLayoutId id="2147483654" r:id="rId8"/>
    <p:sldLayoutId id="2147483655" r:id="rId9"/>
    <p:sldLayoutId id="2147483675" r:id="rId10"/>
    <p:sldLayoutId id="2147483676" r:id="rId11"/>
    <p:sldLayoutId id="2147483656" r:id="rId12"/>
    <p:sldLayoutId id="2147483678" r:id="rId13"/>
    <p:sldLayoutId id="2147483679" r:id="rId14"/>
    <p:sldLayoutId id="2147483680" r:id="rId15"/>
    <p:sldLayoutId id="2147483682" r:id="rId16"/>
    <p:sldLayoutId id="2147483683" r:id="rId17"/>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6.tif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6.tiff"/><Relationship Id="rId5" Type="http://schemas.openxmlformats.org/officeDocument/2006/relationships/chart" Target="../charts/chart1.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A658EA-C570-BFEC-DC63-336B86F804BA}"/>
              </a:ext>
            </a:extLst>
          </p:cNvPr>
          <p:cNvSpPr>
            <a:spLocks noGrp="1"/>
          </p:cNvSpPr>
          <p:nvPr>
            <p:ph type="title"/>
          </p:nvPr>
        </p:nvSpPr>
        <p:spPr>
          <a:xfrm>
            <a:off x="621214" y="797645"/>
            <a:ext cx="5186755" cy="715202"/>
          </a:xfrm>
        </p:spPr>
        <p:txBody>
          <a:bodyPr/>
          <a:lstStyle/>
          <a:p>
            <a:pPr algn="ctr"/>
            <a:r>
              <a:rPr lang="en-GB" dirty="0" err="1"/>
              <a:t>WJog</a:t>
            </a:r>
            <a:r>
              <a:rPr lang="en-GB" dirty="0"/>
              <a:t> Study</a:t>
            </a:r>
            <a:r>
              <a:rPr lang="en-GB" baseline="30000" dirty="0"/>
              <a:t>1</a:t>
            </a:r>
          </a:p>
        </p:txBody>
      </p:sp>
      <p:sp>
        <p:nvSpPr>
          <p:cNvPr id="2" name="Text Placeholder 1">
            <a:extLst>
              <a:ext uri="{FF2B5EF4-FFF2-40B4-BE49-F238E27FC236}">
                <a16:creationId xmlns:a16="http://schemas.microsoft.com/office/drawing/2014/main" id="{63770491-19B8-F200-FF34-7DE67F0F2990}"/>
              </a:ext>
            </a:extLst>
          </p:cNvPr>
          <p:cNvSpPr>
            <a:spLocks noGrp="1"/>
          </p:cNvSpPr>
          <p:nvPr>
            <p:ph type="body" sz="half" idx="12"/>
          </p:nvPr>
        </p:nvSpPr>
        <p:spPr>
          <a:xfrm>
            <a:off x="6158414" y="1129045"/>
            <a:ext cx="5459805" cy="3539949"/>
          </a:xfrm>
        </p:spPr>
        <p:txBody>
          <a:bodyPr/>
          <a:lstStyle/>
          <a:p>
            <a:r>
              <a:rPr lang="en-GB" altLang="ja-JP" dirty="0"/>
              <a:t>Demonstrated improved OS in ramucirumab + paclitaxel vs paclitaxel alone</a:t>
            </a:r>
            <a:endParaRPr lang="en-GB" dirty="0"/>
          </a:p>
        </p:txBody>
      </p:sp>
      <p:sp>
        <p:nvSpPr>
          <p:cNvPr id="20" name="Text Placeholder 19">
            <a:extLst>
              <a:ext uri="{FF2B5EF4-FFF2-40B4-BE49-F238E27FC236}">
                <a16:creationId xmlns:a16="http://schemas.microsoft.com/office/drawing/2014/main" id="{DF0FB744-9B7A-6514-0504-98E98E49768D}"/>
              </a:ext>
            </a:extLst>
          </p:cNvPr>
          <p:cNvSpPr>
            <a:spLocks noGrp="1"/>
          </p:cNvSpPr>
          <p:nvPr>
            <p:ph type="body" sz="half" idx="13"/>
          </p:nvPr>
        </p:nvSpPr>
        <p:spPr>
          <a:xfrm>
            <a:off x="621213" y="1129045"/>
            <a:ext cx="5186755" cy="3539949"/>
          </a:xfrm>
        </p:spPr>
        <p:txBody>
          <a:bodyPr/>
          <a:lstStyle/>
          <a:p>
            <a:r>
              <a:rPr lang="en-GB" altLang="ja-JP" dirty="0"/>
              <a:t>No difference was demonstrated between nab-paclitaxel + ramucirumab  and weekly paclitaxel + ramucirumab in 2L setting</a:t>
            </a:r>
          </a:p>
        </p:txBody>
      </p:sp>
      <p:sp>
        <p:nvSpPr>
          <p:cNvPr id="7" name="タイトル 7">
            <a:extLst>
              <a:ext uri="{FF2B5EF4-FFF2-40B4-BE49-F238E27FC236}">
                <a16:creationId xmlns:a16="http://schemas.microsoft.com/office/drawing/2014/main" id="{82F77AF7-A0A4-61FB-3A2B-A4DB4B430389}"/>
              </a:ext>
            </a:extLst>
          </p:cNvPr>
          <p:cNvSpPr>
            <a:spLocks noGrp="1"/>
          </p:cNvSpPr>
          <p:nvPr>
            <p:ph type="body" sz="quarter" idx="11"/>
          </p:nvPr>
        </p:nvSpPr>
        <p:spPr>
          <a:xfrm>
            <a:off x="621215" y="260350"/>
            <a:ext cx="10961184" cy="541833"/>
          </a:xfrm>
        </p:spPr>
        <p:txBody>
          <a:bodyPr>
            <a:normAutofit fontScale="85000" lnSpcReduction="10000"/>
          </a:bodyPr>
          <a:lstStyle/>
          <a:p>
            <a:r>
              <a:rPr lang="en-GB" altLang="ja-JP" dirty="0">
                <a:solidFill>
                  <a:schemeClr val="tx2"/>
                </a:solidFill>
              </a:rPr>
              <a:t>Second-line chemotherapy trials’ result in ASIA</a:t>
            </a:r>
          </a:p>
        </p:txBody>
      </p:sp>
      <p:sp>
        <p:nvSpPr>
          <p:cNvPr id="13" name="Text Placeholder 12">
            <a:extLst>
              <a:ext uri="{FF2B5EF4-FFF2-40B4-BE49-F238E27FC236}">
                <a16:creationId xmlns:a16="http://schemas.microsoft.com/office/drawing/2014/main" id="{CF54846B-B89F-0E47-BDAC-838F8045B355}"/>
              </a:ext>
            </a:extLst>
          </p:cNvPr>
          <p:cNvSpPr>
            <a:spLocks noGrp="1"/>
          </p:cNvSpPr>
          <p:nvPr>
            <p:ph type="body" sz="quarter" idx="14"/>
          </p:nvPr>
        </p:nvSpPr>
        <p:spPr>
          <a:xfrm>
            <a:off x="6158414" y="802183"/>
            <a:ext cx="5423985" cy="710664"/>
          </a:xfrm>
        </p:spPr>
        <p:txBody>
          <a:bodyPr/>
          <a:lstStyle/>
          <a:p>
            <a:pPr algn="ctr"/>
            <a:r>
              <a:rPr lang="en-GB" dirty="0"/>
              <a:t>RAINbow</a:t>
            </a:r>
            <a:r>
              <a:rPr lang="en-GB" cap="none" baseline="30000" dirty="0"/>
              <a:t>2</a:t>
            </a:r>
            <a:endParaRPr lang="en-GB" baseline="30000" dirty="0"/>
          </a:p>
        </p:txBody>
      </p:sp>
      <p:sp>
        <p:nvSpPr>
          <p:cNvPr id="5" name="Slide Number Placeholder 4">
            <a:extLst>
              <a:ext uri="{FF2B5EF4-FFF2-40B4-BE49-F238E27FC236}">
                <a16:creationId xmlns:a16="http://schemas.microsoft.com/office/drawing/2014/main" id="{57B444A1-3FCD-3395-B6BE-F767191437CA}"/>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
        <p:nvSpPr>
          <p:cNvPr id="6" name="Content Placeholder 5">
            <a:extLst>
              <a:ext uri="{FF2B5EF4-FFF2-40B4-BE49-F238E27FC236}">
                <a16:creationId xmlns:a16="http://schemas.microsoft.com/office/drawing/2014/main" id="{73617222-80F2-D52F-53E3-FE214324D1E3}"/>
              </a:ext>
            </a:extLst>
          </p:cNvPr>
          <p:cNvSpPr>
            <a:spLocks noGrp="1"/>
          </p:cNvSpPr>
          <p:nvPr>
            <p:ph sz="quarter" idx="15"/>
          </p:nvPr>
        </p:nvSpPr>
        <p:spPr>
          <a:xfrm>
            <a:off x="620183" y="6506032"/>
            <a:ext cx="10652010" cy="215444"/>
          </a:xfrm>
        </p:spPr>
        <p:txBody>
          <a:bodyPr anchor="b"/>
          <a:lstStyle/>
          <a:p>
            <a:r>
              <a:rPr lang="en-GB" dirty="0"/>
              <a:t>2L, second line; CI, confidence interval; HR, hazard ratio; m, months; OS, overall survival; PTX, paclitaxel; RAM, ramucirumab; WJOG, West Japan Oncology Group</a:t>
            </a:r>
          </a:p>
          <a:p>
            <a:r>
              <a:rPr lang="en-GB" altLang="ja-JP" dirty="0"/>
              <a:t>1. Hirata K, et al. J Clin Oncol. 40, no. 4_suppl 280-280. ASCO GI Cancer Symposium presentation. Abstract #280; 2</a:t>
            </a:r>
            <a:r>
              <a:rPr lang="en-GB" dirty="0"/>
              <a:t>.Wilke H, et al. Lancet Oncol. 2014;15:1224-35</a:t>
            </a:r>
            <a:endParaRPr lang="en-GB" altLang="ja-JP" dirty="0"/>
          </a:p>
        </p:txBody>
      </p:sp>
      <p:sp>
        <p:nvSpPr>
          <p:cNvPr id="21" name="TextBox 20">
            <a:extLst>
              <a:ext uri="{FF2B5EF4-FFF2-40B4-BE49-F238E27FC236}">
                <a16:creationId xmlns:a16="http://schemas.microsoft.com/office/drawing/2014/main" id="{3E95ADB4-B07B-56A9-F9FB-8D206CE4E214}"/>
              </a:ext>
            </a:extLst>
          </p:cNvPr>
          <p:cNvSpPr txBox="1"/>
          <p:nvPr/>
        </p:nvSpPr>
        <p:spPr>
          <a:xfrm>
            <a:off x="1135647" y="5566282"/>
            <a:ext cx="211596" cy="415498"/>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53</a:t>
            </a:r>
          </a:p>
          <a:p>
            <a:pPr algn="ctr">
              <a:lnSpc>
                <a:spcPct val="90000"/>
              </a:lnSpc>
            </a:pPr>
            <a:endParaRPr lang="en-GB" sz="1000" dirty="0">
              <a:latin typeface="Arial" panose="020B0604020202020204" pitchFamily="34" charset="0"/>
              <a:ea typeface="Aileron" charset="0"/>
              <a:cs typeface="Arial" panose="020B0604020202020204" pitchFamily="34" charset="0"/>
            </a:endParaRPr>
          </a:p>
          <a:p>
            <a:pPr algn="ctr">
              <a:lnSpc>
                <a:spcPct val="90000"/>
              </a:lnSpc>
            </a:pPr>
            <a:r>
              <a:rPr lang="en-GB" sz="1000" dirty="0">
                <a:latin typeface="Arial" panose="020B0604020202020204" pitchFamily="34" charset="0"/>
                <a:ea typeface="Aileron" charset="0"/>
                <a:cs typeface="Arial" panose="020B0604020202020204" pitchFamily="34" charset="0"/>
              </a:rPr>
              <a:t>52</a:t>
            </a:r>
          </a:p>
        </p:txBody>
      </p:sp>
      <p:sp>
        <p:nvSpPr>
          <p:cNvPr id="22" name="TextBox 21">
            <a:extLst>
              <a:ext uri="{FF2B5EF4-FFF2-40B4-BE49-F238E27FC236}">
                <a16:creationId xmlns:a16="http://schemas.microsoft.com/office/drawing/2014/main" id="{84B48D76-E44B-974B-8F24-657DD17ECFFA}"/>
              </a:ext>
            </a:extLst>
          </p:cNvPr>
          <p:cNvSpPr txBox="1"/>
          <p:nvPr/>
        </p:nvSpPr>
        <p:spPr>
          <a:xfrm>
            <a:off x="-35659" y="5439547"/>
            <a:ext cx="1153162" cy="553998"/>
          </a:xfrm>
          <a:prstGeom prst="rect">
            <a:avLst/>
          </a:prstGeom>
          <a:noFill/>
        </p:spPr>
        <p:txBody>
          <a:bodyPr wrap="square" lIns="0" tIns="0" rIns="0" bIns="0" rtlCol="0">
            <a:spAutoFit/>
          </a:bodyPr>
          <a:lstStyle/>
          <a:p>
            <a:pPr algn="r">
              <a:lnSpc>
                <a:spcPct val="90000"/>
              </a:lnSpc>
            </a:pPr>
            <a:r>
              <a:rPr lang="en-GB" sz="1000" b="1" dirty="0">
                <a:latin typeface="Arial" panose="020B0604020202020204" pitchFamily="34" charset="0"/>
                <a:ea typeface="Aileron" charset="0"/>
                <a:cs typeface="Arial" panose="020B0604020202020204" pitchFamily="34" charset="0"/>
              </a:rPr>
              <a:t>No. at risk</a:t>
            </a:r>
          </a:p>
          <a:p>
            <a:pPr algn="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RAM+ PTX</a:t>
            </a:r>
          </a:p>
          <a:p>
            <a:pPr algn="r">
              <a:lnSpc>
                <a:spcPct val="90000"/>
              </a:lnSpc>
            </a:pPr>
            <a:r>
              <a:rPr lang="en-GB" sz="1000" b="1" dirty="0">
                <a:solidFill>
                  <a:schemeClr val="accent1"/>
                </a:solidFill>
                <a:latin typeface="Arial" panose="020B0604020202020204" pitchFamily="34" charset="0"/>
                <a:ea typeface="Aileron" charset="0"/>
                <a:cs typeface="Arial" panose="020B0604020202020204" pitchFamily="34" charset="0"/>
              </a:rPr>
              <a:t>Nab-paclitaxel</a:t>
            </a:r>
          </a:p>
          <a:p>
            <a:pPr algn="r">
              <a:lnSpc>
                <a:spcPct val="90000"/>
              </a:lnSpc>
            </a:pPr>
            <a:r>
              <a:rPr lang="en-GB" sz="1000" b="1" dirty="0">
                <a:solidFill>
                  <a:schemeClr val="accent1"/>
                </a:solidFill>
                <a:latin typeface="Arial" panose="020B0604020202020204" pitchFamily="34" charset="0"/>
                <a:ea typeface="Aileron" charset="0"/>
                <a:cs typeface="Arial" panose="020B0604020202020204" pitchFamily="34" charset="0"/>
              </a:rPr>
              <a:t>+ ramucirumab</a:t>
            </a:r>
          </a:p>
        </p:txBody>
      </p:sp>
      <p:cxnSp>
        <p:nvCxnSpPr>
          <p:cNvPr id="26" name="Straight Connector 25">
            <a:extLst>
              <a:ext uri="{FF2B5EF4-FFF2-40B4-BE49-F238E27FC236}">
                <a16:creationId xmlns:a16="http://schemas.microsoft.com/office/drawing/2014/main" id="{BA249A02-A607-DBEB-3B13-07460F9F54E0}"/>
              </a:ext>
            </a:extLst>
          </p:cNvPr>
          <p:cNvCxnSpPr>
            <a:cxnSpLocks/>
          </p:cNvCxnSpPr>
          <p:nvPr/>
        </p:nvCxnSpPr>
        <p:spPr>
          <a:xfrm>
            <a:off x="1242768" y="2465778"/>
            <a:ext cx="0" cy="249190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5207724D-D370-1F4C-BFDF-5C91DC5D3F73}"/>
              </a:ext>
            </a:extLst>
          </p:cNvPr>
          <p:cNvSpPr txBox="1"/>
          <p:nvPr/>
        </p:nvSpPr>
        <p:spPr>
          <a:xfrm>
            <a:off x="1626737" y="5566282"/>
            <a:ext cx="211596" cy="415498"/>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47</a:t>
            </a:r>
          </a:p>
          <a:p>
            <a:pPr algn="ctr">
              <a:lnSpc>
                <a:spcPct val="90000"/>
              </a:lnSpc>
            </a:pPr>
            <a:endParaRPr lang="en-GB" sz="1000" dirty="0">
              <a:latin typeface="Arial" panose="020B0604020202020204" pitchFamily="34" charset="0"/>
              <a:ea typeface="Aileron" charset="0"/>
              <a:cs typeface="Arial" panose="020B0604020202020204" pitchFamily="34" charset="0"/>
            </a:endParaRPr>
          </a:p>
          <a:p>
            <a:pPr algn="ctr">
              <a:lnSpc>
                <a:spcPct val="90000"/>
              </a:lnSpc>
            </a:pPr>
            <a:r>
              <a:rPr lang="en-GB" sz="1000" dirty="0">
                <a:latin typeface="Arial" panose="020B0604020202020204" pitchFamily="34" charset="0"/>
                <a:ea typeface="Aileron" charset="0"/>
                <a:cs typeface="Arial" panose="020B0604020202020204" pitchFamily="34" charset="0"/>
              </a:rPr>
              <a:t>44</a:t>
            </a:r>
          </a:p>
        </p:txBody>
      </p:sp>
      <p:sp>
        <p:nvSpPr>
          <p:cNvPr id="72" name="TextBox 71">
            <a:extLst>
              <a:ext uri="{FF2B5EF4-FFF2-40B4-BE49-F238E27FC236}">
                <a16:creationId xmlns:a16="http://schemas.microsoft.com/office/drawing/2014/main" id="{2184BDF4-B963-1D97-4537-F453142B6182}"/>
              </a:ext>
            </a:extLst>
          </p:cNvPr>
          <p:cNvSpPr txBox="1"/>
          <p:nvPr/>
        </p:nvSpPr>
        <p:spPr>
          <a:xfrm>
            <a:off x="2129119" y="5566282"/>
            <a:ext cx="211596" cy="415498"/>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35</a:t>
            </a:r>
          </a:p>
          <a:p>
            <a:pPr algn="ctr">
              <a:lnSpc>
                <a:spcPct val="90000"/>
              </a:lnSpc>
            </a:pPr>
            <a:endParaRPr lang="en-GB" sz="1000" dirty="0">
              <a:latin typeface="Arial" panose="020B0604020202020204" pitchFamily="34" charset="0"/>
              <a:ea typeface="Aileron" charset="0"/>
              <a:cs typeface="Arial" panose="020B0604020202020204" pitchFamily="34" charset="0"/>
            </a:endParaRPr>
          </a:p>
          <a:p>
            <a:pPr algn="ctr">
              <a:lnSpc>
                <a:spcPct val="90000"/>
              </a:lnSpc>
            </a:pPr>
            <a:r>
              <a:rPr lang="en-GB" sz="1000" dirty="0">
                <a:latin typeface="Arial" panose="020B0604020202020204" pitchFamily="34" charset="0"/>
                <a:ea typeface="Aileron" charset="0"/>
                <a:cs typeface="Arial" panose="020B0604020202020204" pitchFamily="34" charset="0"/>
              </a:rPr>
              <a:t>31</a:t>
            </a:r>
          </a:p>
        </p:txBody>
      </p:sp>
      <p:sp>
        <p:nvSpPr>
          <p:cNvPr id="73" name="TextBox 72">
            <a:extLst>
              <a:ext uri="{FF2B5EF4-FFF2-40B4-BE49-F238E27FC236}">
                <a16:creationId xmlns:a16="http://schemas.microsoft.com/office/drawing/2014/main" id="{797339CC-1025-7A24-86F8-8EF98CE5CEC9}"/>
              </a:ext>
            </a:extLst>
          </p:cNvPr>
          <p:cNvSpPr txBox="1"/>
          <p:nvPr/>
        </p:nvSpPr>
        <p:spPr>
          <a:xfrm>
            <a:off x="2643469" y="5566282"/>
            <a:ext cx="211596" cy="415498"/>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23</a:t>
            </a:r>
          </a:p>
          <a:p>
            <a:pPr algn="ctr">
              <a:lnSpc>
                <a:spcPct val="90000"/>
              </a:lnSpc>
            </a:pPr>
            <a:endParaRPr lang="en-GB" sz="1000" dirty="0">
              <a:latin typeface="Arial" panose="020B0604020202020204" pitchFamily="34" charset="0"/>
              <a:ea typeface="Aileron" charset="0"/>
              <a:cs typeface="Arial" panose="020B0604020202020204" pitchFamily="34" charset="0"/>
            </a:endParaRPr>
          </a:p>
          <a:p>
            <a:pPr algn="ctr">
              <a:lnSpc>
                <a:spcPct val="90000"/>
              </a:lnSpc>
            </a:pPr>
            <a:r>
              <a:rPr lang="en-GB" sz="1000" dirty="0">
                <a:latin typeface="Arial" panose="020B0604020202020204" pitchFamily="34" charset="0"/>
                <a:ea typeface="Aileron" charset="0"/>
                <a:cs typeface="Arial" panose="020B0604020202020204" pitchFamily="34" charset="0"/>
              </a:rPr>
              <a:t>23</a:t>
            </a:r>
          </a:p>
        </p:txBody>
      </p:sp>
      <p:sp>
        <p:nvSpPr>
          <p:cNvPr id="74" name="TextBox 73">
            <a:extLst>
              <a:ext uri="{FF2B5EF4-FFF2-40B4-BE49-F238E27FC236}">
                <a16:creationId xmlns:a16="http://schemas.microsoft.com/office/drawing/2014/main" id="{33796105-1757-6375-7326-C2EA72B56783}"/>
              </a:ext>
            </a:extLst>
          </p:cNvPr>
          <p:cNvSpPr txBox="1"/>
          <p:nvPr/>
        </p:nvSpPr>
        <p:spPr>
          <a:xfrm>
            <a:off x="3148294" y="5566282"/>
            <a:ext cx="211596" cy="415498"/>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18</a:t>
            </a:r>
          </a:p>
          <a:p>
            <a:pPr algn="ctr">
              <a:lnSpc>
                <a:spcPct val="90000"/>
              </a:lnSpc>
            </a:pPr>
            <a:endParaRPr lang="en-GB" sz="1000" dirty="0">
              <a:latin typeface="Arial" panose="020B0604020202020204" pitchFamily="34" charset="0"/>
              <a:ea typeface="Aileron" charset="0"/>
              <a:cs typeface="Arial" panose="020B0604020202020204" pitchFamily="34" charset="0"/>
            </a:endParaRPr>
          </a:p>
          <a:p>
            <a:pPr algn="ctr">
              <a:lnSpc>
                <a:spcPct val="90000"/>
              </a:lnSpc>
            </a:pPr>
            <a:r>
              <a:rPr lang="en-GB" sz="1000" dirty="0">
                <a:latin typeface="Arial" panose="020B0604020202020204" pitchFamily="34" charset="0"/>
                <a:ea typeface="Aileron" charset="0"/>
                <a:cs typeface="Arial" panose="020B0604020202020204" pitchFamily="34" charset="0"/>
              </a:rPr>
              <a:t>19</a:t>
            </a:r>
          </a:p>
        </p:txBody>
      </p:sp>
      <p:sp>
        <p:nvSpPr>
          <p:cNvPr id="75" name="TextBox 74">
            <a:extLst>
              <a:ext uri="{FF2B5EF4-FFF2-40B4-BE49-F238E27FC236}">
                <a16:creationId xmlns:a16="http://schemas.microsoft.com/office/drawing/2014/main" id="{521578A3-4467-C061-A109-1BB5211D773B}"/>
              </a:ext>
            </a:extLst>
          </p:cNvPr>
          <p:cNvSpPr txBox="1"/>
          <p:nvPr/>
        </p:nvSpPr>
        <p:spPr>
          <a:xfrm>
            <a:off x="3618194" y="5566282"/>
            <a:ext cx="211596" cy="415498"/>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13</a:t>
            </a:r>
          </a:p>
          <a:p>
            <a:pPr algn="ctr">
              <a:lnSpc>
                <a:spcPct val="90000"/>
              </a:lnSpc>
            </a:pPr>
            <a:endParaRPr lang="en-GB" sz="1000" dirty="0">
              <a:latin typeface="Arial" panose="020B0604020202020204" pitchFamily="34" charset="0"/>
              <a:ea typeface="Aileron" charset="0"/>
              <a:cs typeface="Arial" panose="020B0604020202020204" pitchFamily="34" charset="0"/>
            </a:endParaRPr>
          </a:p>
          <a:p>
            <a:pPr algn="ctr">
              <a:lnSpc>
                <a:spcPct val="90000"/>
              </a:lnSpc>
            </a:pPr>
            <a:r>
              <a:rPr lang="en-GB" sz="1000" dirty="0">
                <a:latin typeface="Arial" panose="020B0604020202020204" pitchFamily="34" charset="0"/>
                <a:ea typeface="Aileron" charset="0"/>
                <a:cs typeface="Arial" panose="020B0604020202020204" pitchFamily="34" charset="0"/>
              </a:rPr>
              <a:t>10</a:t>
            </a:r>
          </a:p>
        </p:txBody>
      </p:sp>
      <p:sp>
        <p:nvSpPr>
          <p:cNvPr id="76" name="TextBox 75">
            <a:extLst>
              <a:ext uri="{FF2B5EF4-FFF2-40B4-BE49-F238E27FC236}">
                <a16:creationId xmlns:a16="http://schemas.microsoft.com/office/drawing/2014/main" id="{0FE5212C-4354-0A22-577D-9DA9B0CAFA3A}"/>
              </a:ext>
            </a:extLst>
          </p:cNvPr>
          <p:cNvSpPr txBox="1"/>
          <p:nvPr/>
        </p:nvSpPr>
        <p:spPr>
          <a:xfrm>
            <a:off x="4151594" y="5566282"/>
            <a:ext cx="211596" cy="415498"/>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5</a:t>
            </a:r>
          </a:p>
          <a:p>
            <a:pPr algn="ctr">
              <a:lnSpc>
                <a:spcPct val="90000"/>
              </a:lnSpc>
            </a:pPr>
            <a:endParaRPr lang="en-GB" sz="1000" dirty="0">
              <a:latin typeface="Arial" panose="020B0604020202020204" pitchFamily="34" charset="0"/>
              <a:ea typeface="Aileron" charset="0"/>
              <a:cs typeface="Arial" panose="020B0604020202020204" pitchFamily="34" charset="0"/>
            </a:endParaRPr>
          </a:p>
          <a:p>
            <a:pPr algn="ctr">
              <a:lnSpc>
                <a:spcPct val="90000"/>
              </a:lnSpc>
            </a:pPr>
            <a:r>
              <a:rPr lang="en-GB" sz="1000" dirty="0">
                <a:latin typeface="Arial" panose="020B0604020202020204" pitchFamily="34" charset="0"/>
                <a:ea typeface="Aileron" charset="0"/>
                <a:cs typeface="Arial" panose="020B0604020202020204" pitchFamily="34" charset="0"/>
              </a:rPr>
              <a:t>6</a:t>
            </a:r>
          </a:p>
        </p:txBody>
      </p:sp>
      <p:sp>
        <p:nvSpPr>
          <p:cNvPr id="77" name="TextBox 76">
            <a:extLst>
              <a:ext uri="{FF2B5EF4-FFF2-40B4-BE49-F238E27FC236}">
                <a16:creationId xmlns:a16="http://schemas.microsoft.com/office/drawing/2014/main" id="{B5543149-F64C-8752-F672-378E8A84ADF6}"/>
              </a:ext>
            </a:extLst>
          </p:cNvPr>
          <p:cNvSpPr txBox="1"/>
          <p:nvPr/>
        </p:nvSpPr>
        <p:spPr>
          <a:xfrm>
            <a:off x="4634194" y="5566282"/>
            <a:ext cx="211596" cy="415498"/>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a:t>
            </a:r>
          </a:p>
          <a:p>
            <a:pPr algn="ctr">
              <a:lnSpc>
                <a:spcPct val="90000"/>
              </a:lnSpc>
            </a:pPr>
            <a:endParaRPr lang="en-GB" sz="1000" dirty="0">
              <a:latin typeface="Arial" panose="020B0604020202020204" pitchFamily="34" charset="0"/>
              <a:ea typeface="Aileron" charset="0"/>
              <a:cs typeface="Arial" panose="020B0604020202020204" pitchFamily="34" charset="0"/>
            </a:endParaRPr>
          </a:p>
          <a:p>
            <a:pPr algn="ctr">
              <a:lnSpc>
                <a:spcPct val="90000"/>
              </a:lnSpc>
            </a:pPr>
            <a:r>
              <a:rPr lang="en-GB" sz="1000" dirty="0">
                <a:latin typeface="Arial" panose="020B0604020202020204" pitchFamily="34" charset="0"/>
                <a:ea typeface="Aileron" charset="0"/>
                <a:cs typeface="Arial" panose="020B0604020202020204" pitchFamily="34" charset="0"/>
              </a:rPr>
              <a:t>4</a:t>
            </a:r>
          </a:p>
        </p:txBody>
      </p:sp>
      <p:sp>
        <p:nvSpPr>
          <p:cNvPr id="78" name="TextBox 77">
            <a:extLst>
              <a:ext uri="{FF2B5EF4-FFF2-40B4-BE49-F238E27FC236}">
                <a16:creationId xmlns:a16="http://schemas.microsoft.com/office/drawing/2014/main" id="{6D5069D3-87C3-9830-0EE3-8BA1274F65D0}"/>
              </a:ext>
            </a:extLst>
          </p:cNvPr>
          <p:cNvSpPr txBox="1"/>
          <p:nvPr/>
        </p:nvSpPr>
        <p:spPr>
          <a:xfrm>
            <a:off x="5164419" y="5566282"/>
            <a:ext cx="211596" cy="415498"/>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a:t>
            </a:r>
          </a:p>
          <a:p>
            <a:pPr algn="ctr">
              <a:lnSpc>
                <a:spcPct val="90000"/>
              </a:lnSpc>
            </a:pPr>
            <a:endParaRPr lang="en-GB" sz="1000" dirty="0">
              <a:latin typeface="Arial" panose="020B0604020202020204" pitchFamily="34" charset="0"/>
              <a:ea typeface="Aileron" charset="0"/>
              <a:cs typeface="Arial" panose="020B0604020202020204" pitchFamily="34" charset="0"/>
            </a:endParaRPr>
          </a:p>
          <a:p>
            <a:pPr algn="ctr">
              <a:lnSpc>
                <a:spcPct val="90000"/>
              </a:lnSpc>
            </a:pPr>
            <a:r>
              <a:rPr lang="en-GB" sz="1000" dirty="0">
                <a:latin typeface="Arial" panose="020B0604020202020204" pitchFamily="34" charset="0"/>
                <a:ea typeface="Aileron" charset="0"/>
                <a:cs typeface="Arial" panose="020B0604020202020204" pitchFamily="34" charset="0"/>
              </a:rPr>
              <a:t>1</a:t>
            </a:r>
          </a:p>
        </p:txBody>
      </p:sp>
      <p:sp>
        <p:nvSpPr>
          <p:cNvPr id="79" name="TextBox 78">
            <a:extLst>
              <a:ext uri="{FF2B5EF4-FFF2-40B4-BE49-F238E27FC236}">
                <a16:creationId xmlns:a16="http://schemas.microsoft.com/office/drawing/2014/main" id="{B99ECDE4-8DC8-CC19-2894-A0819038555A}"/>
              </a:ext>
            </a:extLst>
          </p:cNvPr>
          <p:cNvSpPr txBox="1"/>
          <p:nvPr/>
        </p:nvSpPr>
        <p:spPr>
          <a:xfrm>
            <a:off x="5640669" y="5566282"/>
            <a:ext cx="211596" cy="415498"/>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a:t>
            </a:r>
          </a:p>
          <a:p>
            <a:pPr algn="ctr">
              <a:lnSpc>
                <a:spcPct val="90000"/>
              </a:lnSpc>
            </a:pPr>
            <a:endParaRPr lang="en-GB" sz="1000" dirty="0">
              <a:latin typeface="Arial" panose="020B0604020202020204" pitchFamily="34" charset="0"/>
              <a:ea typeface="Aileron" charset="0"/>
              <a:cs typeface="Arial" panose="020B0604020202020204" pitchFamily="34" charset="0"/>
            </a:endParaRPr>
          </a:p>
          <a:p>
            <a:pPr algn="ctr">
              <a:lnSpc>
                <a:spcPct val="90000"/>
              </a:lnSpc>
            </a:pPr>
            <a:r>
              <a:rPr lang="en-GB" sz="1000" dirty="0">
                <a:latin typeface="Arial" panose="020B0604020202020204" pitchFamily="34" charset="0"/>
                <a:ea typeface="Aileron" charset="0"/>
                <a:cs typeface="Arial" panose="020B0604020202020204" pitchFamily="34" charset="0"/>
              </a:rPr>
              <a:t>0</a:t>
            </a:r>
          </a:p>
        </p:txBody>
      </p:sp>
      <p:pic>
        <p:nvPicPr>
          <p:cNvPr id="83" name="Graphic 82">
            <a:extLst>
              <a:ext uri="{FF2B5EF4-FFF2-40B4-BE49-F238E27FC236}">
                <a16:creationId xmlns:a16="http://schemas.microsoft.com/office/drawing/2014/main" id="{1DFA28B9-E2F1-802B-11EF-0B1522BDFD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3484" y="2187197"/>
            <a:ext cx="4828192" cy="2888361"/>
          </a:xfrm>
          <a:prstGeom prst="rect">
            <a:avLst/>
          </a:prstGeom>
        </p:spPr>
      </p:pic>
      <p:sp>
        <p:nvSpPr>
          <p:cNvPr id="24" name="TextBox 23">
            <a:extLst>
              <a:ext uri="{FF2B5EF4-FFF2-40B4-BE49-F238E27FC236}">
                <a16:creationId xmlns:a16="http://schemas.microsoft.com/office/drawing/2014/main" id="{C069B4CE-0219-BA2A-D16B-29033BA6269E}"/>
              </a:ext>
            </a:extLst>
          </p:cNvPr>
          <p:cNvSpPr txBox="1"/>
          <p:nvPr/>
        </p:nvSpPr>
        <p:spPr>
          <a:xfrm rot="16200000">
            <a:off x="-159583" y="3667343"/>
            <a:ext cx="1774525" cy="215444"/>
          </a:xfrm>
          <a:prstGeom prst="rect">
            <a:avLst/>
          </a:prstGeom>
          <a:noFill/>
        </p:spPr>
        <p:txBody>
          <a:bodyPr wrap="squar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Overall survival (%)</a:t>
            </a:r>
          </a:p>
        </p:txBody>
      </p:sp>
      <p:sp>
        <p:nvSpPr>
          <p:cNvPr id="25" name="TextBox 24">
            <a:extLst>
              <a:ext uri="{FF2B5EF4-FFF2-40B4-BE49-F238E27FC236}">
                <a16:creationId xmlns:a16="http://schemas.microsoft.com/office/drawing/2014/main" id="{5271A93F-6406-C245-0391-9F702BDCF851}"/>
              </a:ext>
            </a:extLst>
          </p:cNvPr>
          <p:cNvSpPr txBox="1"/>
          <p:nvPr/>
        </p:nvSpPr>
        <p:spPr>
          <a:xfrm>
            <a:off x="913874" y="2420346"/>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100</a:t>
            </a:r>
          </a:p>
        </p:txBody>
      </p:sp>
      <p:cxnSp>
        <p:nvCxnSpPr>
          <p:cNvPr id="27" name="Straight Connector 26">
            <a:extLst>
              <a:ext uri="{FF2B5EF4-FFF2-40B4-BE49-F238E27FC236}">
                <a16:creationId xmlns:a16="http://schemas.microsoft.com/office/drawing/2014/main" id="{D868E751-E60B-5361-544B-652EFB038C21}"/>
              </a:ext>
            </a:extLst>
          </p:cNvPr>
          <p:cNvCxnSpPr>
            <a:cxnSpLocks/>
          </p:cNvCxnSpPr>
          <p:nvPr/>
        </p:nvCxnSpPr>
        <p:spPr>
          <a:xfrm flipH="1">
            <a:off x="1169445" y="252025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057EE183-2333-7985-5001-E0014F9D41EE}"/>
              </a:ext>
            </a:extLst>
          </p:cNvPr>
          <p:cNvSpPr txBox="1"/>
          <p:nvPr/>
        </p:nvSpPr>
        <p:spPr>
          <a:xfrm>
            <a:off x="913874" y="2663834"/>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90</a:t>
            </a:r>
          </a:p>
        </p:txBody>
      </p:sp>
      <p:cxnSp>
        <p:nvCxnSpPr>
          <p:cNvPr id="29" name="Straight Connector 28">
            <a:extLst>
              <a:ext uri="{FF2B5EF4-FFF2-40B4-BE49-F238E27FC236}">
                <a16:creationId xmlns:a16="http://schemas.microsoft.com/office/drawing/2014/main" id="{2180FD4C-8CF5-BF93-320E-3657E26B0319}"/>
              </a:ext>
            </a:extLst>
          </p:cNvPr>
          <p:cNvCxnSpPr>
            <a:cxnSpLocks/>
          </p:cNvCxnSpPr>
          <p:nvPr/>
        </p:nvCxnSpPr>
        <p:spPr>
          <a:xfrm flipH="1">
            <a:off x="1169445" y="2763595"/>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9EBC4D15-4C10-0F15-2C0D-7672318E17DC}"/>
              </a:ext>
            </a:extLst>
          </p:cNvPr>
          <p:cNvSpPr txBox="1"/>
          <p:nvPr/>
        </p:nvSpPr>
        <p:spPr>
          <a:xfrm>
            <a:off x="913874" y="2907322"/>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80</a:t>
            </a:r>
          </a:p>
        </p:txBody>
      </p:sp>
      <p:cxnSp>
        <p:nvCxnSpPr>
          <p:cNvPr id="31" name="Straight Connector 30">
            <a:extLst>
              <a:ext uri="{FF2B5EF4-FFF2-40B4-BE49-F238E27FC236}">
                <a16:creationId xmlns:a16="http://schemas.microsoft.com/office/drawing/2014/main" id="{D20C2E0F-2D04-452D-F2CC-2080C792E3B8}"/>
              </a:ext>
            </a:extLst>
          </p:cNvPr>
          <p:cNvCxnSpPr>
            <a:cxnSpLocks/>
          </p:cNvCxnSpPr>
          <p:nvPr/>
        </p:nvCxnSpPr>
        <p:spPr>
          <a:xfrm flipH="1">
            <a:off x="1169445" y="300693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35407D5D-0D1B-39F4-491C-71CD2DC1F0FE}"/>
              </a:ext>
            </a:extLst>
          </p:cNvPr>
          <p:cNvSpPr txBox="1"/>
          <p:nvPr/>
        </p:nvSpPr>
        <p:spPr>
          <a:xfrm>
            <a:off x="913874" y="3150810"/>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70</a:t>
            </a:r>
          </a:p>
        </p:txBody>
      </p:sp>
      <p:cxnSp>
        <p:nvCxnSpPr>
          <p:cNvPr id="33" name="Straight Connector 32">
            <a:extLst>
              <a:ext uri="{FF2B5EF4-FFF2-40B4-BE49-F238E27FC236}">
                <a16:creationId xmlns:a16="http://schemas.microsoft.com/office/drawing/2014/main" id="{75F1F32D-BD52-EDD6-24DA-1231D74A64B3}"/>
              </a:ext>
            </a:extLst>
          </p:cNvPr>
          <p:cNvCxnSpPr>
            <a:cxnSpLocks/>
          </p:cNvCxnSpPr>
          <p:nvPr/>
        </p:nvCxnSpPr>
        <p:spPr>
          <a:xfrm flipH="1">
            <a:off x="1169445" y="3250283"/>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142EF872-A858-AAC1-A4E4-EDB897FD78F1}"/>
              </a:ext>
            </a:extLst>
          </p:cNvPr>
          <p:cNvSpPr txBox="1"/>
          <p:nvPr/>
        </p:nvSpPr>
        <p:spPr>
          <a:xfrm>
            <a:off x="913874" y="3394298"/>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60</a:t>
            </a:r>
          </a:p>
        </p:txBody>
      </p:sp>
      <p:cxnSp>
        <p:nvCxnSpPr>
          <p:cNvPr id="35" name="Straight Connector 34">
            <a:extLst>
              <a:ext uri="{FF2B5EF4-FFF2-40B4-BE49-F238E27FC236}">
                <a16:creationId xmlns:a16="http://schemas.microsoft.com/office/drawing/2014/main" id="{11C48183-2F80-269C-F82D-8B6398ADC2DC}"/>
              </a:ext>
            </a:extLst>
          </p:cNvPr>
          <p:cNvCxnSpPr>
            <a:cxnSpLocks/>
          </p:cNvCxnSpPr>
          <p:nvPr/>
        </p:nvCxnSpPr>
        <p:spPr>
          <a:xfrm flipH="1">
            <a:off x="1169445" y="3493627"/>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C0309BA6-4165-55E8-241C-C72EAAFF9F31}"/>
              </a:ext>
            </a:extLst>
          </p:cNvPr>
          <p:cNvSpPr txBox="1"/>
          <p:nvPr/>
        </p:nvSpPr>
        <p:spPr>
          <a:xfrm>
            <a:off x="913874" y="3637786"/>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50</a:t>
            </a:r>
          </a:p>
        </p:txBody>
      </p:sp>
      <p:cxnSp>
        <p:nvCxnSpPr>
          <p:cNvPr id="37" name="Straight Connector 36">
            <a:extLst>
              <a:ext uri="{FF2B5EF4-FFF2-40B4-BE49-F238E27FC236}">
                <a16:creationId xmlns:a16="http://schemas.microsoft.com/office/drawing/2014/main" id="{6E2CFB00-6548-1CAB-88FD-54BF949E6845}"/>
              </a:ext>
            </a:extLst>
          </p:cNvPr>
          <p:cNvCxnSpPr>
            <a:cxnSpLocks/>
          </p:cNvCxnSpPr>
          <p:nvPr/>
        </p:nvCxnSpPr>
        <p:spPr>
          <a:xfrm flipH="1">
            <a:off x="1169445" y="373697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C9ECDC2A-03FE-DC3A-634E-8BEA2E919DDE}"/>
              </a:ext>
            </a:extLst>
          </p:cNvPr>
          <p:cNvSpPr txBox="1"/>
          <p:nvPr/>
        </p:nvSpPr>
        <p:spPr>
          <a:xfrm>
            <a:off x="913874" y="3881274"/>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40</a:t>
            </a:r>
          </a:p>
        </p:txBody>
      </p:sp>
      <p:cxnSp>
        <p:nvCxnSpPr>
          <p:cNvPr id="39" name="Straight Connector 38">
            <a:extLst>
              <a:ext uri="{FF2B5EF4-FFF2-40B4-BE49-F238E27FC236}">
                <a16:creationId xmlns:a16="http://schemas.microsoft.com/office/drawing/2014/main" id="{1466EB87-7802-E33A-410F-EA2F01D1F3C6}"/>
              </a:ext>
            </a:extLst>
          </p:cNvPr>
          <p:cNvCxnSpPr>
            <a:cxnSpLocks/>
          </p:cNvCxnSpPr>
          <p:nvPr/>
        </p:nvCxnSpPr>
        <p:spPr>
          <a:xfrm flipH="1">
            <a:off x="1169445" y="3980315"/>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8DE3BE74-FA6C-7652-A436-A8BB581490C3}"/>
              </a:ext>
            </a:extLst>
          </p:cNvPr>
          <p:cNvSpPr txBox="1"/>
          <p:nvPr/>
        </p:nvSpPr>
        <p:spPr>
          <a:xfrm>
            <a:off x="913874" y="4124762"/>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30</a:t>
            </a:r>
          </a:p>
        </p:txBody>
      </p:sp>
      <p:cxnSp>
        <p:nvCxnSpPr>
          <p:cNvPr id="41" name="Straight Connector 40">
            <a:extLst>
              <a:ext uri="{FF2B5EF4-FFF2-40B4-BE49-F238E27FC236}">
                <a16:creationId xmlns:a16="http://schemas.microsoft.com/office/drawing/2014/main" id="{C5C7E911-938A-1B85-C6FD-FD2607663BE5}"/>
              </a:ext>
            </a:extLst>
          </p:cNvPr>
          <p:cNvCxnSpPr>
            <a:cxnSpLocks/>
          </p:cNvCxnSpPr>
          <p:nvPr/>
        </p:nvCxnSpPr>
        <p:spPr>
          <a:xfrm flipH="1">
            <a:off x="1169445" y="422365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0CF921E2-7FBC-64CC-2F14-4C4FA26B8A79}"/>
              </a:ext>
            </a:extLst>
          </p:cNvPr>
          <p:cNvSpPr txBox="1"/>
          <p:nvPr/>
        </p:nvSpPr>
        <p:spPr>
          <a:xfrm>
            <a:off x="913874" y="4368250"/>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20</a:t>
            </a:r>
          </a:p>
        </p:txBody>
      </p:sp>
      <p:cxnSp>
        <p:nvCxnSpPr>
          <p:cNvPr id="43" name="Straight Connector 42">
            <a:extLst>
              <a:ext uri="{FF2B5EF4-FFF2-40B4-BE49-F238E27FC236}">
                <a16:creationId xmlns:a16="http://schemas.microsoft.com/office/drawing/2014/main" id="{5E9B628B-6EEB-3283-F7F9-251971A053E0}"/>
              </a:ext>
            </a:extLst>
          </p:cNvPr>
          <p:cNvCxnSpPr>
            <a:cxnSpLocks/>
          </p:cNvCxnSpPr>
          <p:nvPr/>
        </p:nvCxnSpPr>
        <p:spPr>
          <a:xfrm flipH="1">
            <a:off x="1169445" y="4467003"/>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FE85EC46-3BC5-AA20-D503-CAB4AA422F41}"/>
              </a:ext>
            </a:extLst>
          </p:cNvPr>
          <p:cNvSpPr txBox="1"/>
          <p:nvPr/>
        </p:nvSpPr>
        <p:spPr>
          <a:xfrm>
            <a:off x="913874" y="4611738"/>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10</a:t>
            </a:r>
          </a:p>
        </p:txBody>
      </p:sp>
      <p:cxnSp>
        <p:nvCxnSpPr>
          <p:cNvPr id="45" name="Straight Connector 44">
            <a:extLst>
              <a:ext uri="{FF2B5EF4-FFF2-40B4-BE49-F238E27FC236}">
                <a16:creationId xmlns:a16="http://schemas.microsoft.com/office/drawing/2014/main" id="{AA023164-0593-BC61-1C00-1BEC6D892B91}"/>
              </a:ext>
            </a:extLst>
          </p:cNvPr>
          <p:cNvCxnSpPr>
            <a:cxnSpLocks/>
          </p:cNvCxnSpPr>
          <p:nvPr/>
        </p:nvCxnSpPr>
        <p:spPr>
          <a:xfrm flipH="1">
            <a:off x="1169445" y="4710347"/>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0D5EBD5D-F8C4-D199-FD7F-BA8D83B44F38}"/>
              </a:ext>
            </a:extLst>
          </p:cNvPr>
          <p:cNvSpPr txBox="1"/>
          <p:nvPr/>
        </p:nvSpPr>
        <p:spPr>
          <a:xfrm>
            <a:off x="1686346" y="4432914"/>
            <a:ext cx="1702389" cy="307777"/>
          </a:xfrm>
          <a:prstGeom prst="rect">
            <a:avLst/>
          </a:prstGeom>
          <a:noFill/>
        </p:spPr>
        <p:txBody>
          <a:bodyPr wrap="none" lIns="0" tIns="0" rIns="0" bIns="0" rtlCol="0">
            <a:spAutoFit/>
          </a:bodyPr>
          <a:lstStyle/>
          <a:p>
            <a:r>
              <a:rPr lang="en-GB" sz="1000" dirty="0">
                <a:latin typeface="Arial" panose="020B0604020202020204" pitchFamily="34" charset="0"/>
                <a:ea typeface="Aileron" charset="0"/>
                <a:cs typeface="Arial" panose="020B0604020202020204" pitchFamily="34" charset="0"/>
              </a:rPr>
              <a:t>Paclitaxel + ramucirumab</a:t>
            </a:r>
          </a:p>
          <a:p>
            <a:r>
              <a:rPr lang="en-GB" sz="1000" dirty="0">
                <a:latin typeface="Arial" panose="020B0604020202020204" pitchFamily="34" charset="0"/>
                <a:ea typeface="Aileron" charset="0"/>
                <a:cs typeface="Arial" panose="020B0604020202020204" pitchFamily="34" charset="0"/>
              </a:rPr>
              <a:t>Nab-paclitaxel + ramucirumab</a:t>
            </a:r>
          </a:p>
        </p:txBody>
      </p:sp>
      <p:graphicFrame>
        <p:nvGraphicFramePr>
          <p:cNvPr id="80" name="Table 148">
            <a:extLst>
              <a:ext uri="{FF2B5EF4-FFF2-40B4-BE49-F238E27FC236}">
                <a16:creationId xmlns:a16="http://schemas.microsoft.com/office/drawing/2014/main" id="{911230AE-CDF1-BD4B-6530-EEF3FB24ADB1}"/>
              </a:ext>
            </a:extLst>
          </p:cNvPr>
          <p:cNvGraphicFramePr>
            <a:graphicFrameLocks noGrp="1"/>
          </p:cNvGraphicFramePr>
          <p:nvPr>
            <p:extLst>
              <p:ext uri="{D42A27DB-BD31-4B8C-83A1-F6EECF244321}">
                <p14:modId xmlns:p14="http://schemas.microsoft.com/office/powerpoint/2010/main" val="754814077"/>
              </p:ext>
            </p:extLst>
          </p:nvPr>
        </p:nvGraphicFramePr>
        <p:xfrm>
          <a:off x="2616437" y="2366640"/>
          <a:ext cx="3358726" cy="820320"/>
        </p:xfrm>
        <a:graphic>
          <a:graphicData uri="http://schemas.openxmlformats.org/drawingml/2006/table">
            <a:tbl>
              <a:tblPr firstRow="1" bandRow="1">
                <a:tableStyleId>{5C22544A-7EE6-4342-B048-85BDC9FD1C3A}</a:tableStyleId>
              </a:tblPr>
              <a:tblGrid>
                <a:gridCol w="1305348">
                  <a:extLst>
                    <a:ext uri="{9D8B030D-6E8A-4147-A177-3AD203B41FA5}">
                      <a16:colId xmlns:a16="http://schemas.microsoft.com/office/drawing/2014/main" val="2617030137"/>
                    </a:ext>
                  </a:extLst>
                </a:gridCol>
                <a:gridCol w="1026689">
                  <a:extLst>
                    <a:ext uri="{9D8B030D-6E8A-4147-A177-3AD203B41FA5}">
                      <a16:colId xmlns:a16="http://schemas.microsoft.com/office/drawing/2014/main" val="1779790485"/>
                    </a:ext>
                  </a:extLst>
                </a:gridCol>
                <a:gridCol w="1026689">
                  <a:extLst>
                    <a:ext uri="{9D8B030D-6E8A-4147-A177-3AD203B41FA5}">
                      <a16:colId xmlns:a16="http://schemas.microsoft.com/office/drawing/2014/main" val="3798743320"/>
                    </a:ext>
                  </a:extLst>
                </a:gridCol>
              </a:tblGrid>
              <a:tr h="0">
                <a:tc>
                  <a:txBody>
                    <a:bodyPr/>
                    <a:lstStyle/>
                    <a:p>
                      <a:endParaRPr lang="en-GB" sz="100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000" dirty="0">
                          <a:solidFill>
                            <a:schemeClr val="tx2"/>
                          </a:solidFill>
                          <a:latin typeface="Arial" panose="020B0604020202020204" pitchFamily="34" charset="0"/>
                          <a:cs typeface="Arial" panose="020B0604020202020204" pitchFamily="34" charset="0"/>
                        </a:rPr>
                        <a:t>Paclitaxel + ramucirumab</a:t>
                      </a:r>
                    </a:p>
                    <a:p>
                      <a:pPr algn="ctr"/>
                      <a:r>
                        <a:rPr lang="en-GB" sz="1000" dirty="0">
                          <a:solidFill>
                            <a:schemeClr val="tx2"/>
                          </a:solidFill>
                          <a:latin typeface="Arial" panose="020B0604020202020204" pitchFamily="34" charset="0"/>
                          <a:cs typeface="Arial" panose="020B0604020202020204" pitchFamily="34" charset="0"/>
                        </a:rPr>
                        <a:t>(n=53)</a:t>
                      </a:r>
                    </a:p>
                  </a:txBody>
                  <a:tcPr marL="55440" marR="55440" marT="9720" marB="972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dirty="0">
                          <a:solidFill>
                            <a:schemeClr val="accent1"/>
                          </a:solidFill>
                          <a:latin typeface="Arial" panose="020B0604020202020204" pitchFamily="34" charset="0"/>
                          <a:cs typeface="Arial" panose="020B0604020202020204" pitchFamily="34" charset="0"/>
                        </a:rPr>
                        <a:t>Nab-paclitaxel + ramucirumab</a:t>
                      </a:r>
                    </a:p>
                    <a:p>
                      <a:pPr algn="ctr"/>
                      <a:r>
                        <a:rPr lang="en-GB" sz="1000" dirty="0">
                          <a:solidFill>
                            <a:schemeClr val="accent1"/>
                          </a:solidFill>
                          <a:latin typeface="Arial" panose="020B0604020202020204" pitchFamily="34" charset="0"/>
                          <a:cs typeface="Arial" panose="020B0604020202020204" pitchFamily="34" charset="0"/>
                        </a:rPr>
                        <a:t>(n=52)</a:t>
                      </a:r>
                    </a:p>
                  </a:txBody>
                  <a:tcPr marL="55440" marR="55440" marT="9720" marB="972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884252"/>
                  </a:ext>
                </a:extLst>
              </a:tr>
              <a:tr h="0">
                <a:tc>
                  <a:txBody>
                    <a:bodyPr/>
                    <a:lstStyle/>
                    <a:p>
                      <a:r>
                        <a:rPr lang="en-GB" sz="1000" b="1" dirty="0">
                          <a:solidFill>
                            <a:schemeClr val="tx1"/>
                          </a:solidFill>
                          <a:latin typeface="Arial" panose="020B0604020202020204" pitchFamily="34" charset="0"/>
                          <a:cs typeface="Arial" panose="020B0604020202020204" pitchFamily="34" charset="0"/>
                        </a:rPr>
                        <a:t>Number of events</a:t>
                      </a:r>
                    </a:p>
                  </a:txBody>
                  <a:tcPr marL="55440" marR="5544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44</a:t>
                      </a:r>
                    </a:p>
                  </a:txBody>
                  <a:tcPr marL="55440" marR="55440" marT="9720" marB="9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41</a:t>
                      </a:r>
                    </a:p>
                  </a:txBody>
                  <a:tcPr marL="55440" marR="55440" marT="9720" marB="9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9503658"/>
                  </a:ext>
                </a:extLst>
              </a:tr>
              <a:tr h="0">
                <a:tc>
                  <a:txBody>
                    <a:bodyPr/>
                    <a:lstStyle/>
                    <a:p>
                      <a:r>
                        <a:rPr lang="en-GB" sz="1000" b="1" dirty="0">
                          <a:solidFill>
                            <a:schemeClr val="tx1"/>
                          </a:solidFill>
                          <a:latin typeface="Arial" panose="020B0604020202020204" pitchFamily="34" charset="0"/>
                          <a:cs typeface="Arial" panose="020B0604020202020204" pitchFamily="34" charset="0"/>
                        </a:rPr>
                        <a:t>OS (95% CI)</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8.1 m (6.4-10.3)</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7.2 m (5.6-11.5)</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0523450"/>
                  </a:ext>
                </a:extLst>
              </a:tr>
            </a:tbl>
          </a:graphicData>
        </a:graphic>
      </p:graphicFrame>
      <p:sp>
        <p:nvSpPr>
          <p:cNvPr id="81" name="TextBox 80">
            <a:extLst>
              <a:ext uri="{FF2B5EF4-FFF2-40B4-BE49-F238E27FC236}">
                <a16:creationId xmlns:a16="http://schemas.microsoft.com/office/drawing/2014/main" id="{31B62AF0-46ED-C4A4-02F0-7587EF308EB2}"/>
              </a:ext>
            </a:extLst>
          </p:cNvPr>
          <p:cNvSpPr txBox="1"/>
          <p:nvPr/>
        </p:nvSpPr>
        <p:spPr>
          <a:xfrm>
            <a:off x="3988478" y="3438192"/>
            <a:ext cx="1777731" cy="307777"/>
          </a:xfrm>
          <a:prstGeom prst="rect">
            <a:avLst/>
          </a:prstGeom>
          <a:noFill/>
        </p:spPr>
        <p:txBody>
          <a:bodyPr wrap="none" lIns="0" tIns="0" rIns="0" bIns="0" rtlCol="0">
            <a:spAutoFit/>
          </a:bodyPr>
          <a:lstStyle/>
          <a:p>
            <a:r>
              <a:rPr lang="en-GB" sz="1000" dirty="0">
                <a:latin typeface="Arial" panose="020B0604020202020204" pitchFamily="34" charset="0"/>
                <a:ea typeface="Aileron" charset="0"/>
                <a:cs typeface="Arial" panose="020B0604020202020204" pitchFamily="34" charset="0"/>
              </a:rPr>
              <a:t>HR (95% CI) = 0.96 (0.62-1.48)</a:t>
            </a:r>
          </a:p>
          <a:p>
            <a:r>
              <a:rPr lang="en-GB" sz="1000" dirty="0">
                <a:latin typeface="Arial" panose="020B0604020202020204" pitchFamily="34" charset="0"/>
                <a:ea typeface="Aileron" charset="0"/>
                <a:cs typeface="Arial" panose="020B0604020202020204" pitchFamily="34" charset="0"/>
              </a:rPr>
              <a:t>Stratified log-rank p=0.63</a:t>
            </a:r>
          </a:p>
        </p:txBody>
      </p:sp>
      <p:cxnSp>
        <p:nvCxnSpPr>
          <p:cNvPr id="23" name="Straight Connector 22">
            <a:extLst>
              <a:ext uri="{FF2B5EF4-FFF2-40B4-BE49-F238E27FC236}">
                <a16:creationId xmlns:a16="http://schemas.microsoft.com/office/drawing/2014/main" id="{A61363AB-9F04-49BE-4ED3-223F98A2A47A}"/>
              </a:ext>
            </a:extLst>
          </p:cNvPr>
          <p:cNvCxnSpPr>
            <a:cxnSpLocks/>
          </p:cNvCxnSpPr>
          <p:nvPr/>
        </p:nvCxnSpPr>
        <p:spPr>
          <a:xfrm flipH="1">
            <a:off x="1229142" y="4953694"/>
            <a:ext cx="462312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2B88EFA3-2374-9400-FEAF-79472FA89708}"/>
              </a:ext>
            </a:extLst>
          </p:cNvPr>
          <p:cNvCxnSpPr>
            <a:cxnSpLocks/>
          </p:cNvCxnSpPr>
          <p:nvPr/>
        </p:nvCxnSpPr>
        <p:spPr>
          <a:xfrm>
            <a:off x="1242768" y="495591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604ED2BE-11EA-D7CD-EE89-FFB12119B019}"/>
              </a:ext>
            </a:extLst>
          </p:cNvPr>
          <p:cNvSpPr txBox="1"/>
          <p:nvPr/>
        </p:nvSpPr>
        <p:spPr>
          <a:xfrm>
            <a:off x="913874" y="4855229"/>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0</a:t>
            </a:r>
          </a:p>
        </p:txBody>
      </p:sp>
      <p:cxnSp>
        <p:nvCxnSpPr>
          <p:cNvPr id="48" name="Straight Connector 47">
            <a:extLst>
              <a:ext uri="{FF2B5EF4-FFF2-40B4-BE49-F238E27FC236}">
                <a16:creationId xmlns:a16="http://schemas.microsoft.com/office/drawing/2014/main" id="{030A3FC6-7390-3CC6-AEAF-D1A6AE83F3D3}"/>
              </a:ext>
            </a:extLst>
          </p:cNvPr>
          <p:cNvCxnSpPr>
            <a:cxnSpLocks/>
          </p:cNvCxnSpPr>
          <p:nvPr/>
        </p:nvCxnSpPr>
        <p:spPr>
          <a:xfrm flipH="1">
            <a:off x="1169445" y="49536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9745924B-226E-9BCB-20AE-F1B3C0E21193}"/>
              </a:ext>
            </a:extLst>
          </p:cNvPr>
          <p:cNvSpPr txBox="1"/>
          <p:nvPr/>
        </p:nvSpPr>
        <p:spPr>
          <a:xfrm>
            <a:off x="1121912" y="5032984"/>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0</a:t>
            </a:r>
          </a:p>
        </p:txBody>
      </p:sp>
      <p:cxnSp>
        <p:nvCxnSpPr>
          <p:cNvPr id="51" name="Straight Connector 50">
            <a:extLst>
              <a:ext uri="{FF2B5EF4-FFF2-40B4-BE49-F238E27FC236}">
                <a16:creationId xmlns:a16="http://schemas.microsoft.com/office/drawing/2014/main" id="{9EC2665B-7116-1739-EB01-479E4063E0C0}"/>
              </a:ext>
            </a:extLst>
          </p:cNvPr>
          <p:cNvCxnSpPr>
            <a:cxnSpLocks/>
          </p:cNvCxnSpPr>
          <p:nvPr/>
        </p:nvCxnSpPr>
        <p:spPr>
          <a:xfrm>
            <a:off x="1732535" y="495591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1464C331-A406-49EC-B11F-B2F81016CD4B}"/>
              </a:ext>
            </a:extLst>
          </p:cNvPr>
          <p:cNvSpPr txBox="1"/>
          <p:nvPr/>
        </p:nvSpPr>
        <p:spPr>
          <a:xfrm>
            <a:off x="1626737" y="5032984"/>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3</a:t>
            </a:r>
          </a:p>
        </p:txBody>
      </p:sp>
      <p:cxnSp>
        <p:nvCxnSpPr>
          <p:cNvPr id="53" name="Straight Connector 52">
            <a:extLst>
              <a:ext uri="{FF2B5EF4-FFF2-40B4-BE49-F238E27FC236}">
                <a16:creationId xmlns:a16="http://schemas.microsoft.com/office/drawing/2014/main" id="{0C6C36A8-F58B-308D-F170-369A11CD6945}"/>
              </a:ext>
            </a:extLst>
          </p:cNvPr>
          <p:cNvCxnSpPr>
            <a:cxnSpLocks/>
          </p:cNvCxnSpPr>
          <p:nvPr/>
        </p:nvCxnSpPr>
        <p:spPr>
          <a:xfrm>
            <a:off x="2751710" y="495591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A4FB8301-1682-5FEF-8086-AF49FC8AFCF3}"/>
              </a:ext>
            </a:extLst>
          </p:cNvPr>
          <p:cNvSpPr txBox="1"/>
          <p:nvPr/>
        </p:nvSpPr>
        <p:spPr>
          <a:xfrm>
            <a:off x="2645912" y="5032984"/>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9</a:t>
            </a:r>
          </a:p>
        </p:txBody>
      </p:sp>
      <p:cxnSp>
        <p:nvCxnSpPr>
          <p:cNvPr id="55" name="Straight Connector 54">
            <a:extLst>
              <a:ext uri="{FF2B5EF4-FFF2-40B4-BE49-F238E27FC236}">
                <a16:creationId xmlns:a16="http://schemas.microsoft.com/office/drawing/2014/main" id="{614D75D6-DA87-6B3E-D147-72718DD6FCAE}"/>
              </a:ext>
            </a:extLst>
          </p:cNvPr>
          <p:cNvCxnSpPr>
            <a:cxnSpLocks/>
          </p:cNvCxnSpPr>
          <p:nvPr/>
        </p:nvCxnSpPr>
        <p:spPr>
          <a:xfrm>
            <a:off x="2250060" y="495591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497A4778-BEFA-972E-31A3-D7EBBA92A4A4}"/>
              </a:ext>
            </a:extLst>
          </p:cNvPr>
          <p:cNvSpPr txBox="1"/>
          <p:nvPr/>
        </p:nvSpPr>
        <p:spPr>
          <a:xfrm>
            <a:off x="2144262" y="5032984"/>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6</a:t>
            </a:r>
          </a:p>
        </p:txBody>
      </p:sp>
      <p:cxnSp>
        <p:nvCxnSpPr>
          <p:cNvPr id="57" name="Straight Connector 56">
            <a:extLst>
              <a:ext uri="{FF2B5EF4-FFF2-40B4-BE49-F238E27FC236}">
                <a16:creationId xmlns:a16="http://schemas.microsoft.com/office/drawing/2014/main" id="{67A66189-787B-34DF-9EB9-0B0748506752}"/>
              </a:ext>
            </a:extLst>
          </p:cNvPr>
          <p:cNvCxnSpPr>
            <a:cxnSpLocks/>
          </p:cNvCxnSpPr>
          <p:nvPr/>
        </p:nvCxnSpPr>
        <p:spPr>
          <a:xfrm>
            <a:off x="3247010" y="495591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1C6C66FC-4E76-BEBE-44DC-CD87404DA81F}"/>
              </a:ext>
            </a:extLst>
          </p:cNvPr>
          <p:cNvSpPr txBox="1"/>
          <p:nvPr/>
        </p:nvSpPr>
        <p:spPr>
          <a:xfrm>
            <a:off x="3141212" y="5032984"/>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12</a:t>
            </a:r>
          </a:p>
        </p:txBody>
      </p:sp>
      <p:cxnSp>
        <p:nvCxnSpPr>
          <p:cNvPr id="59" name="Straight Connector 58">
            <a:extLst>
              <a:ext uri="{FF2B5EF4-FFF2-40B4-BE49-F238E27FC236}">
                <a16:creationId xmlns:a16="http://schemas.microsoft.com/office/drawing/2014/main" id="{AEBB7680-9C49-691E-65C6-AF2A64800102}"/>
              </a:ext>
            </a:extLst>
          </p:cNvPr>
          <p:cNvCxnSpPr>
            <a:cxnSpLocks/>
          </p:cNvCxnSpPr>
          <p:nvPr/>
        </p:nvCxnSpPr>
        <p:spPr>
          <a:xfrm>
            <a:off x="3745485" y="495591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5BD3FEEA-A95C-D525-931F-9DAF02D5DB57}"/>
              </a:ext>
            </a:extLst>
          </p:cNvPr>
          <p:cNvSpPr txBox="1"/>
          <p:nvPr/>
        </p:nvSpPr>
        <p:spPr>
          <a:xfrm>
            <a:off x="3639687" y="5032984"/>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15</a:t>
            </a:r>
          </a:p>
        </p:txBody>
      </p:sp>
      <p:cxnSp>
        <p:nvCxnSpPr>
          <p:cNvPr id="61" name="Straight Connector 60">
            <a:extLst>
              <a:ext uri="{FF2B5EF4-FFF2-40B4-BE49-F238E27FC236}">
                <a16:creationId xmlns:a16="http://schemas.microsoft.com/office/drawing/2014/main" id="{F050EB6C-D7C4-4A07-1B37-08C48F1A19A5}"/>
              </a:ext>
            </a:extLst>
          </p:cNvPr>
          <p:cNvCxnSpPr>
            <a:cxnSpLocks/>
          </p:cNvCxnSpPr>
          <p:nvPr/>
        </p:nvCxnSpPr>
        <p:spPr>
          <a:xfrm>
            <a:off x="4247135" y="495591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6212A237-5676-1DB6-B890-686C9224B507}"/>
              </a:ext>
            </a:extLst>
          </p:cNvPr>
          <p:cNvSpPr txBox="1"/>
          <p:nvPr/>
        </p:nvSpPr>
        <p:spPr>
          <a:xfrm>
            <a:off x="4141337" y="5032984"/>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18</a:t>
            </a:r>
          </a:p>
        </p:txBody>
      </p:sp>
      <p:cxnSp>
        <p:nvCxnSpPr>
          <p:cNvPr id="63" name="Straight Connector 62">
            <a:extLst>
              <a:ext uri="{FF2B5EF4-FFF2-40B4-BE49-F238E27FC236}">
                <a16:creationId xmlns:a16="http://schemas.microsoft.com/office/drawing/2014/main" id="{59927B2A-A865-3634-28DC-B31B008C74D8}"/>
              </a:ext>
            </a:extLst>
          </p:cNvPr>
          <p:cNvCxnSpPr>
            <a:cxnSpLocks/>
          </p:cNvCxnSpPr>
          <p:nvPr/>
        </p:nvCxnSpPr>
        <p:spPr>
          <a:xfrm>
            <a:off x="4748785" y="495591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2C85EDD4-69CC-A732-BD71-B2FBE5A30017}"/>
              </a:ext>
            </a:extLst>
          </p:cNvPr>
          <p:cNvSpPr txBox="1"/>
          <p:nvPr/>
        </p:nvSpPr>
        <p:spPr>
          <a:xfrm>
            <a:off x="4642987" y="5032984"/>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21</a:t>
            </a:r>
          </a:p>
        </p:txBody>
      </p:sp>
      <p:cxnSp>
        <p:nvCxnSpPr>
          <p:cNvPr id="65" name="Straight Connector 64">
            <a:extLst>
              <a:ext uri="{FF2B5EF4-FFF2-40B4-BE49-F238E27FC236}">
                <a16:creationId xmlns:a16="http://schemas.microsoft.com/office/drawing/2014/main" id="{327AC0A2-AA91-DA1B-2C17-A496031731A6}"/>
              </a:ext>
            </a:extLst>
          </p:cNvPr>
          <p:cNvCxnSpPr>
            <a:cxnSpLocks/>
          </p:cNvCxnSpPr>
          <p:nvPr/>
        </p:nvCxnSpPr>
        <p:spPr>
          <a:xfrm>
            <a:off x="5247260" y="495591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3FE88FA6-2846-D0D4-BE85-98035F0881F3}"/>
              </a:ext>
            </a:extLst>
          </p:cNvPr>
          <p:cNvSpPr txBox="1"/>
          <p:nvPr/>
        </p:nvSpPr>
        <p:spPr>
          <a:xfrm>
            <a:off x="5141462" y="5032984"/>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24</a:t>
            </a:r>
          </a:p>
        </p:txBody>
      </p:sp>
      <p:cxnSp>
        <p:nvCxnSpPr>
          <p:cNvPr id="67" name="Straight Connector 66">
            <a:extLst>
              <a:ext uri="{FF2B5EF4-FFF2-40B4-BE49-F238E27FC236}">
                <a16:creationId xmlns:a16="http://schemas.microsoft.com/office/drawing/2014/main" id="{521E83EE-1E3E-7973-D9F1-15E55F468EDD}"/>
              </a:ext>
            </a:extLst>
          </p:cNvPr>
          <p:cNvCxnSpPr>
            <a:cxnSpLocks/>
          </p:cNvCxnSpPr>
          <p:nvPr/>
        </p:nvCxnSpPr>
        <p:spPr>
          <a:xfrm>
            <a:off x="5748910" y="495591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679ACFB6-E567-EB33-1283-C9340327CDC4}"/>
              </a:ext>
            </a:extLst>
          </p:cNvPr>
          <p:cNvSpPr txBox="1"/>
          <p:nvPr/>
        </p:nvSpPr>
        <p:spPr>
          <a:xfrm>
            <a:off x="5643112" y="5032984"/>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27</a:t>
            </a:r>
          </a:p>
        </p:txBody>
      </p:sp>
      <p:sp>
        <p:nvSpPr>
          <p:cNvPr id="70" name="TextBox 69">
            <a:extLst>
              <a:ext uri="{FF2B5EF4-FFF2-40B4-BE49-F238E27FC236}">
                <a16:creationId xmlns:a16="http://schemas.microsoft.com/office/drawing/2014/main" id="{1E7ADEC6-287C-0864-B60F-7467D8D01151}"/>
              </a:ext>
            </a:extLst>
          </p:cNvPr>
          <p:cNvSpPr txBox="1"/>
          <p:nvPr/>
        </p:nvSpPr>
        <p:spPr>
          <a:xfrm>
            <a:off x="2043105" y="5268184"/>
            <a:ext cx="2960683" cy="215444"/>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Time from randomisation (months)</a:t>
            </a:r>
          </a:p>
        </p:txBody>
      </p:sp>
      <p:sp>
        <p:nvSpPr>
          <p:cNvPr id="85" name="TextBox 84">
            <a:extLst>
              <a:ext uri="{FF2B5EF4-FFF2-40B4-BE49-F238E27FC236}">
                <a16:creationId xmlns:a16="http://schemas.microsoft.com/office/drawing/2014/main" id="{80C82558-621B-444D-7E05-0805C13E7A5B}"/>
              </a:ext>
            </a:extLst>
          </p:cNvPr>
          <p:cNvSpPr txBox="1"/>
          <p:nvPr/>
        </p:nvSpPr>
        <p:spPr>
          <a:xfrm>
            <a:off x="2856600" y="2060848"/>
            <a:ext cx="1333698" cy="215444"/>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Overall survival</a:t>
            </a:r>
          </a:p>
        </p:txBody>
      </p:sp>
      <p:sp>
        <p:nvSpPr>
          <p:cNvPr id="86" name="TextBox 85">
            <a:extLst>
              <a:ext uri="{FF2B5EF4-FFF2-40B4-BE49-F238E27FC236}">
                <a16:creationId xmlns:a16="http://schemas.microsoft.com/office/drawing/2014/main" id="{DCD11FC8-D357-21D6-C50A-76CD20D9D3C0}"/>
              </a:ext>
            </a:extLst>
          </p:cNvPr>
          <p:cNvSpPr txBox="1"/>
          <p:nvPr/>
        </p:nvSpPr>
        <p:spPr>
          <a:xfrm>
            <a:off x="7023142" y="5566283"/>
            <a:ext cx="211596" cy="415498"/>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330</a:t>
            </a:r>
          </a:p>
          <a:p>
            <a:pPr algn="ctr">
              <a:lnSpc>
                <a:spcPct val="90000"/>
              </a:lnSpc>
            </a:pPr>
            <a:endParaRPr lang="en-GB" sz="1000" dirty="0">
              <a:latin typeface="Arial" panose="020B0604020202020204" pitchFamily="34" charset="0"/>
              <a:ea typeface="Aileron" charset="0"/>
              <a:cs typeface="Arial" panose="020B0604020202020204" pitchFamily="34" charset="0"/>
            </a:endParaRPr>
          </a:p>
          <a:p>
            <a:pPr algn="ctr">
              <a:lnSpc>
                <a:spcPct val="90000"/>
              </a:lnSpc>
            </a:pPr>
            <a:r>
              <a:rPr lang="en-GB" sz="1000" dirty="0">
                <a:latin typeface="Arial" panose="020B0604020202020204" pitchFamily="34" charset="0"/>
                <a:ea typeface="Aileron" charset="0"/>
                <a:cs typeface="Arial" panose="020B0604020202020204" pitchFamily="34" charset="0"/>
              </a:rPr>
              <a:t>335</a:t>
            </a:r>
          </a:p>
        </p:txBody>
      </p:sp>
      <p:sp>
        <p:nvSpPr>
          <p:cNvPr id="87" name="TextBox 86">
            <a:extLst>
              <a:ext uri="{FF2B5EF4-FFF2-40B4-BE49-F238E27FC236}">
                <a16:creationId xmlns:a16="http://schemas.microsoft.com/office/drawing/2014/main" id="{F4562B76-29BC-C284-BDD8-6ADE6AB8364A}"/>
              </a:ext>
            </a:extLst>
          </p:cNvPr>
          <p:cNvSpPr txBox="1"/>
          <p:nvPr/>
        </p:nvSpPr>
        <p:spPr>
          <a:xfrm>
            <a:off x="5992657" y="5427784"/>
            <a:ext cx="966484" cy="553998"/>
          </a:xfrm>
          <a:prstGeom prst="rect">
            <a:avLst/>
          </a:prstGeom>
          <a:noFill/>
        </p:spPr>
        <p:txBody>
          <a:bodyPr wrap="square" lIns="0" tIns="0" rIns="0" bIns="0" rtlCol="0">
            <a:spAutoFit/>
          </a:bodyPr>
          <a:lstStyle/>
          <a:p>
            <a:pPr algn="r">
              <a:lnSpc>
                <a:spcPct val="90000"/>
              </a:lnSpc>
            </a:pPr>
            <a:r>
              <a:rPr lang="en-GB" sz="1000" b="1" dirty="0">
                <a:latin typeface="Arial" panose="020B0604020202020204" pitchFamily="34" charset="0"/>
                <a:ea typeface="Aileron" charset="0"/>
                <a:cs typeface="Arial" panose="020B0604020202020204" pitchFamily="34" charset="0"/>
              </a:rPr>
              <a:t>No. at risk</a:t>
            </a:r>
          </a:p>
          <a:p>
            <a:pPr algn="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RAM +PTX</a:t>
            </a:r>
          </a:p>
          <a:p>
            <a:pPr algn="r">
              <a:lnSpc>
                <a:spcPct val="90000"/>
              </a:lnSpc>
            </a:pPr>
            <a:r>
              <a:rPr lang="en-GB" sz="1000" b="1" dirty="0">
                <a:solidFill>
                  <a:schemeClr val="accent1"/>
                </a:solidFill>
                <a:latin typeface="Arial" panose="020B0604020202020204" pitchFamily="34" charset="0"/>
                <a:ea typeface="Aileron" charset="0"/>
                <a:cs typeface="Arial" panose="020B0604020202020204" pitchFamily="34" charset="0"/>
              </a:rPr>
              <a:t>Placebo + paclitaxel</a:t>
            </a:r>
          </a:p>
        </p:txBody>
      </p:sp>
      <p:cxnSp>
        <p:nvCxnSpPr>
          <p:cNvPr id="88" name="Straight Connector 87">
            <a:extLst>
              <a:ext uri="{FF2B5EF4-FFF2-40B4-BE49-F238E27FC236}">
                <a16:creationId xmlns:a16="http://schemas.microsoft.com/office/drawing/2014/main" id="{3868E4ED-0485-7C80-1E40-5C9DB1CA6D50}"/>
              </a:ext>
            </a:extLst>
          </p:cNvPr>
          <p:cNvCxnSpPr>
            <a:cxnSpLocks/>
          </p:cNvCxnSpPr>
          <p:nvPr/>
        </p:nvCxnSpPr>
        <p:spPr>
          <a:xfrm>
            <a:off x="7045451" y="2465779"/>
            <a:ext cx="0" cy="249190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DF3261BF-229A-1918-CD19-9959320F2E3F}"/>
              </a:ext>
            </a:extLst>
          </p:cNvPr>
          <p:cNvSpPr txBox="1"/>
          <p:nvPr/>
        </p:nvSpPr>
        <p:spPr>
          <a:xfrm>
            <a:off x="7374987" y="5566283"/>
            <a:ext cx="211596" cy="415498"/>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308</a:t>
            </a:r>
          </a:p>
          <a:p>
            <a:pPr algn="ctr">
              <a:lnSpc>
                <a:spcPct val="90000"/>
              </a:lnSpc>
            </a:pPr>
            <a:endParaRPr lang="en-GB" sz="1000" dirty="0">
              <a:latin typeface="Arial" panose="020B0604020202020204" pitchFamily="34" charset="0"/>
              <a:ea typeface="Aileron" charset="0"/>
              <a:cs typeface="Arial" panose="020B0604020202020204" pitchFamily="34" charset="0"/>
            </a:endParaRPr>
          </a:p>
          <a:p>
            <a:pPr algn="ctr">
              <a:lnSpc>
                <a:spcPct val="90000"/>
              </a:lnSpc>
            </a:pPr>
            <a:r>
              <a:rPr lang="en-GB" sz="1000" dirty="0">
                <a:latin typeface="Arial" panose="020B0604020202020204" pitchFamily="34" charset="0"/>
                <a:ea typeface="Aileron" charset="0"/>
                <a:cs typeface="Arial" panose="020B0604020202020204" pitchFamily="34" charset="0"/>
              </a:rPr>
              <a:t>294</a:t>
            </a:r>
          </a:p>
        </p:txBody>
      </p:sp>
      <p:sp>
        <p:nvSpPr>
          <p:cNvPr id="90" name="TextBox 89">
            <a:extLst>
              <a:ext uri="{FF2B5EF4-FFF2-40B4-BE49-F238E27FC236}">
                <a16:creationId xmlns:a16="http://schemas.microsoft.com/office/drawing/2014/main" id="{BC0F023C-0C97-7F4B-2620-EED697C128A1}"/>
              </a:ext>
            </a:extLst>
          </p:cNvPr>
          <p:cNvSpPr txBox="1"/>
          <p:nvPr/>
        </p:nvSpPr>
        <p:spPr>
          <a:xfrm>
            <a:off x="7731608" y="5566283"/>
            <a:ext cx="211596" cy="415498"/>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267</a:t>
            </a:r>
          </a:p>
          <a:p>
            <a:pPr algn="ctr">
              <a:lnSpc>
                <a:spcPct val="90000"/>
              </a:lnSpc>
            </a:pPr>
            <a:endParaRPr lang="en-GB" sz="1000" dirty="0">
              <a:latin typeface="Arial" panose="020B0604020202020204" pitchFamily="34" charset="0"/>
              <a:ea typeface="Aileron" charset="0"/>
              <a:cs typeface="Arial" panose="020B0604020202020204" pitchFamily="34" charset="0"/>
            </a:endParaRPr>
          </a:p>
          <a:p>
            <a:pPr algn="ctr">
              <a:lnSpc>
                <a:spcPct val="90000"/>
              </a:lnSpc>
            </a:pPr>
            <a:r>
              <a:rPr lang="en-GB" sz="1000" dirty="0">
                <a:latin typeface="Arial" panose="020B0604020202020204" pitchFamily="34" charset="0"/>
                <a:ea typeface="Aileron" charset="0"/>
                <a:cs typeface="Arial" panose="020B0604020202020204" pitchFamily="34" charset="0"/>
              </a:rPr>
              <a:t>241</a:t>
            </a:r>
          </a:p>
        </p:txBody>
      </p:sp>
      <p:sp>
        <p:nvSpPr>
          <p:cNvPr id="91" name="TextBox 90">
            <a:extLst>
              <a:ext uri="{FF2B5EF4-FFF2-40B4-BE49-F238E27FC236}">
                <a16:creationId xmlns:a16="http://schemas.microsoft.com/office/drawing/2014/main" id="{FA1FFB1A-29B8-EBCB-A121-46C47D39588F}"/>
              </a:ext>
            </a:extLst>
          </p:cNvPr>
          <p:cNvSpPr txBox="1"/>
          <p:nvPr/>
        </p:nvSpPr>
        <p:spPr>
          <a:xfrm>
            <a:off x="8395652" y="5566283"/>
            <a:ext cx="211596" cy="415498"/>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185</a:t>
            </a:r>
          </a:p>
          <a:p>
            <a:pPr algn="ctr">
              <a:lnSpc>
                <a:spcPct val="90000"/>
              </a:lnSpc>
            </a:pPr>
            <a:endParaRPr lang="en-GB" sz="1000" dirty="0">
              <a:latin typeface="Arial" panose="020B0604020202020204" pitchFamily="34" charset="0"/>
              <a:ea typeface="Aileron" charset="0"/>
              <a:cs typeface="Arial" panose="020B0604020202020204" pitchFamily="34" charset="0"/>
            </a:endParaRPr>
          </a:p>
          <a:p>
            <a:pPr algn="ctr">
              <a:lnSpc>
                <a:spcPct val="90000"/>
              </a:lnSpc>
            </a:pPr>
            <a:r>
              <a:rPr lang="en-GB" sz="1000" dirty="0">
                <a:latin typeface="Arial" panose="020B0604020202020204" pitchFamily="34" charset="0"/>
                <a:ea typeface="Aileron" charset="0"/>
                <a:cs typeface="Arial" panose="020B0604020202020204" pitchFamily="34" charset="0"/>
              </a:rPr>
              <a:t>143</a:t>
            </a:r>
          </a:p>
        </p:txBody>
      </p:sp>
      <p:sp>
        <p:nvSpPr>
          <p:cNvPr id="92" name="TextBox 91">
            <a:extLst>
              <a:ext uri="{FF2B5EF4-FFF2-40B4-BE49-F238E27FC236}">
                <a16:creationId xmlns:a16="http://schemas.microsoft.com/office/drawing/2014/main" id="{C1143D0E-5A9E-E3B5-D570-D4F59A919B77}"/>
              </a:ext>
            </a:extLst>
          </p:cNvPr>
          <p:cNvSpPr txBox="1"/>
          <p:nvPr/>
        </p:nvSpPr>
        <p:spPr>
          <a:xfrm>
            <a:off x="8754093" y="5566283"/>
            <a:ext cx="211596" cy="415498"/>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148</a:t>
            </a:r>
          </a:p>
          <a:p>
            <a:pPr algn="ctr">
              <a:lnSpc>
                <a:spcPct val="90000"/>
              </a:lnSpc>
            </a:pPr>
            <a:endParaRPr lang="en-GB" sz="1000" dirty="0">
              <a:latin typeface="Arial" panose="020B0604020202020204" pitchFamily="34" charset="0"/>
              <a:ea typeface="Aileron" charset="0"/>
              <a:cs typeface="Arial" panose="020B0604020202020204" pitchFamily="34" charset="0"/>
            </a:endParaRPr>
          </a:p>
          <a:p>
            <a:pPr algn="ctr">
              <a:lnSpc>
                <a:spcPct val="90000"/>
              </a:lnSpc>
            </a:pPr>
            <a:r>
              <a:rPr lang="en-GB" sz="1000" dirty="0">
                <a:latin typeface="Arial" panose="020B0604020202020204" pitchFamily="34" charset="0"/>
                <a:ea typeface="Aileron" charset="0"/>
                <a:cs typeface="Arial" panose="020B0604020202020204" pitchFamily="34" charset="0"/>
              </a:rPr>
              <a:t>109</a:t>
            </a:r>
          </a:p>
        </p:txBody>
      </p:sp>
      <p:sp>
        <p:nvSpPr>
          <p:cNvPr id="93" name="TextBox 92">
            <a:extLst>
              <a:ext uri="{FF2B5EF4-FFF2-40B4-BE49-F238E27FC236}">
                <a16:creationId xmlns:a16="http://schemas.microsoft.com/office/drawing/2014/main" id="{B266A173-ACE2-E73A-0E24-7E9381E12E36}"/>
              </a:ext>
            </a:extLst>
          </p:cNvPr>
          <p:cNvSpPr txBox="1"/>
          <p:nvPr/>
        </p:nvSpPr>
        <p:spPr>
          <a:xfrm>
            <a:off x="9420877" y="5566283"/>
            <a:ext cx="211596" cy="415498"/>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78</a:t>
            </a:r>
          </a:p>
          <a:p>
            <a:pPr algn="ctr">
              <a:lnSpc>
                <a:spcPct val="90000"/>
              </a:lnSpc>
            </a:pPr>
            <a:endParaRPr lang="en-GB" sz="1000" dirty="0">
              <a:latin typeface="Arial" panose="020B0604020202020204" pitchFamily="34" charset="0"/>
              <a:ea typeface="Aileron" charset="0"/>
              <a:cs typeface="Arial" panose="020B0604020202020204" pitchFamily="34" charset="0"/>
            </a:endParaRPr>
          </a:p>
          <a:p>
            <a:pPr algn="ctr">
              <a:lnSpc>
                <a:spcPct val="90000"/>
              </a:lnSpc>
            </a:pPr>
            <a:r>
              <a:rPr lang="en-GB" sz="1000" dirty="0">
                <a:latin typeface="Arial" panose="020B0604020202020204" pitchFamily="34" charset="0"/>
                <a:ea typeface="Aileron" charset="0"/>
                <a:cs typeface="Arial" panose="020B0604020202020204" pitchFamily="34" charset="0"/>
              </a:rPr>
              <a:t>64</a:t>
            </a:r>
          </a:p>
        </p:txBody>
      </p:sp>
      <p:sp>
        <p:nvSpPr>
          <p:cNvPr id="94" name="TextBox 93">
            <a:extLst>
              <a:ext uri="{FF2B5EF4-FFF2-40B4-BE49-F238E27FC236}">
                <a16:creationId xmlns:a16="http://schemas.microsoft.com/office/drawing/2014/main" id="{F5BD2329-5A81-C691-47B9-6915C8264EB5}"/>
              </a:ext>
            </a:extLst>
          </p:cNvPr>
          <p:cNvSpPr txBox="1"/>
          <p:nvPr/>
        </p:nvSpPr>
        <p:spPr>
          <a:xfrm>
            <a:off x="10143094" y="5566283"/>
            <a:ext cx="211596" cy="415498"/>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41</a:t>
            </a:r>
          </a:p>
          <a:p>
            <a:pPr algn="ctr">
              <a:lnSpc>
                <a:spcPct val="90000"/>
              </a:lnSpc>
            </a:pPr>
            <a:endParaRPr lang="en-GB" sz="1000" dirty="0">
              <a:latin typeface="Arial" panose="020B0604020202020204" pitchFamily="34" charset="0"/>
              <a:ea typeface="Aileron" charset="0"/>
              <a:cs typeface="Arial" panose="020B0604020202020204" pitchFamily="34" charset="0"/>
            </a:endParaRPr>
          </a:p>
          <a:p>
            <a:pPr algn="ctr">
              <a:lnSpc>
                <a:spcPct val="90000"/>
              </a:lnSpc>
            </a:pPr>
            <a:r>
              <a:rPr lang="en-GB" sz="1000" dirty="0">
                <a:latin typeface="Arial" panose="020B0604020202020204" pitchFamily="34" charset="0"/>
                <a:ea typeface="Aileron" charset="0"/>
                <a:cs typeface="Arial" panose="020B0604020202020204" pitchFamily="34" charset="0"/>
              </a:rPr>
              <a:t>30</a:t>
            </a:r>
          </a:p>
        </p:txBody>
      </p:sp>
      <p:sp>
        <p:nvSpPr>
          <p:cNvPr id="95" name="TextBox 94">
            <a:extLst>
              <a:ext uri="{FF2B5EF4-FFF2-40B4-BE49-F238E27FC236}">
                <a16:creationId xmlns:a16="http://schemas.microsoft.com/office/drawing/2014/main" id="{63983673-0B65-44D7-59D6-64ABBFDDDF03}"/>
              </a:ext>
            </a:extLst>
          </p:cNvPr>
          <p:cNvSpPr txBox="1"/>
          <p:nvPr/>
        </p:nvSpPr>
        <p:spPr>
          <a:xfrm>
            <a:off x="10477795" y="5566283"/>
            <a:ext cx="211596" cy="415498"/>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24</a:t>
            </a:r>
          </a:p>
          <a:p>
            <a:pPr algn="ctr">
              <a:lnSpc>
                <a:spcPct val="90000"/>
              </a:lnSpc>
            </a:pPr>
            <a:endParaRPr lang="en-GB" sz="1000" dirty="0">
              <a:latin typeface="Arial" panose="020B0604020202020204" pitchFamily="34" charset="0"/>
              <a:ea typeface="Aileron" charset="0"/>
              <a:cs typeface="Arial" panose="020B0604020202020204" pitchFamily="34" charset="0"/>
            </a:endParaRPr>
          </a:p>
          <a:p>
            <a:pPr algn="ctr">
              <a:lnSpc>
                <a:spcPct val="90000"/>
              </a:lnSpc>
            </a:pPr>
            <a:r>
              <a:rPr lang="en-GB" sz="1000" dirty="0">
                <a:latin typeface="Arial" panose="020B0604020202020204" pitchFamily="34" charset="0"/>
                <a:ea typeface="Aileron" charset="0"/>
                <a:cs typeface="Arial" panose="020B0604020202020204" pitchFamily="34" charset="0"/>
              </a:rPr>
              <a:t>22</a:t>
            </a:r>
          </a:p>
        </p:txBody>
      </p:sp>
      <p:sp>
        <p:nvSpPr>
          <p:cNvPr id="96" name="TextBox 95">
            <a:extLst>
              <a:ext uri="{FF2B5EF4-FFF2-40B4-BE49-F238E27FC236}">
                <a16:creationId xmlns:a16="http://schemas.microsoft.com/office/drawing/2014/main" id="{29DDDA9C-AEAA-A0EF-6047-85ADB7EA4AD0}"/>
              </a:ext>
            </a:extLst>
          </p:cNvPr>
          <p:cNvSpPr txBox="1"/>
          <p:nvPr/>
        </p:nvSpPr>
        <p:spPr>
          <a:xfrm>
            <a:off x="11184325" y="5566283"/>
            <a:ext cx="211596" cy="415498"/>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6</a:t>
            </a:r>
          </a:p>
          <a:p>
            <a:pPr algn="ctr">
              <a:lnSpc>
                <a:spcPct val="90000"/>
              </a:lnSpc>
            </a:pPr>
            <a:endParaRPr lang="en-GB" sz="1000" dirty="0">
              <a:latin typeface="Arial" panose="020B0604020202020204" pitchFamily="34" charset="0"/>
              <a:ea typeface="Aileron" charset="0"/>
              <a:cs typeface="Arial" panose="020B0604020202020204" pitchFamily="34" charset="0"/>
            </a:endParaRPr>
          </a:p>
          <a:p>
            <a:pPr algn="ctr">
              <a:lnSpc>
                <a:spcPct val="90000"/>
              </a:lnSpc>
            </a:pPr>
            <a:r>
              <a:rPr lang="en-GB" sz="1000" dirty="0">
                <a:latin typeface="Arial" panose="020B0604020202020204" pitchFamily="34" charset="0"/>
                <a:ea typeface="Aileron" charset="0"/>
                <a:cs typeface="Arial" panose="020B0604020202020204" pitchFamily="34" charset="0"/>
              </a:rPr>
              <a:t>5</a:t>
            </a:r>
          </a:p>
        </p:txBody>
      </p:sp>
      <p:sp>
        <p:nvSpPr>
          <p:cNvPr id="97" name="TextBox 96">
            <a:extLst>
              <a:ext uri="{FF2B5EF4-FFF2-40B4-BE49-F238E27FC236}">
                <a16:creationId xmlns:a16="http://schemas.microsoft.com/office/drawing/2014/main" id="{54C8BF69-F472-B3F6-B70B-5751C6B65741}"/>
              </a:ext>
            </a:extLst>
          </p:cNvPr>
          <p:cNvSpPr txBox="1"/>
          <p:nvPr/>
        </p:nvSpPr>
        <p:spPr>
          <a:xfrm>
            <a:off x="11864292" y="5566283"/>
            <a:ext cx="211596" cy="415498"/>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a:t>
            </a:r>
          </a:p>
          <a:p>
            <a:pPr algn="ctr">
              <a:lnSpc>
                <a:spcPct val="90000"/>
              </a:lnSpc>
            </a:pPr>
            <a:endParaRPr lang="en-GB" sz="1000" dirty="0">
              <a:latin typeface="Arial" panose="020B0604020202020204" pitchFamily="34" charset="0"/>
              <a:ea typeface="Aileron" charset="0"/>
              <a:cs typeface="Arial" panose="020B0604020202020204" pitchFamily="34" charset="0"/>
            </a:endParaRPr>
          </a:p>
          <a:p>
            <a:pPr algn="ctr">
              <a:lnSpc>
                <a:spcPct val="90000"/>
              </a:lnSpc>
            </a:pPr>
            <a:r>
              <a:rPr lang="en-GB" sz="1000" dirty="0">
                <a:latin typeface="Arial" panose="020B0604020202020204" pitchFamily="34" charset="0"/>
                <a:ea typeface="Aileron" charset="0"/>
                <a:cs typeface="Arial" panose="020B0604020202020204" pitchFamily="34" charset="0"/>
              </a:rPr>
              <a:t>0</a:t>
            </a:r>
          </a:p>
        </p:txBody>
      </p:sp>
      <p:sp>
        <p:nvSpPr>
          <p:cNvPr id="98" name="TextBox 97">
            <a:extLst>
              <a:ext uri="{FF2B5EF4-FFF2-40B4-BE49-F238E27FC236}">
                <a16:creationId xmlns:a16="http://schemas.microsoft.com/office/drawing/2014/main" id="{FC64609E-3F4E-35E2-5C23-C808619E1B9D}"/>
              </a:ext>
            </a:extLst>
          </p:cNvPr>
          <p:cNvSpPr txBox="1"/>
          <p:nvPr/>
        </p:nvSpPr>
        <p:spPr>
          <a:xfrm rot="16200000">
            <a:off x="5643100" y="3667344"/>
            <a:ext cx="1774525" cy="215444"/>
          </a:xfrm>
          <a:prstGeom prst="rect">
            <a:avLst/>
          </a:prstGeom>
          <a:noFill/>
        </p:spPr>
        <p:txBody>
          <a:bodyPr wrap="squar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Overall survival (%)</a:t>
            </a:r>
          </a:p>
        </p:txBody>
      </p:sp>
      <p:sp>
        <p:nvSpPr>
          <p:cNvPr id="99" name="TextBox 98">
            <a:extLst>
              <a:ext uri="{FF2B5EF4-FFF2-40B4-BE49-F238E27FC236}">
                <a16:creationId xmlns:a16="http://schemas.microsoft.com/office/drawing/2014/main" id="{CB85ED36-527E-09BD-B076-0062FF4F5B0F}"/>
              </a:ext>
            </a:extLst>
          </p:cNvPr>
          <p:cNvSpPr txBox="1"/>
          <p:nvPr/>
        </p:nvSpPr>
        <p:spPr>
          <a:xfrm>
            <a:off x="6716557" y="2420347"/>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100</a:t>
            </a:r>
          </a:p>
        </p:txBody>
      </p:sp>
      <p:cxnSp>
        <p:nvCxnSpPr>
          <p:cNvPr id="100" name="Straight Connector 99">
            <a:extLst>
              <a:ext uri="{FF2B5EF4-FFF2-40B4-BE49-F238E27FC236}">
                <a16:creationId xmlns:a16="http://schemas.microsoft.com/office/drawing/2014/main" id="{FEA94906-D85F-AF90-DF04-3184341D664F}"/>
              </a:ext>
            </a:extLst>
          </p:cNvPr>
          <p:cNvCxnSpPr>
            <a:cxnSpLocks/>
          </p:cNvCxnSpPr>
          <p:nvPr/>
        </p:nvCxnSpPr>
        <p:spPr>
          <a:xfrm flipH="1">
            <a:off x="6972128" y="2520252"/>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 name="TextBox 102">
            <a:extLst>
              <a:ext uri="{FF2B5EF4-FFF2-40B4-BE49-F238E27FC236}">
                <a16:creationId xmlns:a16="http://schemas.microsoft.com/office/drawing/2014/main" id="{5A48A29B-2FC4-5880-52B7-E198B945F89C}"/>
              </a:ext>
            </a:extLst>
          </p:cNvPr>
          <p:cNvSpPr txBox="1"/>
          <p:nvPr/>
        </p:nvSpPr>
        <p:spPr>
          <a:xfrm>
            <a:off x="6716557" y="2907323"/>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80</a:t>
            </a:r>
          </a:p>
        </p:txBody>
      </p:sp>
      <p:cxnSp>
        <p:nvCxnSpPr>
          <p:cNvPr id="104" name="Straight Connector 103">
            <a:extLst>
              <a:ext uri="{FF2B5EF4-FFF2-40B4-BE49-F238E27FC236}">
                <a16:creationId xmlns:a16="http://schemas.microsoft.com/office/drawing/2014/main" id="{E4725C05-33F3-0128-74E6-15C88AB47A5D}"/>
              </a:ext>
            </a:extLst>
          </p:cNvPr>
          <p:cNvCxnSpPr>
            <a:cxnSpLocks/>
          </p:cNvCxnSpPr>
          <p:nvPr/>
        </p:nvCxnSpPr>
        <p:spPr>
          <a:xfrm flipH="1">
            <a:off x="6972128" y="3006940"/>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7" name="TextBox 106">
            <a:extLst>
              <a:ext uri="{FF2B5EF4-FFF2-40B4-BE49-F238E27FC236}">
                <a16:creationId xmlns:a16="http://schemas.microsoft.com/office/drawing/2014/main" id="{4195787C-F804-5A58-0C6C-5267AA2244D5}"/>
              </a:ext>
            </a:extLst>
          </p:cNvPr>
          <p:cNvSpPr txBox="1"/>
          <p:nvPr/>
        </p:nvSpPr>
        <p:spPr>
          <a:xfrm>
            <a:off x="6716557" y="3394299"/>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60</a:t>
            </a:r>
          </a:p>
        </p:txBody>
      </p:sp>
      <p:cxnSp>
        <p:nvCxnSpPr>
          <p:cNvPr id="108" name="Straight Connector 107">
            <a:extLst>
              <a:ext uri="{FF2B5EF4-FFF2-40B4-BE49-F238E27FC236}">
                <a16:creationId xmlns:a16="http://schemas.microsoft.com/office/drawing/2014/main" id="{CDC24BD2-A87C-97F1-05DF-6E2D3C095DD9}"/>
              </a:ext>
            </a:extLst>
          </p:cNvPr>
          <p:cNvCxnSpPr>
            <a:cxnSpLocks/>
          </p:cNvCxnSpPr>
          <p:nvPr/>
        </p:nvCxnSpPr>
        <p:spPr>
          <a:xfrm flipH="1">
            <a:off x="6972128" y="3493628"/>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1" name="TextBox 110">
            <a:extLst>
              <a:ext uri="{FF2B5EF4-FFF2-40B4-BE49-F238E27FC236}">
                <a16:creationId xmlns:a16="http://schemas.microsoft.com/office/drawing/2014/main" id="{C947E8C6-DE14-73ED-7E40-60F6E2A5A0FB}"/>
              </a:ext>
            </a:extLst>
          </p:cNvPr>
          <p:cNvSpPr txBox="1"/>
          <p:nvPr/>
        </p:nvSpPr>
        <p:spPr>
          <a:xfrm>
            <a:off x="6716557" y="3850564"/>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40</a:t>
            </a:r>
          </a:p>
        </p:txBody>
      </p:sp>
      <p:cxnSp>
        <p:nvCxnSpPr>
          <p:cNvPr id="112" name="Straight Connector 111">
            <a:extLst>
              <a:ext uri="{FF2B5EF4-FFF2-40B4-BE49-F238E27FC236}">
                <a16:creationId xmlns:a16="http://schemas.microsoft.com/office/drawing/2014/main" id="{992898CC-F6A4-D40F-A51A-57FA48C8FED2}"/>
              </a:ext>
            </a:extLst>
          </p:cNvPr>
          <p:cNvCxnSpPr>
            <a:cxnSpLocks/>
          </p:cNvCxnSpPr>
          <p:nvPr/>
        </p:nvCxnSpPr>
        <p:spPr>
          <a:xfrm flipH="1">
            <a:off x="6972128" y="3949605"/>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5" name="TextBox 114">
            <a:extLst>
              <a:ext uri="{FF2B5EF4-FFF2-40B4-BE49-F238E27FC236}">
                <a16:creationId xmlns:a16="http://schemas.microsoft.com/office/drawing/2014/main" id="{A5E82129-93B2-E600-55F6-E5865F034CEF}"/>
              </a:ext>
            </a:extLst>
          </p:cNvPr>
          <p:cNvSpPr txBox="1"/>
          <p:nvPr/>
        </p:nvSpPr>
        <p:spPr>
          <a:xfrm>
            <a:off x="6716557" y="4328074"/>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20</a:t>
            </a:r>
          </a:p>
        </p:txBody>
      </p:sp>
      <p:cxnSp>
        <p:nvCxnSpPr>
          <p:cNvPr id="116" name="Straight Connector 115">
            <a:extLst>
              <a:ext uri="{FF2B5EF4-FFF2-40B4-BE49-F238E27FC236}">
                <a16:creationId xmlns:a16="http://schemas.microsoft.com/office/drawing/2014/main" id="{72E62424-3F4A-E654-9E82-D9987C7EA73E}"/>
              </a:ext>
            </a:extLst>
          </p:cNvPr>
          <p:cNvCxnSpPr>
            <a:cxnSpLocks/>
          </p:cNvCxnSpPr>
          <p:nvPr/>
        </p:nvCxnSpPr>
        <p:spPr>
          <a:xfrm flipH="1">
            <a:off x="6972128" y="4426827"/>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B9EA01C3-9076-F26C-0E1C-4BF056F2B057}"/>
              </a:ext>
            </a:extLst>
          </p:cNvPr>
          <p:cNvCxnSpPr>
            <a:cxnSpLocks/>
          </p:cNvCxnSpPr>
          <p:nvPr/>
        </p:nvCxnSpPr>
        <p:spPr>
          <a:xfrm>
            <a:off x="7137623" y="4955918"/>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4" name="TextBox 123">
            <a:extLst>
              <a:ext uri="{FF2B5EF4-FFF2-40B4-BE49-F238E27FC236}">
                <a16:creationId xmlns:a16="http://schemas.microsoft.com/office/drawing/2014/main" id="{F7DC1C70-DBAB-772B-1559-06F9221CDB7A}"/>
              </a:ext>
            </a:extLst>
          </p:cNvPr>
          <p:cNvSpPr txBox="1"/>
          <p:nvPr/>
        </p:nvSpPr>
        <p:spPr>
          <a:xfrm>
            <a:off x="6716557" y="4803967"/>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0</a:t>
            </a:r>
          </a:p>
        </p:txBody>
      </p:sp>
      <p:cxnSp>
        <p:nvCxnSpPr>
          <p:cNvPr id="125" name="Straight Connector 124">
            <a:extLst>
              <a:ext uri="{FF2B5EF4-FFF2-40B4-BE49-F238E27FC236}">
                <a16:creationId xmlns:a16="http://schemas.microsoft.com/office/drawing/2014/main" id="{E620A3DB-D114-73C6-5AAC-5D1F2F4BB631}"/>
              </a:ext>
            </a:extLst>
          </p:cNvPr>
          <p:cNvCxnSpPr>
            <a:cxnSpLocks/>
          </p:cNvCxnSpPr>
          <p:nvPr/>
        </p:nvCxnSpPr>
        <p:spPr>
          <a:xfrm flipH="1">
            <a:off x="6972128" y="4902432"/>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6" name="TextBox 125">
            <a:extLst>
              <a:ext uri="{FF2B5EF4-FFF2-40B4-BE49-F238E27FC236}">
                <a16:creationId xmlns:a16="http://schemas.microsoft.com/office/drawing/2014/main" id="{1FA3637F-C6DF-32E5-C2E8-CD104385D3BC}"/>
              </a:ext>
            </a:extLst>
          </p:cNvPr>
          <p:cNvSpPr txBox="1"/>
          <p:nvPr/>
        </p:nvSpPr>
        <p:spPr>
          <a:xfrm>
            <a:off x="7031825" y="5032985"/>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0</a:t>
            </a:r>
          </a:p>
        </p:txBody>
      </p:sp>
      <p:cxnSp>
        <p:nvCxnSpPr>
          <p:cNvPr id="127" name="Straight Connector 126">
            <a:extLst>
              <a:ext uri="{FF2B5EF4-FFF2-40B4-BE49-F238E27FC236}">
                <a16:creationId xmlns:a16="http://schemas.microsoft.com/office/drawing/2014/main" id="{87670C20-6BD9-FC5E-2748-4AF14D6A121A}"/>
              </a:ext>
            </a:extLst>
          </p:cNvPr>
          <p:cNvCxnSpPr>
            <a:cxnSpLocks/>
          </p:cNvCxnSpPr>
          <p:nvPr/>
        </p:nvCxnSpPr>
        <p:spPr>
          <a:xfrm>
            <a:off x="7480785" y="4955918"/>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8" name="TextBox 127">
            <a:extLst>
              <a:ext uri="{FF2B5EF4-FFF2-40B4-BE49-F238E27FC236}">
                <a16:creationId xmlns:a16="http://schemas.microsoft.com/office/drawing/2014/main" id="{C398B299-3A0A-728E-55B5-93471000DBE0}"/>
              </a:ext>
            </a:extLst>
          </p:cNvPr>
          <p:cNvSpPr txBox="1"/>
          <p:nvPr/>
        </p:nvSpPr>
        <p:spPr>
          <a:xfrm>
            <a:off x="7374987" y="5032985"/>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2</a:t>
            </a:r>
          </a:p>
        </p:txBody>
      </p:sp>
      <p:cxnSp>
        <p:nvCxnSpPr>
          <p:cNvPr id="129" name="Straight Connector 128">
            <a:extLst>
              <a:ext uri="{FF2B5EF4-FFF2-40B4-BE49-F238E27FC236}">
                <a16:creationId xmlns:a16="http://schemas.microsoft.com/office/drawing/2014/main" id="{DD5182A4-E296-E6C9-F986-F302F34E4528}"/>
              </a:ext>
            </a:extLst>
          </p:cNvPr>
          <p:cNvCxnSpPr>
            <a:cxnSpLocks/>
          </p:cNvCxnSpPr>
          <p:nvPr/>
        </p:nvCxnSpPr>
        <p:spPr>
          <a:xfrm>
            <a:off x="8173494" y="4955918"/>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0" name="TextBox 129">
            <a:extLst>
              <a:ext uri="{FF2B5EF4-FFF2-40B4-BE49-F238E27FC236}">
                <a16:creationId xmlns:a16="http://schemas.microsoft.com/office/drawing/2014/main" id="{D095A56D-CD4C-EC3F-71C2-7F2722AB7E99}"/>
              </a:ext>
            </a:extLst>
          </p:cNvPr>
          <p:cNvSpPr txBox="1"/>
          <p:nvPr/>
        </p:nvSpPr>
        <p:spPr>
          <a:xfrm>
            <a:off x="8067696" y="5032985"/>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6</a:t>
            </a:r>
          </a:p>
        </p:txBody>
      </p:sp>
      <p:cxnSp>
        <p:nvCxnSpPr>
          <p:cNvPr id="131" name="Straight Connector 130">
            <a:extLst>
              <a:ext uri="{FF2B5EF4-FFF2-40B4-BE49-F238E27FC236}">
                <a16:creationId xmlns:a16="http://schemas.microsoft.com/office/drawing/2014/main" id="{EDBEE3D2-239E-8C6B-2CD2-D9E8A38EEABA}"/>
              </a:ext>
            </a:extLst>
          </p:cNvPr>
          <p:cNvCxnSpPr>
            <a:cxnSpLocks/>
          </p:cNvCxnSpPr>
          <p:nvPr/>
        </p:nvCxnSpPr>
        <p:spPr>
          <a:xfrm>
            <a:off x="7829963" y="4955918"/>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2" name="TextBox 131">
            <a:extLst>
              <a:ext uri="{FF2B5EF4-FFF2-40B4-BE49-F238E27FC236}">
                <a16:creationId xmlns:a16="http://schemas.microsoft.com/office/drawing/2014/main" id="{48D0E1EC-F305-0D48-386D-E5E9E7FFA155}"/>
              </a:ext>
            </a:extLst>
          </p:cNvPr>
          <p:cNvSpPr txBox="1"/>
          <p:nvPr/>
        </p:nvSpPr>
        <p:spPr>
          <a:xfrm>
            <a:off x="7724165" y="5032985"/>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4</a:t>
            </a:r>
          </a:p>
        </p:txBody>
      </p:sp>
      <p:cxnSp>
        <p:nvCxnSpPr>
          <p:cNvPr id="133" name="Straight Connector 132">
            <a:extLst>
              <a:ext uri="{FF2B5EF4-FFF2-40B4-BE49-F238E27FC236}">
                <a16:creationId xmlns:a16="http://schemas.microsoft.com/office/drawing/2014/main" id="{B5AF27EF-F1B0-3DBD-BD4A-D2A3FF68CE93}"/>
              </a:ext>
            </a:extLst>
          </p:cNvPr>
          <p:cNvCxnSpPr>
            <a:cxnSpLocks/>
          </p:cNvCxnSpPr>
          <p:nvPr/>
        </p:nvCxnSpPr>
        <p:spPr>
          <a:xfrm>
            <a:off x="9209364" y="4955918"/>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4" name="TextBox 133">
            <a:extLst>
              <a:ext uri="{FF2B5EF4-FFF2-40B4-BE49-F238E27FC236}">
                <a16:creationId xmlns:a16="http://schemas.microsoft.com/office/drawing/2014/main" id="{F93AC1C0-0002-AA13-8C0E-BDC9E01BB05E}"/>
              </a:ext>
            </a:extLst>
          </p:cNvPr>
          <p:cNvSpPr txBox="1"/>
          <p:nvPr/>
        </p:nvSpPr>
        <p:spPr>
          <a:xfrm>
            <a:off x="9103566" y="5032985"/>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12</a:t>
            </a:r>
          </a:p>
        </p:txBody>
      </p:sp>
      <p:cxnSp>
        <p:nvCxnSpPr>
          <p:cNvPr id="135" name="Straight Connector 134">
            <a:extLst>
              <a:ext uri="{FF2B5EF4-FFF2-40B4-BE49-F238E27FC236}">
                <a16:creationId xmlns:a16="http://schemas.microsoft.com/office/drawing/2014/main" id="{DA95B539-A2A3-0ADB-C943-110346B64F84}"/>
              </a:ext>
            </a:extLst>
          </p:cNvPr>
          <p:cNvCxnSpPr>
            <a:cxnSpLocks/>
          </p:cNvCxnSpPr>
          <p:nvPr/>
        </p:nvCxnSpPr>
        <p:spPr>
          <a:xfrm>
            <a:off x="9548168" y="4955918"/>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6" name="TextBox 135">
            <a:extLst>
              <a:ext uri="{FF2B5EF4-FFF2-40B4-BE49-F238E27FC236}">
                <a16:creationId xmlns:a16="http://schemas.microsoft.com/office/drawing/2014/main" id="{0E26B990-2AD9-3B17-44FE-A365F8EE037C}"/>
              </a:ext>
            </a:extLst>
          </p:cNvPr>
          <p:cNvSpPr txBox="1"/>
          <p:nvPr/>
        </p:nvSpPr>
        <p:spPr>
          <a:xfrm>
            <a:off x="9442370" y="5032985"/>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14</a:t>
            </a:r>
          </a:p>
        </p:txBody>
      </p:sp>
      <p:cxnSp>
        <p:nvCxnSpPr>
          <p:cNvPr id="137" name="Straight Connector 136">
            <a:extLst>
              <a:ext uri="{FF2B5EF4-FFF2-40B4-BE49-F238E27FC236}">
                <a16:creationId xmlns:a16="http://schemas.microsoft.com/office/drawing/2014/main" id="{BBB09F2A-3C2B-E3C0-3575-83BBA40A0A1E}"/>
              </a:ext>
            </a:extLst>
          </p:cNvPr>
          <p:cNvCxnSpPr>
            <a:cxnSpLocks/>
          </p:cNvCxnSpPr>
          <p:nvPr/>
        </p:nvCxnSpPr>
        <p:spPr>
          <a:xfrm>
            <a:off x="10242472" y="4955918"/>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8" name="TextBox 137">
            <a:extLst>
              <a:ext uri="{FF2B5EF4-FFF2-40B4-BE49-F238E27FC236}">
                <a16:creationId xmlns:a16="http://schemas.microsoft.com/office/drawing/2014/main" id="{18812DAE-D7C3-B90E-926C-BA0C8EE25233}"/>
              </a:ext>
            </a:extLst>
          </p:cNvPr>
          <p:cNvSpPr txBox="1"/>
          <p:nvPr/>
        </p:nvSpPr>
        <p:spPr>
          <a:xfrm>
            <a:off x="10136674" y="5032985"/>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18</a:t>
            </a:r>
          </a:p>
        </p:txBody>
      </p:sp>
      <p:cxnSp>
        <p:nvCxnSpPr>
          <p:cNvPr id="139" name="Straight Connector 138">
            <a:extLst>
              <a:ext uri="{FF2B5EF4-FFF2-40B4-BE49-F238E27FC236}">
                <a16:creationId xmlns:a16="http://schemas.microsoft.com/office/drawing/2014/main" id="{6D28D3C9-11C0-61D1-3052-1FA254F3C7E2}"/>
              </a:ext>
            </a:extLst>
          </p:cNvPr>
          <p:cNvCxnSpPr>
            <a:cxnSpLocks/>
          </p:cNvCxnSpPr>
          <p:nvPr/>
        </p:nvCxnSpPr>
        <p:spPr>
          <a:xfrm>
            <a:off x="10585347" y="4955918"/>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0" name="TextBox 139">
            <a:extLst>
              <a:ext uri="{FF2B5EF4-FFF2-40B4-BE49-F238E27FC236}">
                <a16:creationId xmlns:a16="http://schemas.microsoft.com/office/drawing/2014/main" id="{65923CD7-0DE9-FF1D-4044-A56EF3BE65BF}"/>
              </a:ext>
            </a:extLst>
          </p:cNvPr>
          <p:cNvSpPr txBox="1"/>
          <p:nvPr/>
        </p:nvSpPr>
        <p:spPr>
          <a:xfrm>
            <a:off x="10479549" y="5032985"/>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20</a:t>
            </a:r>
          </a:p>
        </p:txBody>
      </p:sp>
      <p:cxnSp>
        <p:nvCxnSpPr>
          <p:cNvPr id="141" name="Straight Connector 140">
            <a:extLst>
              <a:ext uri="{FF2B5EF4-FFF2-40B4-BE49-F238E27FC236}">
                <a16:creationId xmlns:a16="http://schemas.microsoft.com/office/drawing/2014/main" id="{C0449963-AB8F-5A71-C6C9-0EDBF9D89BDF}"/>
              </a:ext>
            </a:extLst>
          </p:cNvPr>
          <p:cNvCxnSpPr>
            <a:cxnSpLocks/>
          </p:cNvCxnSpPr>
          <p:nvPr/>
        </p:nvCxnSpPr>
        <p:spPr>
          <a:xfrm>
            <a:off x="10926786" y="4955918"/>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2" name="TextBox 141">
            <a:extLst>
              <a:ext uri="{FF2B5EF4-FFF2-40B4-BE49-F238E27FC236}">
                <a16:creationId xmlns:a16="http://schemas.microsoft.com/office/drawing/2014/main" id="{5E3BB0CD-B8D0-1BAA-8EFF-8E35B9D90874}"/>
              </a:ext>
            </a:extLst>
          </p:cNvPr>
          <p:cNvSpPr txBox="1"/>
          <p:nvPr/>
        </p:nvSpPr>
        <p:spPr>
          <a:xfrm>
            <a:off x="10820988" y="5032985"/>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22</a:t>
            </a:r>
          </a:p>
        </p:txBody>
      </p:sp>
      <p:cxnSp>
        <p:nvCxnSpPr>
          <p:cNvPr id="143" name="Straight Connector 142">
            <a:extLst>
              <a:ext uri="{FF2B5EF4-FFF2-40B4-BE49-F238E27FC236}">
                <a16:creationId xmlns:a16="http://schemas.microsoft.com/office/drawing/2014/main" id="{F4CFE98B-834F-BC23-BE65-A6E05537E6F0}"/>
              </a:ext>
            </a:extLst>
          </p:cNvPr>
          <p:cNvCxnSpPr>
            <a:cxnSpLocks/>
          </p:cNvCxnSpPr>
          <p:nvPr/>
        </p:nvCxnSpPr>
        <p:spPr>
          <a:xfrm>
            <a:off x="11967469" y="4955918"/>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4" name="TextBox 143">
            <a:extLst>
              <a:ext uri="{FF2B5EF4-FFF2-40B4-BE49-F238E27FC236}">
                <a16:creationId xmlns:a16="http://schemas.microsoft.com/office/drawing/2014/main" id="{4C08E4E4-731B-0D4E-FF12-A20246CD2D74}"/>
              </a:ext>
            </a:extLst>
          </p:cNvPr>
          <p:cNvSpPr txBox="1"/>
          <p:nvPr/>
        </p:nvSpPr>
        <p:spPr>
          <a:xfrm>
            <a:off x="11861671" y="5032985"/>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28</a:t>
            </a:r>
          </a:p>
        </p:txBody>
      </p:sp>
      <p:sp>
        <p:nvSpPr>
          <p:cNvPr id="145" name="TextBox 144">
            <a:extLst>
              <a:ext uri="{FF2B5EF4-FFF2-40B4-BE49-F238E27FC236}">
                <a16:creationId xmlns:a16="http://schemas.microsoft.com/office/drawing/2014/main" id="{19C6D655-2CC8-A095-0535-D3C6BC970406}"/>
              </a:ext>
            </a:extLst>
          </p:cNvPr>
          <p:cNvSpPr txBox="1"/>
          <p:nvPr/>
        </p:nvSpPr>
        <p:spPr>
          <a:xfrm>
            <a:off x="7845788" y="5268185"/>
            <a:ext cx="2960683" cy="215444"/>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Time from randomisation (months)</a:t>
            </a:r>
          </a:p>
        </p:txBody>
      </p:sp>
      <p:cxnSp>
        <p:nvCxnSpPr>
          <p:cNvPr id="146" name="Straight Connector 145">
            <a:extLst>
              <a:ext uri="{FF2B5EF4-FFF2-40B4-BE49-F238E27FC236}">
                <a16:creationId xmlns:a16="http://schemas.microsoft.com/office/drawing/2014/main" id="{A4ADAE7F-B2FA-5E23-9FF4-E34CEBAD477F}"/>
              </a:ext>
            </a:extLst>
          </p:cNvPr>
          <p:cNvCxnSpPr>
            <a:cxnSpLocks/>
          </p:cNvCxnSpPr>
          <p:nvPr/>
        </p:nvCxnSpPr>
        <p:spPr>
          <a:xfrm>
            <a:off x="8863289" y="4955918"/>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7" name="TextBox 146">
            <a:extLst>
              <a:ext uri="{FF2B5EF4-FFF2-40B4-BE49-F238E27FC236}">
                <a16:creationId xmlns:a16="http://schemas.microsoft.com/office/drawing/2014/main" id="{A2DEA782-F79F-41D8-42AA-EFA376A69DE9}"/>
              </a:ext>
            </a:extLst>
          </p:cNvPr>
          <p:cNvSpPr txBox="1"/>
          <p:nvPr/>
        </p:nvSpPr>
        <p:spPr>
          <a:xfrm>
            <a:off x="8757491" y="5032985"/>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10</a:t>
            </a:r>
          </a:p>
        </p:txBody>
      </p:sp>
      <p:cxnSp>
        <p:nvCxnSpPr>
          <p:cNvPr id="148" name="Straight Connector 147">
            <a:extLst>
              <a:ext uri="{FF2B5EF4-FFF2-40B4-BE49-F238E27FC236}">
                <a16:creationId xmlns:a16="http://schemas.microsoft.com/office/drawing/2014/main" id="{4BB32A14-9EEA-D040-BBB9-A0516DA911D6}"/>
              </a:ext>
            </a:extLst>
          </p:cNvPr>
          <p:cNvCxnSpPr>
            <a:cxnSpLocks/>
          </p:cNvCxnSpPr>
          <p:nvPr/>
        </p:nvCxnSpPr>
        <p:spPr>
          <a:xfrm>
            <a:off x="8520389" y="4955918"/>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9" name="TextBox 148">
            <a:extLst>
              <a:ext uri="{FF2B5EF4-FFF2-40B4-BE49-F238E27FC236}">
                <a16:creationId xmlns:a16="http://schemas.microsoft.com/office/drawing/2014/main" id="{966E462D-C68E-8CCA-0DFD-B3EEF7468FC9}"/>
              </a:ext>
            </a:extLst>
          </p:cNvPr>
          <p:cNvSpPr txBox="1"/>
          <p:nvPr/>
        </p:nvSpPr>
        <p:spPr>
          <a:xfrm>
            <a:off x="8414591" y="5032985"/>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8</a:t>
            </a:r>
          </a:p>
        </p:txBody>
      </p:sp>
      <p:cxnSp>
        <p:nvCxnSpPr>
          <p:cNvPr id="150" name="Straight Connector 149">
            <a:extLst>
              <a:ext uri="{FF2B5EF4-FFF2-40B4-BE49-F238E27FC236}">
                <a16:creationId xmlns:a16="http://schemas.microsoft.com/office/drawing/2014/main" id="{2D193249-3058-10FC-0785-72049D48C038}"/>
              </a:ext>
            </a:extLst>
          </p:cNvPr>
          <p:cNvCxnSpPr>
            <a:cxnSpLocks/>
          </p:cNvCxnSpPr>
          <p:nvPr/>
        </p:nvCxnSpPr>
        <p:spPr>
          <a:xfrm>
            <a:off x="9896397" y="4955918"/>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1" name="TextBox 150">
            <a:extLst>
              <a:ext uri="{FF2B5EF4-FFF2-40B4-BE49-F238E27FC236}">
                <a16:creationId xmlns:a16="http://schemas.microsoft.com/office/drawing/2014/main" id="{5E9C543C-50B8-094B-1295-3A2872DEEA00}"/>
              </a:ext>
            </a:extLst>
          </p:cNvPr>
          <p:cNvSpPr txBox="1"/>
          <p:nvPr/>
        </p:nvSpPr>
        <p:spPr>
          <a:xfrm>
            <a:off x="9790599" y="5032985"/>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16</a:t>
            </a:r>
          </a:p>
        </p:txBody>
      </p:sp>
      <p:cxnSp>
        <p:nvCxnSpPr>
          <p:cNvPr id="153" name="Straight Connector 152">
            <a:extLst>
              <a:ext uri="{FF2B5EF4-FFF2-40B4-BE49-F238E27FC236}">
                <a16:creationId xmlns:a16="http://schemas.microsoft.com/office/drawing/2014/main" id="{C4DDD9C6-12A6-AAEF-3076-6B75B4D3D1B7}"/>
              </a:ext>
            </a:extLst>
          </p:cNvPr>
          <p:cNvCxnSpPr>
            <a:cxnSpLocks/>
          </p:cNvCxnSpPr>
          <p:nvPr/>
        </p:nvCxnSpPr>
        <p:spPr>
          <a:xfrm flipH="1">
            <a:off x="7044128" y="4953695"/>
            <a:ext cx="492334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8F3E7A71-16EF-C75C-6C4F-919FA3329B62}"/>
              </a:ext>
            </a:extLst>
          </p:cNvPr>
          <p:cNvCxnSpPr>
            <a:cxnSpLocks/>
          </p:cNvCxnSpPr>
          <p:nvPr/>
        </p:nvCxnSpPr>
        <p:spPr>
          <a:xfrm>
            <a:off x="11272193" y="4955918"/>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5" name="TextBox 154">
            <a:extLst>
              <a:ext uri="{FF2B5EF4-FFF2-40B4-BE49-F238E27FC236}">
                <a16:creationId xmlns:a16="http://schemas.microsoft.com/office/drawing/2014/main" id="{1CAC42A4-5EA3-0B5A-5E1E-A1E7FAC0D6FA}"/>
              </a:ext>
            </a:extLst>
          </p:cNvPr>
          <p:cNvSpPr txBox="1"/>
          <p:nvPr/>
        </p:nvSpPr>
        <p:spPr>
          <a:xfrm>
            <a:off x="11166395" y="5032985"/>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24</a:t>
            </a:r>
          </a:p>
        </p:txBody>
      </p:sp>
      <p:cxnSp>
        <p:nvCxnSpPr>
          <p:cNvPr id="156" name="Straight Connector 155">
            <a:extLst>
              <a:ext uri="{FF2B5EF4-FFF2-40B4-BE49-F238E27FC236}">
                <a16:creationId xmlns:a16="http://schemas.microsoft.com/office/drawing/2014/main" id="{52124C0D-7DC3-4C44-0769-2E0608CFDBC5}"/>
              </a:ext>
            </a:extLst>
          </p:cNvPr>
          <p:cNvCxnSpPr>
            <a:cxnSpLocks/>
          </p:cNvCxnSpPr>
          <p:nvPr/>
        </p:nvCxnSpPr>
        <p:spPr>
          <a:xfrm>
            <a:off x="11618219" y="4955918"/>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7" name="TextBox 156">
            <a:extLst>
              <a:ext uri="{FF2B5EF4-FFF2-40B4-BE49-F238E27FC236}">
                <a16:creationId xmlns:a16="http://schemas.microsoft.com/office/drawing/2014/main" id="{115F692E-100C-D65D-9D10-37C62AF1A987}"/>
              </a:ext>
            </a:extLst>
          </p:cNvPr>
          <p:cNvSpPr txBox="1"/>
          <p:nvPr/>
        </p:nvSpPr>
        <p:spPr>
          <a:xfrm>
            <a:off x="11512421" y="5032985"/>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26</a:t>
            </a:r>
          </a:p>
        </p:txBody>
      </p:sp>
      <p:cxnSp>
        <p:nvCxnSpPr>
          <p:cNvPr id="158" name="Straight Connector 157">
            <a:extLst>
              <a:ext uri="{FF2B5EF4-FFF2-40B4-BE49-F238E27FC236}">
                <a16:creationId xmlns:a16="http://schemas.microsoft.com/office/drawing/2014/main" id="{C1A215F5-4ABF-2D96-7CBF-D594DE21FEEE}"/>
              </a:ext>
            </a:extLst>
          </p:cNvPr>
          <p:cNvCxnSpPr>
            <a:cxnSpLocks/>
          </p:cNvCxnSpPr>
          <p:nvPr/>
        </p:nvCxnSpPr>
        <p:spPr>
          <a:xfrm flipH="1">
            <a:off x="1415480" y="4510322"/>
            <a:ext cx="21649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EADFFF73-2477-ABDA-B976-3A608AF50BE1}"/>
              </a:ext>
            </a:extLst>
          </p:cNvPr>
          <p:cNvCxnSpPr>
            <a:cxnSpLocks/>
          </p:cNvCxnSpPr>
          <p:nvPr/>
        </p:nvCxnSpPr>
        <p:spPr>
          <a:xfrm flipH="1">
            <a:off x="1415480" y="4665897"/>
            <a:ext cx="216490"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74" name="TextBox 173">
            <a:extLst>
              <a:ext uri="{FF2B5EF4-FFF2-40B4-BE49-F238E27FC236}">
                <a16:creationId xmlns:a16="http://schemas.microsoft.com/office/drawing/2014/main" id="{90E01B09-62B0-28DB-C689-5D14096AAA8F}"/>
              </a:ext>
            </a:extLst>
          </p:cNvPr>
          <p:cNvSpPr txBox="1"/>
          <p:nvPr/>
        </p:nvSpPr>
        <p:spPr>
          <a:xfrm>
            <a:off x="11510329" y="5566283"/>
            <a:ext cx="211596" cy="415498"/>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a:t>
            </a:r>
          </a:p>
          <a:p>
            <a:pPr algn="ctr">
              <a:lnSpc>
                <a:spcPct val="90000"/>
              </a:lnSpc>
            </a:pPr>
            <a:endParaRPr lang="en-GB" sz="1000" dirty="0">
              <a:latin typeface="Arial" panose="020B0604020202020204" pitchFamily="34" charset="0"/>
              <a:ea typeface="Aileron" charset="0"/>
              <a:cs typeface="Arial" panose="020B0604020202020204" pitchFamily="34" charset="0"/>
            </a:endParaRPr>
          </a:p>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175" name="TextBox 174">
            <a:extLst>
              <a:ext uri="{FF2B5EF4-FFF2-40B4-BE49-F238E27FC236}">
                <a16:creationId xmlns:a16="http://schemas.microsoft.com/office/drawing/2014/main" id="{E9A107B7-3657-924E-37F9-347D33BA69CE}"/>
              </a:ext>
            </a:extLst>
          </p:cNvPr>
          <p:cNvSpPr txBox="1"/>
          <p:nvPr/>
        </p:nvSpPr>
        <p:spPr>
          <a:xfrm>
            <a:off x="10827704" y="5566283"/>
            <a:ext cx="211596" cy="415498"/>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13</a:t>
            </a:r>
          </a:p>
          <a:p>
            <a:pPr algn="ctr">
              <a:lnSpc>
                <a:spcPct val="90000"/>
              </a:lnSpc>
            </a:pPr>
            <a:endParaRPr lang="en-GB" sz="1000" dirty="0">
              <a:latin typeface="Arial" panose="020B0604020202020204" pitchFamily="34" charset="0"/>
              <a:ea typeface="Aileron" charset="0"/>
              <a:cs typeface="Arial" panose="020B0604020202020204" pitchFamily="34" charset="0"/>
            </a:endParaRPr>
          </a:p>
          <a:p>
            <a:pPr algn="ctr">
              <a:lnSpc>
                <a:spcPct val="90000"/>
              </a:lnSpc>
            </a:pPr>
            <a:r>
              <a:rPr lang="en-GB" sz="1000" dirty="0">
                <a:latin typeface="Arial" panose="020B0604020202020204" pitchFamily="34" charset="0"/>
                <a:ea typeface="Aileron" charset="0"/>
                <a:cs typeface="Arial" panose="020B0604020202020204" pitchFamily="34" charset="0"/>
              </a:rPr>
              <a:t>13</a:t>
            </a:r>
          </a:p>
        </p:txBody>
      </p:sp>
      <p:sp>
        <p:nvSpPr>
          <p:cNvPr id="176" name="TextBox 175">
            <a:extLst>
              <a:ext uri="{FF2B5EF4-FFF2-40B4-BE49-F238E27FC236}">
                <a16:creationId xmlns:a16="http://schemas.microsoft.com/office/drawing/2014/main" id="{DDA339CA-0E61-7A59-38AF-870C5FD5A5D6}"/>
              </a:ext>
            </a:extLst>
          </p:cNvPr>
          <p:cNvSpPr txBox="1"/>
          <p:nvPr/>
        </p:nvSpPr>
        <p:spPr>
          <a:xfrm>
            <a:off x="8070892" y="5566283"/>
            <a:ext cx="211596" cy="415498"/>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228</a:t>
            </a:r>
          </a:p>
          <a:p>
            <a:pPr algn="ctr">
              <a:lnSpc>
                <a:spcPct val="90000"/>
              </a:lnSpc>
            </a:pPr>
            <a:endParaRPr lang="en-GB" sz="1000" dirty="0">
              <a:latin typeface="Arial" panose="020B0604020202020204" pitchFamily="34" charset="0"/>
              <a:ea typeface="Aileron" charset="0"/>
              <a:cs typeface="Arial" panose="020B0604020202020204" pitchFamily="34" charset="0"/>
            </a:endParaRPr>
          </a:p>
          <a:p>
            <a:pPr algn="ctr">
              <a:lnSpc>
                <a:spcPct val="90000"/>
              </a:lnSpc>
            </a:pPr>
            <a:r>
              <a:rPr lang="en-GB" sz="1000" dirty="0">
                <a:latin typeface="Arial" panose="020B0604020202020204" pitchFamily="34" charset="0"/>
                <a:ea typeface="Aileron" charset="0"/>
                <a:cs typeface="Arial" panose="020B0604020202020204" pitchFamily="34" charset="0"/>
              </a:rPr>
              <a:t>180</a:t>
            </a:r>
          </a:p>
        </p:txBody>
      </p:sp>
      <p:sp>
        <p:nvSpPr>
          <p:cNvPr id="177" name="TextBox 176">
            <a:extLst>
              <a:ext uri="{FF2B5EF4-FFF2-40B4-BE49-F238E27FC236}">
                <a16:creationId xmlns:a16="http://schemas.microsoft.com/office/drawing/2014/main" id="{09C99ECB-B009-0690-27C6-EFE6798B93B8}"/>
              </a:ext>
            </a:extLst>
          </p:cNvPr>
          <p:cNvSpPr txBox="1"/>
          <p:nvPr/>
        </p:nvSpPr>
        <p:spPr>
          <a:xfrm>
            <a:off x="9103343" y="5566283"/>
            <a:ext cx="211596" cy="415498"/>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116</a:t>
            </a:r>
          </a:p>
          <a:p>
            <a:pPr algn="ctr">
              <a:lnSpc>
                <a:spcPct val="90000"/>
              </a:lnSpc>
            </a:pPr>
            <a:endParaRPr lang="en-GB" sz="1000" dirty="0">
              <a:latin typeface="Arial" panose="020B0604020202020204" pitchFamily="34" charset="0"/>
              <a:ea typeface="Aileron" charset="0"/>
              <a:cs typeface="Arial" panose="020B0604020202020204" pitchFamily="34" charset="0"/>
            </a:endParaRPr>
          </a:p>
          <a:p>
            <a:pPr algn="ctr">
              <a:lnSpc>
                <a:spcPct val="90000"/>
              </a:lnSpc>
            </a:pPr>
            <a:r>
              <a:rPr lang="en-GB" sz="1000" dirty="0">
                <a:latin typeface="Arial" panose="020B0604020202020204" pitchFamily="34" charset="0"/>
                <a:ea typeface="Aileron" charset="0"/>
                <a:cs typeface="Arial" panose="020B0604020202020204" pitchFamily="34" charset="0"/>
              </a:rPr>
              <a:t>81</a:t>
            </a:r>
          </a:p>
        </p:txBody>
      </p:sp>
      <p:sp>
        <p:nvSpPr>
          <p:cNvPr id="180" name="TextBox 179">
            <a:extLst>
              <a:ext uri="{FF2B5EF4-FFF2-40B4-BE49-F238E27FC236}">
                <a16:creationId xmlns:a16="http://schemas.microsoft.com/office/drawing/2014/main" id="{47B08365-8630-9B9E-0007-2F36A6D7D2DD}"/>
              </a:ext>
            </a:extLst>
          </p:cNvPr>
          <p:cNvSpPr txBox="1"/>
          <p:nvPr/>
        </p:nvSpPr>
        <p:spPr>
          <a:xfrm>
            <a:off x="8812127" y="2060848"/>
            <a:ext cx="1333698" cy="215444"/>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Overall survival</a:t>
            </a:r>
          </a:p>
        </p:txBody>
      </p:sp>
      <p:pic>
        <p:nvPicPr>
          <p:cNvPr id="186" name="Picture 185" descr="A picture containing transport, smoke, rocket&#10;&#10;Description automatically generated">
            <a:extLst>
              <a:ext uri="{FF2B5EF4-FFF2-40B4-BE49-F238E27FC236}">
                <a16:creationId xmlns:a16="http://schemas.microsoft.com/office/drawing/2014/main" id="{AFD940FA-A3A0-B5C3-1767-558855AB655C}"/>
              </a:ext>
            </a:extLst>
          </p:cNvPr>
          <p:cNvPicPr>
            <a:picLocks noChangeAspect="1"/>
          </p:cNvPicPr>
          <p:nvPr/>
        </p:nvPicPr>
        <p:blipFill>
          <a:blip r:embed="rId5"/>
          <a:stretch>
            <a:fillRect/>
          </a:stretch>
        </p:blipFill>
        <p:spPr>
          <a:xfrm>
            <a:off x="7122885" y="2544017"/>
            <a:ext cx="4737100" cy="2095500"/>
          </a:xfrm>
          <a:prstGeom prst="rect">
            <a:avLst/>
          </a:prstGeom>
        </p:spPr>
      </p:pic>
      <p:sp>
        <p:nvSpPr>
          <p:cNvPr id="121" name="TextBox 120">
            <a:extLst>
              <a:ext uri="{FF2B5EF4-FFF2-40B4-BE49-F238E27FC236}">
                <a16:creationId xmlns:a16="http://schemas.microsoft.com/office/drawing/2014/main" id="{07681062-0B03-B834-FE50-2795FEE4CF62}"/>
              </a:ext>
            </a:extLst>
          </p:cNvPr>
          <p:cNvSpPr txBox="1"/>
          <p:nvPr/>
        </p:nvSpPr>
        <p:spPr>
          <a:xfrm>
            <a:off x="10157877" y="3385794"/>
            <a:ext cx="1777731" cy="307777"/>
          </a:xfrm>
          <a:prstGeom prst="rect">
            <a:avLst/>
          </a:prstGeom>
          <a:noFill/>
        </p:spPr>
        <p:txBody>
          <a:bodyPr wrap="none" lIns="0" tIns="0" rIns="0" bIns="0" rtlCol="0">
            <a:spAutoFit/>
          </a:bodyPr>
          <a:lstStyle/>
          <a:p>
            <a:r>
              <a:rPr lang="en-GB" sz="1000" dirty="0">
                <a:latin typeface="Arial" panose="020B0604020202020204" pitchFamily="34" charset="0"/>
                <a:ea typeface="Aileron" charset="0"/>
                <a:cs typeface="Arial" panose="020B0604020202020204" pitchFamily="34" charset="0"/>
              </a:rPr>
              <a:t>HR (95% CI) = 0.81 (0.68-0.96)</a:t>
            </a:r>
          </a:p>
          <a:p>
            <a:r>
              <a:rPr lang="en-GB" sz="1000" dirty="0">
                <a:latin typeface="Arial" panose="020B0604020202020204" pitchFamily="34" charset="0"/>
                <a:ea typeface="Aileron" charset="0"/>
                <a:cs typeface="Arial" panose="020B0604020202020204" pitchFamily="34" charset="0"/>
              </a:rPr>
              <a:t>P=0.017</a:t>
            </a:r>
          </a:p>
        </p:txBody>
      </p:sp>
      <p:sp>
        <p:nvSpPr>
          <p:cNvPr id="161" name="TextBox 160">
            <a:extLst>
              <a:ext uri="{FF2B5EF4-FFF2-40B4-BE49-F238E27FC236}">
                <a16:creationId xmlns:a16="http://schemas.microsoft.com/office/drawing/2014/main" id="{E345C5BD-D599-3CFA-CF1B-BFE51F887643}"/>
              </a:ext>
            </a:extLst>
          </p:cNvPr>
          <p:cNvSpPr txBox="1"/>
          <p:nvPr/>
        </p:nvSpPr>
        <p:spPr>
          <a:xfrm>
            <a:off x="10429013" y="3755484"/>
            <a:ext cx="1474763" cy="307777"/>
          </a:xfrm>
          <a:prstGeom prst="rect">
            <a:avLst/>
          </a:prstGeom>
          <a:noFill/>
        </p:spPr>
        <p:txBody>
          <a:bodyPr wrap="none" lIns="0" tIns="0" rIns="0" bIns="0" rtlCol="0">
            <a:spAutoFit/>
          </a:bodyPr>
          <a:lstStyle/>
          <a:p>
            <a:r>
              <a:rPr lang="en-GB" sz="1000" dirty="0">
                <a:latin typeface="Arial" panose="020B0604020202020204" pitchFamily="34" charset="0"/>
                <a:ea typeface="Aileron" charset="0"/>
                <a:cs typeface="Arial" panose="020B0604020202020204" pitchFamily="34" charset="0"/>
              </a:rPr>
              <a:t>Ramucirumab + paclitaxel</a:t>
            </a:r>
          </a:p>
          <a:p>
            <a:r>
              <a:rPr lang="en-GB" sz="1000" dirty="0">
                <a:latin typeface="Arial" panose="020B0604020202020204" pitchFamily="34" charset="0"/>
                <a:ea typeface="Aileron" charset="0"/>
                <a:cs typeface="Arial" panose="020B0604020202020204" pitchFamily="34" charset="0"/>
              </a:rPr>
              <a:t>Placebo + paclitaxel</a:t>
            </a:r>
          </a:p>
        </p:txBody>
      </p:sp>
      <p:cxnSp>
        <p:nvCxnSpPr>
          <p:cNvPr id="162" name="Straight Connector 161">
            <a:extLst>
              <a:ext uri="{FF2B5EF4-FFF2-40B4-BE49-F238E27FC236}">
                <a16:creationId xmlns:a16="http://schemas.microsoft.com/office/drawing/2014/main" id="{F2E79020-A116-7F3E-713A-338B40103432}"/>
              </a:ext>
            </a:extLst>
          </p:cNvPr>
          <p:cNvCxnSpPr>
            <a:cxnSpLocks/>
          </p:cNvCxnSpPr>
          <p:nvPr/>
        </p:nvCxnSpPr>
        <p:spPr>
          <a:xfrm flipH="1">
            <a:off x="10158147" y="3832892"/>
            <a:ext cx="21649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E4CC7717-2122-175D-A255-FC08F176A1C2}"/>
              </a:ext>
            </a:extLst>
          </p:cNvPr>
          <p:cNvCxnSpPr>
            <a:cxnSpLocks/>
          </p:cNvCxnSpPr>
          <p:nvPr/>
        </p:nvCxnSpPr>
        <p:spPr>
          <a:xfrm flipH="1">
            <a:off x="10158147" y="3988467"/>
            <a:ext cx="216490"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64" name="TextBox 163">
            <a:extLst>
              <a:ext uri="{FF2B5EF4-FFF2-40B4-BE49-F238E27FC236}">
                <a16:creationId xmlns:a16="http://schemas.microsoft.com/office/drawing/2014/main" id="{ABC52A6B-E344-52C3-E49C-F426676363C1}"/>
              </a:ext>
            </a:extLst>
          </p:cNvPr>
          <p:cNvSpPr txBox="1"/>
          <p:nvPr/>
        </p:nvSpPr>
        <p:spPr>
          <a:xfrm>
            <a:off x="10398757" y="2672358"/>
            <a:ext cx="1338508" cy="430887"/>
          </a:xfrm>
          <a:prstGeom prst="rect">
            <a:avLst/>
          </a:prstGeom>
          <a:noFill/>
        </p:spPr>
        <p:txBody>
          <a:bodyPr wrap="none" lIns="0" tIns="0" rIns="0" bIns="0" rtlCol="0">
            <a:spAutoFit/>
          </a:bodyPr>
          <a:lstStyle/>
          <a:p>
            <a:pPr algn="ctr"/>
            <a:r>
              <a:rPr lang="en-GB" sz="1400" b="1" dirty="0">
                <a:solidFill>
                  <a:schemeClr val="tx2"/>
                </a:solidFill>
                <a:latin typeface="Arial" panose="020B0604020202020204" pitchFamily="34" charset="0"/>
                <a:ea typeface="Aileron" charset="0"/>
                <a:cs typeface="Arial" panose="020B0604020202020204" pitchFamily="34" charset="0"/>
              </a:rPr>
              <a:t>30% INCREASE</a:t>
            </a:r>
            <a:br>
              <a:rPr lang="en-GB" sz="1400" b="1" dirty="0">
                <a:solidFill>
                  <a:schemeClr val="tx2"/>
                </a:solidFill>
                <a:latin typeface="Arial" panose="020B0604020202020204" pitchFamily="34" charset="0"/>
                <a:ea typeface="Aileron" charset="0"/>
                <a:cs typeface="Arial" panose="020B0604020202020204" pitchFamily="34" charset="0"/>
              </a:rPr>
            </a:br>
            <a:r>
              <a:rPr lang="en-GB" sz="1400" b="1" dirty="0">
                <a:solidFill>
                  <a:schemeClr val="tx2"/>
                </a:solidFill>
                <a:latin typeface="Arial" panose="020B0604020202020204" pitchFamily="34" charset="0"/>
                <a:ea typeface="Aileron" charset="0"/>
                <a:cs typeface="Arial" panose="020B0604020202020204" pitchFamily="34" charset="0"/>
              </a:rPr>
              <a:t>IN MEDIAN OS</a:t>
            </a:r>
          </a:p>
        </p:txBody>
      </p:sp>
      <p:sp>
        <p:nvSpPr>
          <p:cNvPr id="165" name="TextBox 164">
            <a:extLst>
              <a:ext uri="{FF2B5EF4-FFF2-40B4-BE49-F238E27FC236}">
                <a16:creationId xmlns:a16="http://schemas.microsoft.com/office/drawing/2014/main" id="{0FDAC9DB-747B-BBD9-2420-BBFEAD86E767}"/>
              </a:ext>
            </a:extLst>
          </p:cNvPr>
          <p:cNvSpPr txBox="1"/>
          <p:nvPr/>
        </p:nvSpPr>
        <p:spPr>
          <a:xfrm>
            <a:off x="8867840" y="2435338"/>
            <a:ext cx="553037" cy="553998"/>
          </a:xfrm>
          <a:prstGeom prst="rect">
            <a:avLst/>
          </a:prstGeom>
          <a:noFill/>
        </p:spPr>
        <p:txBody>
          <a:bodyPr wrap="none" lIns="0" tIns="0" rIns="0" bIns="0" rtlCol="0">
            <a:spAutoFit/>
          </a:bodyPr>
          <a:lstStyle/>
          <a:p>
            <a:pPr algn="ctr"/>
            <a:r>
              <a:rPr lang="en-GB" sz="1600" b="1" dirty="0">
                <a:solidFill>
                  <a:schemeClr val="tx2"/>
                </a:solidFill>
                <a:latin typeface="Arial" panose="020B0604020202020204" pitchFamily="34" charset="0"/>
                <a:ea typeface="Aileron" charset="0"/>
                <a:cs typeface="Arial" panose="020B0604020202020204" pitchFamily="34" charset="0"/>
              </a:rPr>
              <a:t>9.6</a:t>
            </a:r>
            <a:br>
              <a:rPr lang="en-GB" sz="1400" b="1" dirty="0">
                <a:solidFill>
                  <a:schemeClr val="tx2"/>
                </a:solidFill>
                <a:latin typeface="Arial" panose="020B0604020202020204" pitchFamily="34" charset="0"/>
                <a:ea typeface="Aileron" charset="0"/>
                <a:cs typeface="Arial" panose="020B0604020202020204" pitchFamily="34" charset="0"/>
              </a:rPr>
            </a:br>
            <a:r>
              <a:rPr lang="en-GB" sz="1000" b="1" dirty="0">
                <a:solidFill>
                  <a:schemeClr val="tx2"/>
                </a:solidFill>
                <a:latin typeface="Arial" panose="020B0604020202020204" pitchFamily="34" charset="0"/>
                <a:ea typeface="Aileron" charset="0"/>
                <a:cs typeface="Arial" panose="020B0604020202020204" pitchFamily="34" charset="0"/>
              </a:rPr>
              <a:t>months</a:t>
            </a:r>
            <a:br>
              <a:rPr lang="en-GB" sz="1000" b="1" dirty="0">
                <a:solidFill>
                  <a:schemeClr val="tx2"/>
                </a:solidFill>
                <a:latin typeface="Arial" panose="020B0604020202020204" pitchFamily="34" charset="0"/>
                <a:ea typeface="Aileron" charset="0"/>
                <a:cs typeface="Arial" panose="020B0604020202020204" pitchFamily="34" charset="0"/>
              </a:rPr>
            </a:br>
            <a:r>
              <a:rPr lang="en-GB" sz="1000" b="1" dirty="0">
                <a:solidFill>
                  <a:schemeClr val="tx2"/>
                </a:solidFill>
                <a:latin typeface="Arial" panose="020B0604020202020204" pitchFamily="34" charset="0"/>
                <a:ea typeface="Aileron" charset="0"/>
                <a:cs typeface="Arial" panose="020B0604020202020204" pitchFamily="34" charset="0"/>
              </a:rPr>
              <a:t>(8.5-10.8)</a:t>
            </a:r>
          </a:p>
        </p:txBody>
      </p:sp>
      <p:sp>
        <p:nvSpPr>
          <p:cNvPr id="166" name="TextBox 165">
            <a:extLst>
              <a:ext uri="{FF2B5EF4-FFF2-40B4-BE49-F238E27FC236}">
                <a16:creationId xmlns:a16="http://schemas.microsoft.com/office/drawing/2014/main" id="{E094543B-7131-A30F-D113-342C1BCCA0A1}"/>
              </a:ext>
            </a:extLst>
          </p:cNvPr>
          <p:cNvSpPr txBox="1"/>
          <p:nvPr/>
        </p:nvSpPr>
        <p:spPr>
          <a:xfrm>
            <a:off x="7871972" y="2432579"/>
            <a:ext cx="831959" cy="461665"/>
          </a:xfrm>
          <a:prstGeom prst="rect">
            <a:avLst/>
          </a:prstGeom>
          <a:noFill/>
        </p:spPr>
        <p:txBody>
          <a:bodyPr wrap="none" lIns="0" tIns="0" rIns="0" bIns="0" rtlCol="0">
            <a:spAutoFit/>
          </a:bodyPr>
          <a:lstStyle/>
          <a:p>
            <a:pPr algn="r"/>
            <a:r>
              <a:rPr lang="en-GB" sz="1000" dirty="0">
                <a:solidFill>
                  <a:schemeClr val="tx2"/>
                </a:solidFill>
                <a:latin typeface="Arial" panose="020B0604020202020204" pitchFamily="34" charset="0"/>
                <a:ea typeface="Aileron" charset="0"/>
                <a:cs typeface="Arial" panose="020B0604020202020204" pitchFamily="34" charset="0"/>
              </a:rPr>
              <a:t>Ramucirumab </a:t>
            </a:r>
            <a:br>
              <a:rPr lang="en-GB" sz="1000" dirty="0">
                <a:solidFill>
                  <a:schemeClr val="tx2"/>
                </a:solidFill>
                <a:latin typeface="Arial" panose="020B0604020202020204" pitchFamily="34" charset="0"/>
                <a:ea typeface="Aileron" charset="0"/>
                <a:cs typeface="Arial" panose="020B0604020202020204" pitchFamily="34" charset="0"/>
              </a:rPr>
            </a:br>
            <a:r>
              <a:rPr lang="en-GB" sz="1000" dirty="0">
                <a:solidFill>
                  <a:schemeClr val="tx2"/>
                </a:solidFill>
                <a:latin typeface="Arial" panose="020B0604020202020204" pitchFamily="34" charset="0"/>
                <a:ea typeface="Aileron" charset="0"/>
                <a:cs typeface="Arial" panose="020B0604020202020204" pitchFamily="34" charset="0"/>
              </a:rPr>
              <a:t>+ paclitaxel</a:t>
            </a:r>
            <a:br>
              <a:rPr lang="en-GB" sz="1000" dirty="0">
                <a:solidFill>
                  <a:schemeClr val="tx2"/>
                </a:solidFill>
                <a:latin typeface="Arial" panose="020B0604020202020204" pitchFamily="34" charset="0"/>
                <a:ea typeface="Aileron" charset="0"/>
                <a:cs typeface="Arial" panose="020B0604020202020204" pitchFamily="34" charset="0"/>
              </a:rPr>
            </a:br>
            <a:r>
              <a:rPr lang="en-GB" sz="1000" dirty="0">
                <a:solidFill>
                  <a:schemeClr val="tx2"/>
                </a:solidFill>
                <a:latin typeface="Arial" panose="020B0604020202020204" pitchFamily="34" charset="0"/>
                <a:ea typeface="Aileron" charset="0"/>
                <a:cs typeface="Arial" panose="020B0604020202020204" pitchFamily="34" charset="0"/>
              </a:rPr>
              <a:t>(n=330)</a:t>
            </a:r>
          </a:p>
        </p:txBody>
      </p:sp>
      <p:sp>
        <p:nvSpPr>
          <p:cNvPr id="167" name="TextBox 166">
            <a:extLst>
              <a:ext uri="{FF2B5EF4-FFF2-40B4-BE49-F238E27FC236}">
                <a16:creationId xmlns:a16="http://schemas.microsoft.com/office/drawing/2014/main" id="{674013BF-E571-4E49-2CD9-7955819A6D56}"/>
              </a:ext>
            </a:extLst>
          </p:cNvPr>
          <p:cNvSpPr txBox="1"/>
          <p:nvPr/>
        </p:nvSpPr>
        <p:spPr>
          <a:xfrm>
            <a:off x="7862629" y="4290745"/>
            <a:ext cx="482504" cy="553998"/>
          </a:xfrm>
          <a:prstGeom prst="rect">
            <a:avLst/>
          </a:prstGeom>
          <a:noFill/>
        </p:spPr>
        <p:txBody>
          <a:bodyPr wrap="none" lIns="0" tIns="0" rIns="0" bIns="0" rtlCol="0">
            <a:spAutoFit/>
          </a:bodyPr>
          <a:lstStyle/>
          <a:p>
            <a:pPr algn="ctr"/>
            <a:r>
              <a:rPr lang="en-GB" sz="1600" b="1" dirty="0">
                <a:solidFill>
                  <a:schemeClr val="accent1"/>
                </a:solidFill>
                <a:latin typeface="Arial" panose="020B0604020202020204" pitchFamily="34" charset="0"/>
                <a:ea typeface="Aileron" charset="0"/>
                <a:cs typeface="Arial" panose="020B0604020202020204" pitchFamily="34" charset="0"/>
              </a:rPr>
              <a:t>7.4</a:t>
            </a:r>
            <a:br>
              <a:rPr lang="en-GB" sz="1400" b="1" dirty="0">
                <a:solidFill>
                  <a:schemeClr val="accent1"/>
                </a:solidFill>
                <a:latin typeface="Arial" panose="020B0604020202020204" pitchFamily="34" charset="0"/>
                <a:ea typeface="Aileron" charset="0"/>
                <a:cs typeface="Arial" panose="020B0604020202020204" pitchFamily="34" charset="0"/>
              </a:rPr>
            </a:br>
            <a:r>
              <a:rPr lang="en-GB" sz="1000" b="1" dirty="0">
                <a:solidFill>
                  <a:schemeClr val="accent1"/>
                </a:solidFill>
                <a:latin typeface="Arial" panose="020B0604020202020204" pitchFamily="34" charset="0"/>
                <a:ea typeface="Aileron" charset="0"/>
                <a:cs typeface="Arial" panose="020B0604020202020204" pitchFamily="34" charset="0"/>
              </a:rPr>
              <a:t>months</a:t>
            </a:r>
            <a:br>
              <a:rPr lang="en-GB" sz="1000" b="1" dirty="0">
                <a:solidFill>
                  <a:schemeClr val="accent1"/>
                </a:solidFill>
                <a:latin typeface="Arial" panose="020B0604020202020204" pitchFamily="34" charset="0"/>
                <a:ea typeface="Aileron" charset="0"/>
                <a:cs typeface="Arial" panose="020B0604020202020204" pitchFamily="34" charset="0"/>
              </a:rPr>
            </a:br>
            <a:r>
              <a:rPr lang="en-GB" sz="1000" b="1" dirty="0">
                <a:solidFill>
                  <a:schemeClr val="accent1"/>
                </a:solidFill>
                <a:latin typeface="Arial" panose="020B0604020202020204" pitchFamily="34" charset="0"/>
                <a:ea typeface="Aileron" charset="0"/>
                <a:cs typeface="Arial" panose="020B0604020202020204" pitchFamily="34" charset="0"/>
              </a:rPr>
              <a:t>(6.3-8.4)</a:t>
            </a:r>
          </a:p>
        </p:txBody>
      </p:sp>
      <p:sp>
        <p:nvSpPr>
          <p:cNvPr id="168" name="TextBox 167">
            <a:extLst>
              <a:ext uri="{FF2B5EF4-FFF2-40B4-BE49-F238E27FC236}">
                <a16:creationId xmlns:a16="http://schemas.microsoft.com/office/drawing/2014/main" id="{BEEE09EA-DB97-E52C-266B-48DDCFD7A6E6}"/>
              </a:ext>
            </a:extLst>
          </p:cNvPr>
          <p:cNvSpPr txBox="1"/>
          <p:nvPr/>
        </p:nvSpPr>
        <p:spPr>
          <a:xfrm>
            <a:off x="8497194" y="4371541"/>
            <a:ext cx="642804" cy="461665"/>
          </a:xfrm>
          <a:prstGeom prst="rect">
            <a:avLst/>
          </a:prstGeom>
          <a:noFill/>
        </p:spPr>
        <p:txBody>
          <a:bodyPr wrap="none" lIns="0" tIns="0" rIns="0" bIns="0" rtlCol="0">
            <a:spAutoFit/>
          </a:bodyPr>
          <a:lstStyle/>
          <a:p>
            <a:r>
              <a:rPr lang="en-GB" sz="1000" dirty="0">
                <a:solidFill>
                  <a:schemeClr val="accent1"/>
                </a:solidFill>
                <a:latin typeface="Arial" panose="020B0604020202020204" pitchFamily="34" charset="0"/>
                <a:ea typeface="Aileron" charset="0"/>
                <a:cs typeface="Arial" panose="020B0604020202020204" pitchFamily="34" charset="0"/>
              </a:rPr>
              <a:t>Placebo</a:t>
            </a:r>
            <a:br>
              <a:rPr lang="en-GB" sz="1000" dirty="0">
                <a:solidFill>
                  <a:schemeClr val="accent1"/>
                </a:solidFill>
                <a:latin typeface="Arial" panose="020B0604020202020204" pitchFamily="34" charset="0"/>
                <a:ea typeface="Aileron" charset="0"/>
                <a:cs typeface="Arial" panose="020B0604020202020204" pitchFamily="34" charset="0"/>
              </a:rPr>
            </a:br>
            <a:r>
              <a:rPr lang="en-GB" sz="1000" dirty="0">
                <a:solidFill>
                  <a:schemeClr val="accent1"/>
                </a:solidFill>
                <a:latin typeface="Arial" panose="020B0604020202020204" pitchFamily="34" charset="0"/>
                <a:ea typeface="Aileron" charset="0"/>
                <a:cs typeface="Arial" panose="020B0604020202020204" pitchFamily="34" charset="0"/>
              </a:rPr>
              <a:t>+ paclitaxel</a:t>
            </a:r>
            <a:br>
              <a:rPr lang="en-GB" sz="1000" dirty="0">
                <a:solidFill>
                  <a:schemeClr val="accent1"/>
                </a:solidFill>
                <a:latin typeface="Arial" panose="020B0604020202020204" pitchFamily="34" charset="0"/>
                <a:ea typeface="Aileron" charset="0"/>
                <a:cs typeface="Arial" panose="020B0604020202020204" pitchFamily="34" charset="0"/>
              </a:rPr>
            </a:br>
            <a:r>
              <a:rPr lang="en-GB" sz="1000" dirty="0">
                <a:solidFill>
                  <a:schemeClr val="accent1"/>
                </a:solidFill>
                <a:latin typeface="Arial" panose="020B0604020202020204" pitchFamily="34" charset="0"/>
                <a:ea typeface="Aileron" charset="0"/>
                <a:cs typeface="Arial" panose="020B0604020202020204" pitchFamily="34" charset="0"/>
              </a:rPr>
              <a:t>(n=335)</a:t>
            </a:r>
          </a:p>
        </p:txBody>
      </p:sp>
      <p:cxnSp>
        <p:nvCxnSpPr>
          <p:cNvPr id="170" name="Straight Connector 169">
            <a:extLst>
              <a:ext uri="{FF2B5EF4-FFF2-40B4-BE49-F238E27FC236}">
                <a16:creationId xmlns:a16="http://schemas.microsoft.com/office/drawing/2014/main" id="{9D3BAF98-0776-58B9-DD5E-C7453CADE214}"/>
              </a:ext>
            </a:extLst>
          </p:cNvPr>
          <p:cNvCxnSpPr/>
          <p:nvPr/>
        </p:nvCxnSpPr>
        <p:spPr>
          <a:xfrm flipV="1">
            <a:off x="8414591" y="3736971"/>
            <a:ext cx="0" cy="1071520"/>
          </a:xfrm>
          <a:prstGeom prst="line">
            <a:avLst/>
          </a:prstGeom>
          <a:ln>
            <a:solidFill>
              <a:schemeClr val="accent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A605DE38-3E47-8C4A-61F3-7CC5CDC0CAA5}"/>
              </a:ext>
            </a:extLst>
          </p:cNvPr>
          <p:cNvCxnSpPr>
            <a:cxnSpLocks/>
          </p:cNvCxnSpPr>
          <p:nvPr/>
        </p:nvCxnSpPr>
        <p:spPr>
          <a:xfrm>
            <a:off x="8796253" y="2465778"/>
            <a:ext cx="0" cy="1245432"/>
          </a:xfrm>
          <a:prstGeom prst="line">
            <a:avLst/>
          </a:prstGeom>
          <a:ln>
            <a:solidFill>
              <a:schemeClr val="tx2"/>
            </a:solidFill>
            <a:tailEnd type="oval"/>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7DB8B826-FBAE-19F6-C876-7ECE6D9FC7AF}"/>
              </a:ext>
            </a:extLst>
          </p:cNvPr>
          <p:cNvSpPr txBox="1"/>
          <p:nvPr/>
        </p:nvSpPr>
        <p:spPr>
          <a:xfrm>
            <a:off x="9803968" y="5566283"/>
            <a:ext cx="211596" cy="415498"/>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60</a:t>
            </a:r>
          </a:p>
          <a:p>
            <a:pPr algn="ctr">
              <a:lnSpc>
                <a:spcPct val="90000"/>
              </a:lnSpc>
            </a:pPr>
            <a:endParaRPr lang="en-GB" sz="1000" dirty="0">
              <a:latin typeface="Arial" panose="020B0604020202020204" pitchFamily="34" charset="0"/>
              <a:ea typeface="Aileron" charset="0"/>
              <a:cs typeface="Arial" panose="020B0604020202020204" pitchFamily="34" charset="0"/>
            </a:endParaRPr>
          </a:p>
          <a:p>
            <a:pPr algn="ctr">
              <a:lnSpc>
                <a:spcPct val="90000"/>
              </a:lnSpc>
            </a:pPr>
            <a:r>
              <a:rPr lang="en-GB" sz="1000" dirty="0">
                <a:latin typeface="Arial" panose="020B0604020202020204" pitchFamily="34" charset="0"/>
                <a:ea typeface="Aileron" charset="0"/>
                <a:cs typeface="Arial" panose="020B0604020202020204" pitchFamily="34" charset="0"/>
              </a:rPr>
              <a:t>47</a:t>
            </a:r>
          </a:p>
        </p:txBody>
      </p:sp>
    </p:spTree>
    <p:extLst>
      <p:ext uri="{BB962C8B-B14F-4D97-AF65-F5344CB8AC3E}">
        <p14:creationId xmlns:p14="http://schemas.microsoft.com/office/powerpoint/2010/main" val="403417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FAAF9412-6292-B846-AB53-F1770EF6956D}"/>
              </a:ext>
            </a:extLst>
          </p:cNvPr>
          <p:cNvSpPr/>
          <p:nvPr/>
        </p:nvSpPr>
        <p:spPr>
          <a:xfrm>
            <a:off x="3891365" y="2381331"/>
            <a:ext cx="2055371" cy="307777"/>
          </a:xfrm>
          <a:prstGeom prst="rect">
            <a:avLst/>
          </a:prstGeom>
        </p:spPr>
        <p:txBody>
          <a:bodyPr wrap="none">
            <a:spAutoFit/>
          </a:bodyPr>
          <a:lstStyle/>
          <a:p>
            <a:r>
              <a:rPr lang="en-GB" altLang="ja-JP" sz="1400" dirty="0">
                <a:latin typeface="Arial" panose="020B0604020202020204" pitchFamily="34" charset="0"/>
                <a:cs typeface="Arial" panose="020B0604020202020204" pitchFamily="34" charset="0"/>
              </a:rPr>
              <a:t>MSI-H = 27/512 = </a:t>
            </a:r>
            <a:r>
              <a:rPr lang="en-GB" altLang="ja-JP" sz="1400" u="sng" dirty="0">
                <a:latin typeface="Arial" panose="020B0604020202020204" pitchFamily="34" charset="0"/>
                <a:cs typeface="Arial" panose="020B0604020202020204" pitchFamily="34" charset="0"/>
              </a:rPr>
              <a:t>5.3%</a:t>
            </a:r>
          </a:p>
        </p:txBody>
      </p:sp>
      <p:sp>
        <p:nvSpPr>
          <p:cNvPr id="15" name="Text Placeholder 14">
            <a:extLst>
              <a:ext uri="{FF2B5EF4-FFF2-40B4-BE49-F238E27FC236}">
                <a16:creationId xmlns:a16="http://schemas.microsoft.com/office/drawing/2014/main" id="{C0254249-8655-6D06-0F65-D472B1EB074D}"/>
              </a:ext>
            </a:extLst>
          </p:cNvPr>
          <p:cNvSpPr>
            <a:spLocks noGrp="1"/>
          </p:cNvSpPr>
          <p:nvPr>
            <p:ph type="body" idx="1"/>
          </p:nvPr>
        </p:nvSpPr>
        <p:spPr>
          <a:xfrm>
            <a:off x="609600" y="1061541"/>
            <a:ext cx="10972800" cy="702470"/>
          </a:xfrm>
        </p:spPr>
        <p:txBody>
          <a:bodyPr/>
          <a:lstStyle/>
          <a:p>
            <a:r>
              <a:rPr lang="en-GB" dirty="0"/>
              <a:t>Os, orr, and dor for </a:t>
            </a:r>
            <a:r>
              <a:rPr lang="en-GB" dirty="0" err="1"/>
              <a:t>msi</a:t>
            </a:r>
            <a:r>
              <a:rPr lang="en-GB" dirty="0"/>
              <a:t>-h tumours</a:t>
            </a:r>
            <a:endParaRPr lang="en-GB" baseline="30000" dirty="0"/>
          </a:p>
        </p:txBody>
      </p:sp>
      <p:sp>
        <p:nvSpPr>
          <p:cNvPr id="14" name="Title 13">
            <a:extLst>
              <a:ext uri="{FF2B5EF4-FFF2-40B4-BE49-F238E27FC236}">
                <a16:creationId xmlns:a16="http://schemas.microsoft.com/office/drawing/2014/main" id="{56A32A8B-47F2-8C70-17B5-1C47701678FF}"/>
              </a:ext>
            </a:extLst>
          </p:cNvPr>
          <p:cNvSpPr>
            <a:spLocks noGrp="1"/>
          </p:cNvSpPr>
          <p:nvPr>
            <p:ph type="title"/>
          </p:nvPr>
        </p:nvSpPr>
        <p:spPr/>
        <p:txBody>
          <a:bodyPr/>
          <a:lstStyle/>
          <a:p>
            <a:r>
              <a:rPr lang="en-GB" dirty="0"/>
              <a:t>KEYNOTE-061: Pembrolizumab vs paclitaxel  for previously treated gastric cancer</a:t>
            </a:r>
          </a:p>
        </p:txBody>
      </p:sp>
      <p:sp>
        <p:nvSpPr>
          <p:cNvPr id="16" name="Content Placeholder 15">
            <a:extLst>
              <a:ext uri="{FF2B5EF4-FFF2-40B4-BE49-F238E27FC236}">
                <a16:creationId xmlns:a16="http://schemas.microsoft.com/office/drawing/2014/main" id="{06C7E2E8-7EBF-4958-168A-E2B60825493F}"/>
              </a:ext>
            </a:extLst>
          </p:cNvPr>
          <p:cNvSpPr>
            <a:spLocks noGrp="1"/>
          </p:cNvSpPr>
          <p:nvPr>
            <p:ph sz="quarter" idx="14"/>
          </p:nvPr>
        </p:nvSpPr>
        <p:spPr>
          <a:xfrm>
            <a:off x="619200" y="5373216"/>
            <a:ext cx="10963200" cy="590442"/>
          </a:xfrm>
        </p:spPr>
        <p:txBody>
          <a:bodyPr>
            <a:normAutofit lnSpcReduction="10000"/>
          </a:bodyPr>
          <a:lstStyle/>
          <a:p>
            <a:pPr marL="0" indent="0" algn="ctr">
              <a:buNone/>
            </a:pPr>
            <a:r>
              <a:rPr lang="en-GB" altLang="ja-JP" b="1" dirty="0">
                <a:solidFill>
                  <a:schemeClr val="accent1"/>
                </a:solidFill>
              </a:rPr>
              <a:t>High efficacy of pembrolizumab in MSI-H gastric cancer was demonstrated.</a:t>
            </a:r>
            <a:br>
              <a:rPr lang="en-GB" altLang="ja-JP" b="1" dirty="0">
                <a:solidFill>
                  <a:schemeClr val="accent1"/>
                </a:solidFill>
              </a:rPr>
            </a:br>
            <a:r>
              <a:rPr lang="en-GB" altLang="ja-JP" b="1" dirty="0">
                <a:solidFill>
                  <a:schemeClr val="accent1"/>
                </a:solidFill>
              </a:rPr>
              <a:t>Paclitaxel efficacy was not different between MSI-H vs. MSS</a:t>
            </a:r>
          </a:p>
        </p:txBody>
      </p:sp>
      <p:sp>
        <p:nvSpPr>
          <p:cNvPr id="8" name="Slide Number Placeholder 7">
            <a:extLst>
              <a:ext uri="{FF2B5EF4-FFF2-40B4-BE49-F238E27FC236}">
                <a16:creationId xmlns:a16="http://schemas.microsoft.com/office/drawing/2014/main" id="{DBE34FB8-8877-FBEE-5630-0736F70D4CCF}"/>
              </a:ext>
            </a:extLst>
          </p:cNvPr>
          <p:cNvSpPr>
            <a:spLocks noGrp="1"/>
          </p:cNvSpPr>
          <p:nvPr>
            <p:ph type="sldNum" sz="quarter" idx="4"/>
          </p:nvPr>
        </p:nvSpPr>
        <p:spPr/>
        <p:txBody>
          <a:bodyPr/>
          <a:lstStyle/>
          <a:p>
            <a:fld id="{A9AE9802-15E2-294B-B7CC-C2B22AB85A3F}" type="slidenum">
              <a:rPr lang="en-GB" altLang="ja-JP" smtClean="0"/>
              <a:pPr/>
              <a:t>11</a:t>
            </a:fld>
            <a:endParaRPr lang="en-GB" altLang="ja-JP" dirty="0"/>
          </a:p>
        </p:txBody>
      </p:sp>
      <p:sp>
        <p:nvSpPr>
          <p:cNvPr id="22" name="Content Placeholder 21">
            <a:extLst>
              <a:ext uri="{FF2B5EF4-FFF2-40B4-BE49-F238E27FC236}">
                <a16:creationId xmlns:a16="http://schemas.microsoft.com/office/drawing/2014/main" id="{694D567C-9C7E-61DD-5BAD-E14D67DDC831}"/>
              </a:ext>
            </a:extLst>
          </p:cNvPr>
          <p:cNvSpPr>
            <a:spLocks noGrp="1"/>
          </p:cNvSpPr>
          <p:nvPr>
            <p:ph sz="quarter" idx="15"/>
          </p:nvPr>
        </p:nvSpPr>
        <p:spPr/>
        <p:txBody>
          <a:bodyPr anchor="b"/>
          <a:lstStyle/>
          <a:p>
            <a:pPr>
              <a:spcBef>
                <a:spcPts val="0"/>
              </a:spcBef>
              <a:spcAft>
                <a:spcPts val="200"/>
              </a:spcAft>
            </a:pPr>
            <a:r>
              <a:rPr lang="en-GB" altLang="ja-JP" dirty="0">
                <a:solidFill>
                  <a:schemeClr val="tx2"/>
                </a:solidFill>
              </a:rPr>
              <a:t>A post-hoc subgroup analysis. Data cut-off date: Oct 26, 2017</a:t>
            </a:r>
          </a:p>
          <a:p>
            <a:pPr>
              <a:spcBef>
                <a:spcPts val="0"/>
              </a:spcBef>
              <a:spcAft>
                <a:spcPts val="200"/>
              </a:spcAft>
            </a:pPr>
            <a:r>
              <a:rPr lang="en-GB" altLang="ja-JP" dirty="0">
                <a:solidFill>
                  <a:schemeClr val="tx2"/>
                </a:solidFill>
              </a:rPr>
              <a:t>CI, confidence interval; CR, complete response; DoR, duration of response; HR, hazard ratio; mo, months; MSI-H, microsatellite instability High; MSS, microsatellite stable; NR, not reached; ORR, objective response rate; OS, overall survival; PR, partial response; pt, patient</a:t>
            </a:r>
          </a:p>
          <a:p>
            <a:pPr>
              <a:spcBef>
                <a:spcPts val="0"/>
              </a:spcBef>
              <a:spcAft>
                <a:spcPts val="200"/>
              </a:spcAft>
            </a:pPr>
            <a:r>
              <a:rPr lang="en-GB" altLang="ja-JP" dirty="0">
                <a:solidFill>
                  <a:schemeClr val="tx2"/>
                </a:solidFill>
              </a:rPr>
              <a:t>Shitara K, et al. Lancet. 2018;392:123-33 </a:t>
            </a:r>
          </a:p>
        </p:txBody>
      </p:sp>
      <p:sp>
        <p:nvSpPr>
          <p:cNvPr id="30" name="TextBox 29">
            <a:extLst>
              <a:ext uri="{FF2B5EF4-FFF2-40B4-BE49-F238E27FC236}">
                <a16:creationId xmlns:a16="http://schemas.microsoft.com/office/drawing/2014/main" id="{0F6C743B-18BD-CFFB-8DE1-5C1D354EDC87}"/>
              </a:ext>
            </a:extLst>
          </p:cNvPr>
          <p:cNvSpPr txBox="1"/>
          <p:nvPr/>
        </p:nvSpPr>
        <p:spPr>
          <a:xfrm>
            <a:off x="2546190" y="4815623"/>
            <a:ext cx="1686359" cy="215444"/>
          </a:xfrm>
          <a:prstGeom prst="rect">
            <a:avLst/>
          </a:prstGeom>
          <a:noFill/>
        </p:spPr>
        <p:txBody>
          <a:bodyPr wrap="squar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Months</a:t>
            </a:r>
          </a:p>
        </p:txBody>
      </p:sp>
      <p:sp>
        <p:nvSpPr>
          <p:cNvPr id="31" name="TextBox 30">
            <a:extLst>
              <a:ext uri="{FF2B5EF4-FFF2-40B4-BE49-F238E27FC236}">
                <a16:creationId xmlns:a16="http://schemas.microsoft.com/office/drawing/2014/main" id="{339A1116-9F58-4689-6434-D8DA080F1EFB}"/>
              </a:ext>
            </a:extLst>
          </p:cNvPr>
          <p:cNvSpPr txBox="1"/>
          <p:nvPr/>
        </p:nvSpPr>
        <p:spPr>
          <a:xfrm>
            <a:off x="1513751" y="5090834"/>
            <a:ext cx="211596"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15</a:t>
            </a:r>
          </a:p>
          <a:p>
            <a:pPr algn="ctr">
              <a:lnSpc>
                <a:spcPct val="90000"/>
              </a:lnSpc>
            </a:pPr>
            <a:r>
              <a:rPr lang="en-GB" sz="1000" dirty="0">
                <a:latin typeface="Arial" panose="020B0604020202020204" pitchFamily="34" charset="0"/>
                <a:ea typeface="Aileron" charset="0"/>
                <a:cs typeface="Arial" panose="020B0604020202020204" pitchFamily="34" charset="0"/>
              </a:rPr>
              <a:t>12</a:t>
            </a:r>
          </a:p>
        </p:txBody>
      </p:sp>
      <p:sp>
        <p:nvSpPr>
          <p:cNvPr id="32" name="TextBox 31">
            <a:extLst>
              <a:ext uri="{FF2B5EF4-FFF2-40B4-BE49-F238E27FC236}">
                <a16:creationId xmlns:a16="http://schemas.microsoft.com/office/drawing/2014/main" id="{C764FA61-E64D-FCE3-94AD-81997157A1DA}"/>
              </a:ext>
            </a:extLst>
          </p:cNvPr>
          <p:cNvSpPr txBox="1"/>
          <p:nvPr/>
        </p:nvSpPr>
        <p:spPr>
          <a:xfrm>
            <a:off x="407368" y="4952335"/>
            <a:ext cx="966484" cy="415498"/>
          </a:xfrm>
          <a:prstGeom prst="rect">
            <a:avLst/>
          </a:prstGeom>
          <a:noFill/>
        </p:spPr>
        <p:txBody>
          <a:bodyPr wrap="square" lIns="0" tIns="0" rIns="0" bIns="0" rtlCol="0">
            <a:spAutoFit/>
          </a:bodyPr>
          <a:lstStyle/>
          <a:p>
            <a:pPr algn="r">
              <a:lnSpc>
                <a:spcPct val="90000"/>
              </a:lnSpc>
            </a:pPr>
            <a:r>
              <a:rPr lang="en-GB" sz="1000" b="1" dirty="0">
                <a:latin typeface="Arial" panose="020B0604020202020204" pitchFamily="34" charset="0"/>
                <a:ea typeface="Aileron" charset="0"/>
                <a:cs typeface="Arial" panose="020B0604020202020204" pitchFamily="34" charset="0"/>
              </a:rPr>
              <a:t>Number at risk</a:t>
            </a:r>
          </a:p>
          <a:p>
            <a:pPr algn="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Pembrolizumab</a:t>
            </a:r>
          </a:p>
          <a:p>
            <a:pPr algn="r">
              <a:lnSpc>
                <a:spcPct val="90000"/>
              </a:lnSpc>
            </a:pPr>
            <a:r>
              <a:rPr lang="en-GB" sz="1000" b="1" dirty="0">
                <a:solidFill>
                  <a:schemeClr val="accent1"/>
                </a:solidFill>
                <a:latin typeface="Arial" panose="020B0604020202020204" pitchFamily="34" charset="0"/>
                <a:ea typeface="Aileron" charset="0"/>
                <a:cs typeface="Arial" panose="020B0604020202020204" pitchFamily="34" charset="0"/>
              </a:rPr>
              <a:t>Paclitaxel</a:t>
            </a:r>
          </a:p>
        </p:txBody>
      </p:sp>
      <p:sp>
        <p:nvSpPr>
          <p:cNvPr id="33" name="TextBox 32">
            <a:extLst>
              <a:ext uri="{FF2B5EF4-FFF2-40B4-BE49-F238E27FC236}">
                <a16:creationId xmlns:a16="http://schemas.microsoft.com/office/drawing/2014/main" id="{7DDC2FD6-ADB9-AEAD-32B9-EB2620786FB2}"/>
              </a:ext>
            </a:extLst>
          </p:cNvPr>
          <p:cNvSpPr txBox="1"/>
          <p:nvPr/>
        </p:nvSpPr>
        <p:spPr>
          <a:xfrm>
            <a:off x="2261004" y="5090834"/>
            <a:ext cx="211596"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12</a:t>
            </a:r>
          </a:p>
          <a:p>
            <a:pPr algn="ctr">
              <a:lnSpc>
                <a:spcPct val="90000"/>
              </a:lnSpc>
            </a:pPr>
            <a:r>
              <a:rPr lang="en-GB" sz="1000" dirty="0">
                <a:latin typeface="Arial" panose="020B0604020202020204" pitchFamily="34" charset="0"/>
                <a:ea typeface="Aileron" charset="0"/>
                <a:cs typeface="Arial" panose="020B0604020202020204" pitchFamily="34" charset="0"/>
              </a:rPr>
              <a:t>8</a:t>
            </a:r>
          </a:p>
        </p:txBody>
      </p:sp>
      <p:sp>
        <p:nvSpPr>
          <p:cNvPr id="34" name="TextBox 33">
            <a:extLst>
              <a:ext uri="{FF2B5EF4-FFF2-40B4-BE49-F238E27FC236}">
                <a16:creationId xmlns:a16="http://schemas.microsoft.com/office/drawing/2014/main" id="{2E4B75FD-75B2-C891-F546-01C857DA8B62}"/>
              </a:ext>
            </a:extLst>
          </p:cNvPr>
          <p:cNvSpPr txBox="1"/>
          <p:nvPr/>
        </p:nvSpPr>
        <p:spPr>
          <a:xfrm>
            <a:off x="2944051" y="5090834"/>
            <a:ext cx="211596"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11</a:t>
            </a:r>
          </a:p>
          <a:p>
            <a:pPr algn="ctr">
              <a:lnSpc>
                <a:spcPct val="90000"/>
              </a:lnSpc>
            </a:pPr>
            <a:r>
              <a:rPr lang="en-GB" sz="1000" dirty="0">
                <a:latin typeface="Arial" panose="020B0604020202020204" pitchFamily="34" charset="0"/>
                <a:ea typeface="Aileron" charset="0"/>
                <a:cs typeface="Arial" panose="020B0604020202020204" pitchFamily="34" charset="0"/>
              </a:rPr>
              <a:t>3</a:t>
            </a:r>
          </a:p>
        </p:txBody>
      </p:sp>
      <p:sp>
        <p:nvSpPr>
          <p:cNvPr id="35" name="TextBox 34">
            <a:extLst>
              <a:ext uri="{FF2B5EF4-FFF2-40B4-BE49-F238E27FC236}">
                <a16:creationId xmlns:a16="http://schemas.microsoft.com/office/drawing/2014/main" id="{A2FB87EC-65FF-676A-181E-53267D7E1212}"/>
              </a:ext>
            </a:extLst>
          </p:cNvPr>
          <p:cNvSpPr txBox="1"/>
          <p:nvPr/>
        </p:nvSpPr>
        <p:spPr>
          <a:xfrm>
            <a:off x="5093237" y="5090834"/>
            <a:ext cx="70532"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a:t>
            </a:r>
          </a:p>
          <a:p>
            <a:pPr algn="ctr">
              <a:lnSpc>
                <a:spcPct val="90000"/>
              </a:lnSpc>
            </a:pPr>
            <a:r>
              <a:rPr lang="en-GB" sz="1000" dirty="0">
                <a:latin typeface="Arial" panose="020B0604020202020204" pitchFamily="34" charset="0"/>
                <a:ea typeface="Aileron" charset="0"/>
                <a:cs typeface="Arial" panose="020B0604020202020204" pitchFamily="34" charset="0"/>
              </a:rPr>
              <a:t>0</a:t>
            </a:r>
          </a:p>
        </p:txBody>
      </p:sp>
      <p:cxnSp>
        <p:nvCxnSpPr>
          <p:cNvPr id="43" name="Straight Connector 42">
            <a:extLst>
              <a:ext uri="{FF2B5EF4-FFF2-40B4-BE49-F238E27FC236}">
                <a16:creationId xmlns:a16="http://schemas.microsoft.com/office/drawing/2014/main" id="{B4D52530-D82F-CE4D-26D2-FC032D7FA600}"/>
              </a:ext>
            </a:extLst>
          </p:cNvPr>
          <p:cNvCxnSpPr>
            <a:cxnSpLocks/>
          </p:cNvCxnSpPr>
          <p:nvPr/>
        </p:nvCxnSpPr>
        <p:spPr>
          <a:xfrm flipH="1">
            <a:off x="1649209" y="4548764"/>
            <a:ext cx="349254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88F6BE68-6956-5AFD-D8C8-6CD090BDD753}"/>
              </a:ext>
            </a:extLst>
          </p:cNvPr>
          <p:cNvSpPr txBox="1"/>
          <p:nvPr/>
        </p:nvSpPr>
        <p:spPr>
          <a:xfrm rot="16200000">
            <a:off x="260484" y="3164731"/>
            <a:ext cx="1774525" cy="215444"/>
          </a:xfrm>
          <a:prstGeom prst="rect">
            <a:avLst/>
          </a:prstGeom>
          <a:noFill/>
        </p:spPr>
        <p:txBody>
          <a:bodyPr wrap="squar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Overall</a:t>
            </a:r>
            <a:r>
              <a:rPr lang="en-GB" sz="1400" b="1" dirty="0">
                <a:solidFill>
                  <a:srgbClr val="0000FF"/>
                </a:solidFill>
                <a:latin typeface="Arial" panose="020B0604020202020204" pitchFamily="34" charset="0"/>
                <a:ea typeface="Aileron" charset="0"/>
                <a:cs typeface="Arial" panose="020B0604020202020204" pitchFamily="34" charset="0"/>
              </a:rPr>
              <a:t> </a:t>
            </a:r>
            <a:r>
              <a:rPr lang="en-GB" sz="1400" b="1" dirty="0">
                <a:latin typeface="Arial" panose="020B0604020202020204" pitchFamily="34" charset="0"/>
                <a:ea typeface="Aileron" charset="0"/>
                <a:cs typeface="Arial" panose="020B0604020202020204" pitchFamily="34" charset="0"/>
              </a:rPr>
              <a:t>survival, %</a:t>
            </a:r>
          </a:p>
        </p:txBody>
      </p:sp>
      <p:sp>
        <p:nvSpPr>
          <p:cNvPr id="60" name="TextBox 59">
            <a:extLst>
              <a:ext uri="{FF2B5EF4-FFF2-40B4-BE49-F238E27FC236}">
                <a16:creationId xmlns:a16="http://schemas.microsoft.com/office/drawing/2014/main" id="{6B60E9B2-FEFC-9F97-F337-FEE1EA0C596F}"/>
              </a:ext>
            </a:extLst>
          </p:cNvPr>
          <p:cNvSpPr txBox="1"/>
          <p:nvPr/>
        </p:nvSpPr>
        <p:spPr>
          <a:xfrm>
            <a:off x="1333941" y="1986499"/>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100</a:t>
            </a:r>
          </a:p>
        </p:txBody>
      </p:sp>
      <p:cxnSp>
        <p:nvCxnSpPr>
          <p:cNvPr id="69" name="Straight Connector 68">
            <a:extLst>
              <a:ext uri="{FF2B5EF4-FFF2-40B4-BE49-F238E27FC236}">
                <a16:creationId xmlns:a16="http://schemas.microsoft.com/office/drawing/2014/main" id="{601F5C4A-8519-BBA2-6640-3EDE4E781207}"/>
              </a:ext>
            </a:extLst>
          </p:cNvPr>
          <p:cNvCxnSpPr>
            <a:cxnSpLocks/>
          </p:cNvCxnSpPr>
          <p:nvPr/>
        </p:nvCxnSpPr>
        <p:spPr>
          <a:xfrm>
            <a:off x="1662835" y="2060848"/>
            <a:ext cx="0" cy="249190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4D33532D-72C3-D900-A3B6-500DC377BF85}"/>
              </a:ext>
            </a:extLst>
          </p:cNvPr>
          <p:cNvCxnSpPr>
            <a:cxnSpLocks/>
          </p:cNvCxnSpPr>
          <p:nvPr/>
        </p:nvCxnSpPr>
        <p:spPr>
          <a:xfrm flipH="1">
            <a:off x="1589512" y="208640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1" name="TextBox 110">
            <a:extLst>
              <a:ext uri="{FF2B5EF4-FFF2-40B4-BE49-F238E27FC236}">
                <a16:creationId xmlns:a16="http://schemas.microsoft.com/office/drawing/2014/main" id="{4EF8E3B3-9DEC-B735-927E-2B78FA30275D}"/>
              </a:ext>
            </a:extLst>
          </p:cNvPr>
          <p:cNvSpPr txBox="1"/>
          <p:nvPr/>
        </p:nvSpPr>
        <p:spPr>
          <a:xfrm>
            <a:off x="1333941" y="2234149"/>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90</a:t>
            </a:r>
          </a:p>
        </p:txBody>
      </p:sp>
      <p:cxnSp>
        <p:nvCxnSpPr>
          <p:cNvPr id="112" name="Straight Connector 111">
            <a:extLst>
              <a:ext uri="{FF2B5EF4-FFF2-40B4-BE49-F238E27FC236}">
                <a16:creationId xmlns:a16="http://schemas.microsoft.com/office/drawing/2014/main" id="{1A57A34C-C99A-616A-E07C-B4544A89E37B}"/>
              </a:ext>
            </a:extLst>
          </p:cNvPr>
          <p:cNvCxnSpPr>
            <a:cxnSpLocks/>
          </p:cNvCxnSpPr>
          <p:nvPr/>
        </p:nvCxnSpPr>
        <p:spPr>
          <a:xfrm flipH="1">
            <a:off x="1589512" y="233405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3" name="TextBox 112">
            <a:extLst>
              <a:ext uri="{FF2B5EF4-FFF2-40B4-BE49-F238E27FC236}">
                <a16:creationId xmlns:a16="http://schemas.microsoft.com/office/drawing/2014/main" id="{25A85277-1542-5CDA-F651-DA2363B425B1}"/>
              </a:ext>
            </a:extLst>
          </p:cNvPr>
          <p:cNvSpPr txBox="1"/>
          <p:nvPr/>
        </p:nvSpPr>
        <p:spPr>
          <a:xfrm>
            <a:off x="1333941" y="2481799"/>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80</a:t>
            </a:r>
          </a:p>
        </p:txBody>
      </p:sp>
      <p:cxnSp>
        <p:nvCxnSpPr>
          <p:cNvPr id="114" name="Straight Connector 113">
            <a:extLst>
              <a:ext uri="{FF2B5EF4-FFF2-40B4-BE49-F238E27FC236}">
                <a16:creationId xmlns:a16="http://schemas.microsoft.com/office/drawing/2014/main" id="{19D72FB0-BB6B-8B9C-154A-529812AC054E}"/>
              </a:ext>
            </a:extLst>
          </p:cNvPr>
          <p:cNvCxnSpPr>
            <a:cxnSpLocks/>
          </p:cNvCxnSpPr>
          <p:nvPr/>
        </p:nvCxnSpPr>
        <p:spPr>
          <a:xfrm flipH="1">
            <a:off x="1589512" y="258170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5" name="TextBox 114">
            <a:extLst>
              <a:ext uri="{FF2B5EF4-FFF2-40B4-BE49-F238E27FC236}">
                <a16:creationId xmlns:a16="http://schemas.microsoft.com/office/drawing/2014/main" id="{393C0E30-010B-C2B7-8B48-1B42C1BDE8C8}"/>
              </a:ext>
            </a:extLst>
          </p:cNvPr>
          <p:cNvSpPr txBox="1"/>
          <p:nvPr/>
        </p:nvSpPr>
        <p:spPr>
          <a:xfrm>
            <a:off x="1333941" y="2729449"/>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70</a:t>
            </a:r>
          </a:p>
        </p:txBody>
      </p:sp>
      <p:cxnSp>
        <p:nvCxnSpPr>
          <p:cNvPr id="116" name="Straight Connector 115">
            <a:extLst>
              <a:ext uri="{FF2B5EF4-FFF2-40B4-BE49-F238E27FC236}">
                <a16:creationId xmlns:a16="http://schemas.microsoft.com/office/drawing/2014/main" id="{EF448C80-2FD5-EBA0-90EB-16970EF4B694}"/>
              </a:ext>
            </a:extLst>
          </p:cNvPr>
          <p:cNvCxnSpPr>
            <a:cxnSpLocks/>
          </p:cNvCxnSpPr>
          <p:nvPr/>
        </p:nvCxnSpPr>
        <p:spPr>
          <a:xfrm flipH="1">
            <a:off x="1589512" y="282935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7" name="TextBox 116">
            <a:extLst>
              <a:ext uri="{FF2B5EF4-FFF2-40B4-BE49-F238E27FC236}">
                <a16:creationId xmlns:a16="http://schemas.microsoft.com/office/drawing/2014/main" id="{4921E271-980A-6761-D325-E67F5120DF8C}"/>
              </a:ext>
            </a:extLst>
          </p:cNvPr>
          <p:cNvSpPr txBox="1"/>
          <p:nvPr/>
        </p:nvSpPr>
        <p:spPr>
          <a:xfrm>
            <a:off x="1333941" y="2973924"/>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60</a:t>
            </a:r>
          </a:p>
        </p:txBody>
      </p:sp>
      <p:cxnSp>
        <p:nvCxnSpPr>
          <p:cNvPr id="118" name="Straight Connector 117">
            <a:extLst>
              <a:ext uri="{FF2B5EF4-FFF2-40B4-BE49-F238E27FC236}">
                <a16:creationId xmlns:a16="http://schemas.microsoft.com/office/drawing/2014/main" id="{0C6323CC-FFF4-BE95-9ECD-A9EE07CB3F27}"/>
              </a:ext>
            </a:extLst>
          </p:cNvPr>
          <p:cNvCxnSpPr>
            <a:cxnSpLocks/>
          </p:cNvCxnSpPr>
          <p:nvPr/>
        </p:nvCxnSpPr>
        <p:spPr>
          <a:xfrm flipH="1">
            <a:off x="1589512" y="307382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9" name="TextBox 118">
            <a:extLst>
              <a:ext uri="{FF2B5EF4-FFF2-40B4-BE49-F238E27FC236}">
                <a16:creationId xmlns:a16="http://schemas.microsoft.com/office/drawing/2014/main" id="{DD7EB0DA-09F3-4F30-0C07-F602B6C45F18}"/>
              </a:ext>
            </a:extLst>
          </p:cNvPr>
          <p:cNvSpPr txBox="1"/>
          <p:nvPr/>
        </p:nvSpPr>
        <p:spPr>
          <a:xfrm>
            <a:off x="1333941" y="3218399"/>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50</a:t>
            </a:r>
          </a:p>
        </p:txBody>
      </p:sp>
      <p:cxnSp>
        <p:nvCxnSpPr>
          <p:cNvPr id="120" name="Straight Connector 119">
            <a:extLst>
              <a:ext uri="{FF2B5EF4-FFF2-40B4-BE49-F238E27FC236}">
                <a16:creationId xmlns:a16="http://schemas.microsoft.com/office/drawing/2014/main" id="{97A1A7D8-C74D-7A48-37F7-2ED51401E58D}"/>
              </a:ext>
            </a:extLst>
          </p:cNvPr>
          <p:cNvCxnSpPr>
            <a:cxnSpLocks/>
          </p:cNvCxnSpPr>
          <p:nvPr/>
        </p:nvCxnSpPr>
        <p:spPr>
          <a:xfrm flipH="1">
            <a:off x="1589512" y="331830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1" name="TextBox 120">
            <a:extLst>
              <a:ext uri="{FF2B5EF4-FFF2-40B4-BE49-F238E27FC236}">
                <a16:creationId xmlns:a16="http://schemas.microsoft.com/office/drawing/2014/main" id="{E30D8179-603E-28BA-533B-8378DDA98325}"/>
              </a:ext>
            </a:extLst>
          </p:cNvPr>
          <p:cNvSpPr txBox="1"/>
          <p:nvPr/>
        </p:nvSpPr>
        <p:spPr>
          <a:xfrm>
            <a:off x="1333941" y="3466049"/>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40</a:t>
            </a:r>
          </a:p>
        </p:txBody>
      </p:sp>
      <p:cxnSp>
        <p:nvCxnSpPr>
          <p:cNvPr id="122" name="Straight Connector 121">
            <a:extLst>
              <a:ext uri="{FF2B5EF4-FFF2-40B4-BE49-F238E27FC236}">
                <a16:creationId xmlns:a16="http://schemas.microsoft.com/office/drawing/2014/main" id="{4972FE3B-EB8F-34FA-87BE-3D5432D9F836}"/>
              </a:ext>
            </a:extLst>
          </p:cNvPr>
          <p:cNvCxnSpPr>
            <a:cxnSpLocks/>
          </p:cNvCxnSpPr>
          <p:nvPr/>
        </p:nvCxnSpPr>
        <p:spPr>
          <a:xfrm flipH="1">
            <a:off x="1589512" y="356595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3" name="TextBox 122">
            <a:extLst>
              <a:ext uri="{FF2B5EF4-FFF2-40B4-BE49-F238E27FC236}">
                <a16:creationId xmlns:a16="http://schemas.microsoft.com/office/drawing/2014/main" id="{2EC5E906-06C1-7144-21B3-B5CFE33BC37E}"/>
              </a:ext>
            </a:extLst>
          </p:cNvPr>
          <p:cNvSpPr txBox="1"/>
          <p:nvPr/>
        </p:nvSpPr>
        <p:spPr>
          <a:xfrm>
            <a:off x="1333941" y="3710524"/>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30</a:t>
            </a:r>
          </a:p>
        </p:txBody>
      </p:sp>
      <p:cxnSp>
        <p:nvCxnSpPr>
          <p:cNvPr id="124" name="Straight Connector 123">
            <a:extLst>
              <a:ext uri="{FF2B5EF4-FFF2-40B4-BE49-F238E27FC236}">
                <a16:creationId xmlns:a16="http://schemas.microsoft.com/office/drawing/2014/main" id="{45620EAF-5119-FB7E-F1A3-DA0F5B8B6A00}"/>
              </a:ext>
            </a:extLst>
          </p:cNvPr>
          <p:cNvCxnSpPr>
            <a:cxnSpLocks/>
          </p:cNvCxnSpPr>
          <p:nvPr/>
        </p:nvCxnSpPr>
        <p:spPr>
          <a:xfrm flipH="1">
            <a:off x="1589512" y="381042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5" name="TextBox 124">
            <a:extLst>
              <a:ext uri="{FF2B5EF4-FFF2-40B4-BE49-F238E27FC236}">
                <a16:creationId xmlns:a16="http://schemas.microsoft.com/office/drawing/2014/main" id="{2B61A48B-111C-3C50-7E18-B6AD620D0042}"/>
              </a:ext>
            </a:extLst>
          </p:cNvPr>
          <p:cNvSpPr txBox="1"/>
          <p:nvPr/>
        </p:nvSpPr>
        <p:spPr>
          <a:xfrm>
            <a:off x="1333941" y="3954999"/>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20</a:t>
            </a:r>
          </a:p>
        </p:txBody>
      </p:sp>
      <p:cxnSp>
        <p:nvCxnSpPr>
          <p:cNvPr id="126" name="Straight Connector 125">
            <a:extLst>
              <a:ext uri="{FF2B5EF4-FFF2-40B4-BE49-F238E27FC236}">
                <a16:creationId xmlns:a16="http://schemas.microsoft.com/office/drawing/2014/main" id="{5302593A-8710-D4AE-784A-12D3708FD6BD}"/>
              </a:ext>
            </a:extLst>
          </p:cNvPr>
          <p:cNvCxnSpPr>
            <a:cxnSpLocks/>
          </p:cNvCxnSpPr>
          <p:nvPr/>
        </p:nvCxnSpPr>
        <p:spPr>
          <a:xfrm flipH="1">
            <a:off x="1589512" y="405490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7" name="TextBox 126">
            <a:extLst>
              <a:ext uri="{FF2B5EF4-FFF2-40B4-BE49-F238E27FC236}">
                <a16:creationId xmlns:a16="http://schemas.microsoft.com/office/drawing/2014/main" id="{6095CB31-413F-BB7F-7FA3-3F113A7E5EEF}"/>
              </a:ext>
            </a:extLst>
          </p:cNvPr>
          <p:cNvSpPr txBox="1"/>
          <p:nvPr/>
        </p:nvSpPr>
        <p:spPr>
          <a:xfrm>
            <a:off x="1333941" y="4208999"/>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10</a:t>
            </a:r>
          </a:p>
        </p:txBody>
      </p:sp>
      <p:cxnSp>
        <p:nvCxnSpPr>
          <p:cNvPr id="128" name="Straight Connector 127">
            <a:extLst>
              <a:ext uri="{FF2B5EF4-FFF2-40B4-BE49-F238E27FC236}">
                <a16:creationId xmlns:a16="http://schemas.microsoft.com/office/drawing/2014/main" id="{B0129918-9DBA-5BCC-C5E3-08A803C3EF90}"/>
              </a:ext>
            </a:extLst>
          </p:cNvPr>
          <p:cNvCxnSpPr>
            <a:cxnSpLocks/>
          </p:cNvCxnSpPr>
          <p:nvPr/>
        </p:nvCxnSpPr>
        <p:spPr>
          <a:xfrm flipH="1">
            <a:off x="1589512" y="430890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7E170240-9AF8-C721-0010-8B33150F4AC0}"/>
              </a:ext>
            </a:extLst>
          </p:cNvPr>
          <p:cNvCxnSpPr>
            <a:cxnSpLocks/>
          </p:cNvCxnSpPr>
          <p:nvPr/>
        </p:nvCxnSpPr>
        <p:spPr>
          <a:xfrm>
            <a:off x="1662835" y="455098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0" name="TextBox 129">
            <a:extLst>
              <a:ext uri="{FF2B5EF4-FFF2-40B4-BE49-F238E27FC236}">
                <a16:creationId xmlns:a16="http://schemas.microsoft.com/office/drawing/2014/main" id="{5B72D0F3-C9D9-61E9-AA92-3EDFC73BBADA}"/>
              </a:ext>
            </a:extLst>
          </p:cNvPr>
          <p:cNvSpPr txBox="1"/>
          <p:nvPr/>
        </p:nvSpPr>
        <p:spPr>
          <a:xfrm>
            <a:off x="1333941" y="4450299"/>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0</a:t>
            </a:r>
          </a:p>
        </p:txBody>
      </p:sp>
      <p:cxnSp>
        <p:nvCxnSpPr>
          <p:cNvPr id="131" name="Straight Connector 130">
            <a:extLst>
              <a:ext uri="{FF2B5EF4-FFF2-40B4-BE49-F238E27FC236}">
                <a16:creationId xmlns:a16="http://schemas.microsoft.com/office/drawing/2014/main" id="{3A464DCD-B93E-2C6A-526C-F190C389685C}"/>
              </a:ext>
            </a:extLst>
          </p:cNvPr>
          <p:cNvCxnSpPr>
            <a:cxnSpLocks/>
          </p:cNvCxnSpPr>
          <p:nvPr/>
        </p:nvCxnSpPr>
        <p:spPr>
          <a:xfrm flipH="1">
            <a:off x="1589512" y="454876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2" name="TextBox 131">
            <a:extLst>
              <a:ext uri="{FF2B5EF4-FFF2-40B4-BE49-F238E27FC236}">
                <a16:creationId xmlns:a16="http://schemas.microsoft.com/office/drawing/2014/main" id="{9F965934-42E7-9F4A-63D2-F234489C0EAB}"/>
              </a:ext>
            </a:extLst>
          </p:cNvPr>
          <p:cNvSpPr txBox="1"/>
          <p:nvPr/>
        </p:nvSpPr>
        <p:spPr>
          <a:xfrm>
            <a:off x="1541979" y="4628054"/>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0</a:t>
            </a:r>
          </a:p>
        </p:txBody>
      </p:sp>
      <p:cxnSp>
        <p:nvCxnSpPr>
          <p:cNvPr id="133" name="Straight Connector 132">
            <a:extLst>
              <a:ext uri="{FF2B5EF4-FFF2-40B4-BE49-F238E27FC236}">
                <a16:creationId xmlns:a16="http://schemas.microsoft.com/office/drawing/2014/main" id="{5028BE88-53D0-5A83-77EA-CB534BBAD14F}"/>
              </a:ext>
            </a:extLst>
          </p:cNvPr>
          <p:cNvCxnSpPr>
            <a:cxnSpLocks/>
          </p:cNvCxnSpPr>
          <p:nvPr/>
        </p:nvCxnSpPr>
        <p:spPr>
          <a:xfrm>
            <a:off x="2366802" y="455098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4" name="TextBox 133">
            <a:extLst>
              <a:ext uri="{FF2B5EF4-FFF2-40B4-BE49-F238E27FC236}">
                <a16:creationId xmlns:a16="http://schemas.microsoft.com/office/drawing/2014/main" id="{19245577-9484-2301-99F5-536D335CD6FC}"/>
              </a:ext>
            </a:extLst>
          </p:cNvPr>
          <p:cNvSpPr txBox="1"/>
          <p:nvPr/>
        </p:nvSpPr>
        <p:spPr>
          <a:xfrm>
            <a:off x="2261004" y="4628054"/>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6</a:t>
            </a:r>
          </a:p>
        </p:txBody>
      </p:sp>
      <p:cxnSp>
        <p:nvCxnSpPr>
          <p:cNvPr id="135" name="Straight Connector 134">
            <a:extLst>
              <a:ext uri="{FF2B5EF4-FFF2-40B4-BE49-F238E27FC236}">
                <a16:creationId xmlns:a16="http://schemas.microsoft.com/office/drawing/2014/main" id="{D9D46EC0-CFDB-ADA5-D377-FDD88C2E84DE}"/>
              </a:ext>
            </a:extLst>
          </p:cNvPr>
          <p:cNvCxnSpPr>
            <a:cxnSpLocks/>
          </p:cNvCxnSpPr>
          <p:nvPr/>
        </p:nvCxnSpPr>
        <p:spPr>
          <a:xfrm>
            <a:off x="3058952" y="455098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6" name="TextBox 135">
            <a:extLst>
              <a:ext uri="{FF2B5EF4-FFF2-40B4-BE49-F238E27FC236}">
                <a16:creationId xmlns:a16="http://schemas.microsoft.com/office/drawing/2014/main" id="{617FEA95-324C-988A-FA9B-EE0C08748480}"/>
              </a:ext>
            </a:extLst>
          </p:cNvPr>
          <p:cNvSpPr txBox="1"/>
          <p:nvPr/>
        </p:nvSpPr>
        <p:spPr>
          <a:xfrm>
            <a:off x="2953154" y="4628054"/>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12</a:t>
            </a:r>
          </a:p>
        </p:txBody>
      </p:sp>
      <p:cxnSp>
        <p:nvCxnSpPr>
          <p:cNvPr id="137" name="Straight Connector 136">
            <a:extLst>
              <a:ext uri="{FF2B5EF4-FFF2-40B4-BE49-F238E27FC236}">
                <a16:creationId xmlns:a16="http://schemas.microsoft.com/office/drawing/2014/main" id="{831F8083-4326-CF59-A8B2-11D5A669191F}"/>
              </a:ext>
            </a:extLst>
          </p:cNvPr>
          <p:cNvCxnSpPr>
            <a:cxnSpLocks/>
          </p:cNvCxnSpPr>
          <p:nvPr/>
        </p:nvCxnSpPr>
        <p:spPr>
          <a:xfrm>
            <a:off x="3747927" y="455098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8" name="TextBox 137">
            <a:extLst>
              <a:ext uri="{FF2B5EF4-FFF2-40B4-BE49-F238E27FC236}">
                <a16:creationId xmlns:a16="http://schemas.microsoft.com/office/drawing/2014/main" id="{C77349C9-40B9-A67D-A36A-BBCED7ECA64E}"/>
              </a:ext>
            </a:extLst>
          </p:cNvPr>
          <p:cNvSpPr txBox="1"/>
          <p:nvPr/>
        </p:nvSpPr>
        <p:spPr>
          <a:xfrm>
            <a:off x="3642129" y="4628054"/>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18</a:t>
            </a:r>
          </a:p>
        </p:txBody>
      </p:sp>
      <p:cxnSp>
        <p:nvCxnSpPr>
          <p:cNvPr id="139" name="Straight Connector 138">
            <a:extLst>
              <a:ext uri="{FF2B5EF4-FFF2-40B4-BE49-F238E27FC236}">
                <a16:creationId xmlns:a16="http://schemas.microsoft.com/office/drawing/2014/main" id="{B48CDD94-3603-9EED-CFD9-3E439626F8C5}"/>
              </a:ext>
            </a:extLst>
          </p:cNvPr>
          <p:cNvCxnSpPr>
            <a:cxnSpLocks/>
          </p:cNvCxnSpPr>
          <p:nvPr/>
        </p:nvCxnSpPr>
        <p:spPr>
          <a:xfrm>
            <a:off x="4443252" y="455098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0" name="TextBox 139">
            <a:extLst>
              <a:ext uri="{FF2B5EF4-FFF2-40B4-BE49-F238E27FC236}">
                <a16:creationId xmlns:a16="http://schemas.microsoft.com/office/drawing/2014/main" id="{8614F530-9DA8-2605-42E4-A9BE4EE65DC5}"/>
              </a:ext>
            </a:extLst>
          </p:cNvPr>
          <p:cNvSpPr txBox="1"/>
          <p:nvPr/>
        </p:nvSpPr>
        <p:spPr>
          <a:xfrm>
            <a:off x="4337454" y="4628054"/>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24</a:t>
            </a:r>
          </a:p>
        </p:txBody>
      </p:sp>
      <p:cxnSp>
        <p:nvCxnSpPr>
          <p:cNvPr id="141" name="Straight Connector 140">
            <a:extLst>
              <a:ext uri="{FF2B5EF4-FFF2-40B4-BE49-F238E27FC236}">
                <a16:creationId xmlns:a16="http://schemas.microsoft.com/office/drawing/2014/main" id="{519AB019-8E33-6206-4842-025FB0F7FE81}"/>
              </a:ext>
            </a:extLst>
          </p:cNvPr>
          <p:cNvCxnSpPr>
            <a:cxnSpLocks/>
          </p:cNvCxnSpPr>
          <p:nvPr/>
        </p:nvCxnSpPr>
        <p:spPr>
          <a:xfrm>
            <a:off x="5141752" y="455098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2" name="TextBox 141">
            <a:extLst>
              <a:ext uri="{FF2B5EF4-FFF2-40B4-BE49-F238E27FC236}">
                <a16:creationId xmlns:a16="http://schemas.microsoft.com/office/drawing/2014/main" id="{DF3444FB-7FDC-B184-A9B5-F2DF04DFD09A}"/>
              </a:ext>
            </a:extLst>
          </p:cNvPr>
          <p:cNvSpPr txBox="1"/>
          <p:nvPr/>
        </p:nvSpPr>
        <p:spPr>
          <a:xfrm>
            <a:off x="5035954" y="4628054"/>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30</a:t>
            </a:r>
          </a:p>
        </p:txBody>
      </p:sp>
      <p:sp>
        <p:nvSpPr>
          <p:cNvPr id="143" name="TextBox 142">
            <a:extLst>
              <a:ext uri="{FF2B5EF4-FFF2-40B4-BE49-F238E27FC236}">
                <a16:creationId xmlns:a16="http://schemas.microsoft.com/office/drawing/2014/main" id="{4B625ADE-FF0D-6507-A38F-3A7C3CCABB2F}"/>
              </a:ext>
            </a:extLst>
          </p:cNvPr>
          <p:cNvSpPr txBox="1"/>
          <p:nvPr/>
        </p:nvSpPr>
        <p:spPr>
          <a:xfrm>
            <a:off x="4006072" y="3401927"/>
            <a:ext cx="1628746" cy="646331"/>
          </a:xfrm>
          <a:prstGeom prst="rect">
            <a:avLst/>
          </a:prstGeom>
          <a:noFill/>
        </p:spPr>
        <p:txBody>
          <a:bodyPr wrap="square" lIns="0" tIns="0" rIns="0" bIns="0" rtlCol="0">
            <a:spAutoFit/>
          </a:bodyPr>
          <a:lstStyle/>
          <a:p>
            <a:r>
              <a:rPr lang="en-GB" sz="1400" b="1" dirty="0">
                <a:latin typeface="Arial" panose="020B0604020202020204" pitchFamily="34" charset="0"/>
                <a:cs typeface="Arial" panose="020B0604020202020204" pitchFamily="34" charset="0"/>
              </a:rPr>
              <a:t>Median (95% CI)</a:t>
            </a:r>
          </a:p>
          <a:p>
            <a:r>
              <a:rPr lang="en-GB" sz="1400" b="1" dirty="0">
                <a:solidFill>
                  <a:schemeClr val="tx2"/>
                </a:solidFill>
                <a:latin typeface="Arial" panose="020B0604020202020204" pitchFamily="34" charset="0"/>
                <a:cs typeface="Arial" panose="020B0604020202020204" pitchFamily="34" charset="0"/>
              </a:rPr>
              <a:t>NR (5.6-NR)</a:t>
            </a:r>
          </a:p>
          <a:p>
            <a:r>
              <a:rPr lang="en-GB" sz="1400" b="1" dirty="0">
                <a:solidFill>
                  <a:schemeClr val="accent1"/>
                </a:solidFill>
                <a:latin typeface="Arial" panose="020B0604020202020204" pitchFamily="34" charset="0"/>
                <a:cs typeface="Arial" panose="020B0604020202020204" pitchFamily="34" charset="0"/>
              </a:rPr>
              <a:t>8.1 mo (2.0-16.7)</a:t>
            </a:r>
          </a:p>
        </p:txBody>
      </p:sp>
      <p:sp>
        <p:nvSpPr>
          <p:cNvPr id="145" name="TextBox 144">
            <a:extLst>
              <a:ext uri="{FF2B5EF4-FFF2-40B4-BE49-F238E27FC236}">
                <a16:creationId xmlns:a16="http://schemas.microsoft.com/office/drawing/2014/main" id="{D20E3631-7FAE-A87E-60EE-3BFE1574D243}"/>
              </a:ext>
            </a:extLst>
          </p:cNvPr>
          <p:cNvSpPr txBox="1"/>
          <p:nvPr/>
        </p:nvSpPr>
        <p:spPr>
          <a:xfrm>
            <a:off x="4404262" y="5090834"/>
            <a:ext cx="70532"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a:t>
            </a:r>
          </a:p>
          <a:p>
            <a:pPr algn="ctr">
              <a:lnSpc>
                <a:spcPct val="90000"/>
              </a:lnSpc>
            </a:pPr>
            <a:r>
              <a:rPr lang="en-GB" sz="1000" dirty="0">
                <a:latin typeface="Arial" panose="020B0604020202020204" pitchFamily="34" charset="0"/>
                <a:ea typeface="Aileron" charset="0"/>
                <a:cs typeface="Arial" panose="020B0604020202020204" pitchFamily="34" charset="0"/>
              </a:rPr>
              <a:t>0</a:t>
            </a:r>
          </a:p>
        </p:txBody>
      </p:sp>
      <p:sp>
        <p:nvSpPr>
          <p:cNvPr id="146" name="TextBox 145">
            <a:extLst>
              <a:ext uri="{FF2B5EF4-FFF2-40B4-BE49-F238E27FC236}">
                <a16:creationId xmlns:a16="http://schemas.microsoft.com/office/drawing/2014/main" id="{2FC311DD-7E4D-0A51-793D-62D5B4F7771F}"/>
              </a:ext>
            </a:extLst>
          </p:cNvPr>
          <p:cNvSpPr txBox="1"/>
          <p:nvPr/>
        </p:nvSpPr>
        <p:spPr>
          <a:xfrm>
            <a:off x="3702587" y="5090834"/>
            <a:ext cx="70532"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6</a:t>
            </a:r>
          </a:p>
          <a:p>
            <a:pPr algn="ctr">
              <a:lnSpc>
                <a:spcPct val="90000"/>
              </a:lnSpc>
            </a:pPr>
            <a:r>
              <a:rPr lang="en-GB" sz="1000" dirty="0">
                <a:latin typeface="Arial" panose="020B0604020202020204" pitchFamily="34" charset="0"/>
                <a:ea typeface="Aileron" charset="0"/>
                <a:cs typeface="Arial" panose="020B0604020202020204" pitchFamily="34" charset="0"/>
              </a:rPr>
              <a:t>1</a:t>
            </a:r>
          </a:p>
        </p:txBody>
      </p:sp>
      <p:graphicFrame>
        <p:nvGraphicFramePr>
          <p:cNvPr id="148" name="Table 148">
            <a:extLst>
              <a:ext uri="{FF2B5EF4-FFF2-40B4-BE49-F238E27FC236}">
                <a16:creationId xmlns:a16="http://schemas.microsoft.com/office/drawing/2014/main" id="{7A76620C-E591-7EDD-4444-A18F2A114A37}"/>
              </a:ext>
            </a:extLst>
          </p:cNvPr>
          <p:cNvGraphicFramePr>
            <a:graphicFrameLocks noGrp="1"/>
          </p:cNvGraphicFramePr>
          <p:nvPr>
            <p:extLst>
              <p:ext uri="{D42A27DB-BD31-4B8C-83A1-F6EECF244321}">
                <p14:modId xmlns:p14="http://schemas.microsoft.com/office/powerpoint/2010/main" val="3164095786"/>
              </p:ext>
            </p:extLst>
          </p:nvPr>
        </p:nvGraphicFramePr>
        <p:xfrm>
          <a:off x="2616437" y="1792251"/>
          <a:ext cx="3358725" cy="606960"/>
        </p:xfrm>
        <a:graphic>
          <a:graphicData uri="http://schemas.openxmlformats.org/drawingml/2006/table">
            <a:tbl>
              <a:tblPr firstRow="1" bandRow="1">
                <a:tableStyleId>{5C22544A-7EE6-4342-B048-85BDC9FD1C3A}</a:tableStyleId>
              </a:tblPr>
              <a:tblGrid>
                <a:gridCol w="1305348">
                  <a:extLst>
                    <a:ext uri="{9D8B030D-6E8A-4147-A177-3AD203B41FA5}">
                      <a16:colId xmlns:a16="http://schemas.microsoft.com/office/drawing/2014/main" val="2617030137"/>
                    </a:ext>
                  </a:extLst>
                </a:gridCol>
                <a:gridCol w="933802">
                  <a:extLst>
                    <a:ext uri="{9D8B030D-6E8A-4147-A177-3AD203B41FA5}">
                      <a16:colId xmlns:a16="http://schemas.microsoft.com/office/drawing/2014/main" val="1779790485"/>
                    </a:ext>
                  </a:extLst>
                </a:gridCol>
                <a:gridCol w="1119575">
                  <a:extLst>
                    <a:ext uri="{9D8B030D-6E8A-4147-A177-3AD203B41FA5}">
                      <a16:colId xmlns:a16="http://schemas.microsoft.com/office/drawing/2014/main" val="3798743320"/>
                    </a:ext>
                  </a:extLst>
                </a:gridCol>
              </a:tblGrid>
              <a:tr h="0">
                <a:tc>
                  <a:txBody>
                    <a:bodyPr/>
                    <a:lstStyle/>
                    <a:p>
                      <a:endParaRPr lang="en-GB" sz="120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Events/Pts</a:t>
                      </a:r>
                    </a:p>
                  </a:txBody>
                  <a:tcPr marL="55440" marR="55440" marT="9720" marB="972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HR (95% CI)</a:t>
                      </a:r>
                    </a:p>
                  </a:txBody>
                  <a:tcPr marL="55440" marR="55440" marT="9720" marB="972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884252"/>
                  </a:ext>
                </a:extLst>
              </a:tr>
              <a:tr h="0">
                <a:tc>
                  <a:txBody>
                    <a:bodyPr/>
                    <a:lstStyle/>
                    <a:p>
                      <a:r>
                        <a:rPr lang="en-GB" sz="1200" b="1" dirty="0">
                          <a:solidFill>
                            <a:schemeClr val="tx2"/>
                          </a:solidFill>
                          <a:latin typeface="Arial" panose="020B0604020202020204" pitchFamily="34" charset="0"/>
                          <a:cs typeface="Arial" panose="020B0604020202020204" pitchFamily="34" charset="0"/>
                        </a:rPr>
                        <a:t>Pembrolizumab</a:t>
                      </a:r>
                    </a:p>
                  </a:txBody>
                  <a:tcPr marL="55440" marR="5544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6/15</a:t>
                      </a:r>
                    </a:p>
                  </a:txBody>
                  <a:tcPr marL="55440" marR="55440" marT="9720" marB="9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0.42</a:t>
                      </a:r>
                    </a:p>
                  </a:txBody>
                  <a:tcPr marL="55440" marR="55440" marT="9720" marB="9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9503658"/>
                  </a:ext>
                </a:extLst>
              </a:tr>
              <a:tr h="0">
                <a:tc>
                  <a:txBody>
                    <a:bodyPr/>
                    <a:lstStyle/>
                    <a:p>
                      <a:r>
                        <a:rPr lang="en-GB" sz="1200" b="1" dirty="0">
                          <a:solidFill>
                            <a:schemeClr val="accent1"/>
                          </a:solidFill>
                          <a:latin typeface="Arial" panose="020B0604020202020204" pitchFamily="34" charset="0"/>
                          <a:cs typeface="Arial" panose="020B0604020202020204" pitchFamily="34" charset="0"/>
                        </a:rPr>
                        <a:t>Paclitaxel</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10/12</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(0.13-1.31)</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0523450"/>
                  </a:ext>
                </a:extLst>
              </a:tr>
            </a:tbl>
          </a:graphicData>
        </a:graphic>
      </p:graphicFrame>
      <p:sp>
        <p:nvSpPr>
          <p:cNvPr id="149" name="Freeform 148">
            <a:extLst>
              <a:ext uri="{FF2B5EF4-FFF2-40B4-BE49-F238E27FC236}">
                <a16:creationId xmlns:a16="http://schemas.microsoft.com/office/drawing/2014/main" id="{18F09BAC-029D-1EB2-B4DB-19ED73961752}"/>
              </a:ext>
            </a:extLst>
          </p:cNvPr>
          <p:cNvSpPr/>
          <p:nvPr/>
        </p:nvSpPr>
        <p:spPr>
          <a:xfrm>
            <a:off x="1666875" y="2089150"/>
            <a:ext cx="2717800" cy="2155825"/>
          </a:xfrm>
          <a:custGeom>
            <a:avLst/>
            <a:gdLst>
              <a:gd name="connsiteX0" fmla="*/ 2705100 w 2705100"/>
              <a:gd name="connsiteY0" fmla="*/ 2155825 h 2155825"/>
              <a:gd name="connsiteX1" fmla="*/ 1914525 w 2705100"/>
              <a:gd name="connsiteY1" fmla="*/ 2155825 h 2155825"/>
              <a:gd name="connsiteX2" fmla="*/ 1914525 w 2705100"/>
              <a:gd name="connsiteY2" fmla="*/ 1844675 h 2155825"/>
              <a:gd name="connsiteX3" fmla="*/ 1120775 w 2705100"/>
              <a:gd name="connsiteY3" fmla="*/ 1844675 h 2155825"/>
              <a:gd name="connsiteX4" fmla="*/ 1120775 w 2705100"/>
              <a:gd name="connsiteY4" fmla="*/ 1638300 h 2155825"/>
              <a:gd name="connsiteX5" fmla="*/ 1066800 w 2705100"/>
              <a:gd name="connsiteY5" fmla="*/ 1638300 h 2155825"/>
              <a:gd name="connsiteX6" fmla="*/ 1066800 w 2705100"/>
              <a:gd name="connsiteY6" fmla="*/ 1431925 h 2155825"/>
              <a:gd name="connsiteX7" fmla="*/ 955675 w 2705100"/>
              <a:gd name="connsiteY7" fmla="*/ 1431925 h 2155825"/>
              <a:gd name="connsiteX8" fmla="*/ 955675 w 2705100"/>
              <a:gd name="connsiteY8" fmla="*/ 1238250 h 2155825"/>
              <a:gd name="connsiteX9" fmla="*/ 895350 w 2705100"/>
              <a:gd name="connsiteY9" fmla="*/ 1238250 h 2155825"/>
              <a:gd name="connsiteX10" fmla="*/ 895350 w 2705100"/>
              <a:gd name="connsiteY10" fmla="*/ 1022350 h 2155825"/>
              <a:gd name="connsiteX11" fmla="*/ 787400 w 2705100"/>
              <a:gd name="connsiteY11" fmla="*/ 1022350 h 2155825"/>
              <a:gd name="connsiteX12" fmla="*/ 787400 w 2705100"/>
              <a:gd name="connsiteY12" fmla="*/ 815975 h 2155825"/>
              <a:gd name="connsiteX13" fmla="*/ 619125 w 2705100"/>
              <a:gd name="connsiteY13" fmla="*/ 815975 h 2155825"/>
              <a:gd name="connsiteX14" fmla="*/ 619125 w 2705100"/>
              <a:gd name="connsiteY14" fmla="*/ 615950 h 2155825"/>
              <a:gd name="connsiteX15" fmla="*/ 466725 w 2705100"/>
              <a:gd name="connsiteY15" fmla="*/ 615950 h 2155825"/>
              <a:gd name="connsiteX16" fmla="*/ 466725 w 2705100"/>
              <a:gd name="connsiteY16" fmla="*/ 403225 h 2155825"/>
              <a:gd name="connsiteX17" fmla="*/ 222250 w 2705100"/>
              <a:gd name="connsiteY17" fmla="*/ 403225 h 2155825"/>
              <a:gd name="connsiteX18" fmla="*/ 222250 w 2705100"/>
              <a:gd name="connsiteY18" fmla="*/ 203200 h 2155825"/>
              <a:gd name="connsiteX19" fmla="*/ 180975 w 2705100"/>
              <a:gd name="connsiteY19" fmla="*/ 203200 h 2155825"/>
              <a:gd name="connsiteX20" fmla="*/ 180975 w 2705100"/>
              <a:gd name="connsiteY20" fmla="*/ 0 h 2155825"/>
              <a:gd name="connsiteX21" fmla="*/ 212725 w 2705100"/>
              <a:gd name="connsiteY21" fmla="*/ 0 h 2155825"/>
              <a:gd name="connsiteX22" fmla="*/ 0 w 2705100"/>
              <a:gd name="connsiteY22" fmla="*/ 0 h 2155825"/>
              <a:gd name="connsiteX0" fmla="*/ 2705100 w 2705100"/>
              <a:gd name="connsiteY0" fmla="*/ 2155825 h 2155825"/>
              <a:gd name="connsiteX1" fmla="*/ 1914525 w 2705100"/>
              <a:gd name="connsiteY1" fmla="*/ 2155825 h 2155825"/>
              <a:gd name="connsiteX2" fmla="*/ 1914525 w 2705100"/>
              <a:gd name="connsiteY2" fmla="*/ 1844675 h 2155825"/>
              <a:gd name="connsiteX3" fmla="*/ 1120775 w 2705100"/>
              <a:gd name="connsiteY3" fmla="*/ 1844675 h 2155825"/>
              <a:gd name="connsiteX4" fmla="*/ 1120775 w 2705100"/>
              <a:gd name="connsiteY4" fmla="*/ 1638300 h 2155825"/>
              <a:gd name="connsiteX5" fmla="*/ 1066800 w 2705100"/>
              <a:gd name="connsiteY5" fmla="*/ 1638300 h 2155825"/>
              <a:gd name="connsiteX6" fmla="*/ 1066800 w 2705100"/>
              <a:gd name="connsiteY6" fmla="*/ 1431925 h 2155825"/>
              <a:gd name="connsiteX7" fmla="*/ 955675 w 2705100"/>
              <a:gd name="connsiteY7" fmla="*/ 1431925 h 2155825"/>
              <a:gd name="connsiteX8" fmla="*/ 955675 w 2705100"/>
              <a:gd name="connsiteY8" fmla="*/ 1238250 h 2155825"/>
              <a:gd name="connsiteX9" fmla="*/ 895350 w 2705100"/>
              <a:gd name="connsiteY9" fmla="*/ 1238250 h 2155825"/>
              <a:gd name="connsiteX10" fmla="*/ 895350 w 2705100"/>
              <a:gd name="connsiteY10" fmla="*/ 1022350 h 2155825"/>
              <a:gd name="connsiteX11" fmla="*/ 787400 w 2705100"/>
              <a:gd name="connsiteY11" fmla="*/ 1022350 h 2155825"/>
              <a:gd name="connsiteX12" fmla="*/ 787400 w 2705100"/>
              <a:gd name="connsiteY12" fmla="*/ 815975 h 2155825"/>
              <a:gd name="connsiteX13" fmla="*/ 619125 w 2705100"/>
              <a:gd name="connsiteY13" fmla="*/ 815975 h 2155825"/>
              <a:gd name="connsiteX14" fmla="*/ 619125 w 2705100"/>
              <a:gd name="connsiteY14" fmla="*/ 615950 h 2155825"/>
              <a:gd name="connsiteX15" fmla="*/ 466725 w 2705100"/>
              <a:gd name="connsiteY15" fmla="*/ 615950 h 2155825"/>
              <a:gd name="connsiteX16" fmla="*/ 466725 w 2705100"/>
              <a:gd name="connsiteY16" fmla="*/ 403225 h 2155825"/>
              <a:gd name="connsiteX17" fmla="*/ 222250 w 2705100"/>
              <a:gd name="connsiteY17" fmla="*/ 403225 h 2155825"/>
              <a:gd name="connsiteX18" fmla="*/ 222250 w 2705100"/>
              <a:gd name="connsiteY18" fmla="*/ 203200 h 2155825"/>
              <a:gd name="connsiteX19" fmla="*/ 180975 w 2705100"/>
              <a:gd name="connsiteY19" fmla="*/ 203200 h 2155825"/>
              <a:gd name="connsiteX20" fmla="*/ 180975 w 2705100"/>
              <a:gd name="connsiteY20" fmla="*/ 0 h 2155825"/>
              <a:gd name="connsiteX21" fmla="*/ 0 w 2705100"/>
              <a:gd name="connsiteY21" fmla="*/ 0 h 2155825"/>
              <a:gd name="connsiteX0" fmla="*/ 2717800 w 2717800"/>
              <a:gd name="connsiteY0" fmla="*/ 2155825 h 2155825"/>
              <a:gd name="connsiteX1" fmla="*/ 1927225 w 2717800"/>
              <a:gd name="connsiteY1" fmla="*/ 2155825 h 2155825"/>
              <a:gd name="connsiteX2" fmla="*/ 1927225 w 2717800"/>
              <a:gd name="connsiteY2" fmla="*/ 1844675 h 2155825"/>
              <a:gd name="connsiteX3" fmla="*/ 1133475 w 2717800"/>
              <a:gd name="connsiteY3" fmla="*/ 1844675 h 2155825"/>
              <a:gd name="connsiteX4" fmla="*/ 1133475 w 2717800"/>
              <a:gd name="connsiteY4" fmla="*/ 1638300 h 2155825"/>
              <a:gd name="connsiteX5" fmla="*/ 1079500 w 2717800"/>
              <a:gd name="connsiteY5" fmla="*/ 1638300 h 2155825"/>
              <a:gd name="connsiteX6" fmla="*/ 1079500 w 2717800"/>
              <a:gd name="connsiteY6" fmla="*/ 1431925 h 2155825"/>
              <a:gd name="connsiteX7" fmla="*/ 968375 w 2717800"/>
              <a:gd name="connsiteY7" fmla="*/ 1431925 h 2155825"/>
              <a:gd name="connsiteX8" fmla="*/ 968375 w 2717800"/>
              <a:gd name="connsiteY8" fmla="*/ 1238250 h 2155825"/>
              <a:gd name="connsiteX9" fmla="*/ 908050 w 2717800"/>
              <a:gd name="connsiteY9" fmla="*/ 1238250 h 2155825"/>
              <a:gd name="connsiteX10" fmla="*/ 908050 w 2717800"/>
              <a:gd name="connsiteY10" fmla="*/ 1022350 h 2155825"/>
              <a:gd name="connsiteX11" fmla="*/ 800100 w 2717800"/>
              <a:gd name="connsiteY11" fmla="*/ 1022350 h 2155825"/>
              <a:gd name="connsiteX12" fmla="*/ 800100 w 2717800"/>
              <a:gd name="connsiteY12" fmla="*/ 815975 h 2155825"/>
              <a:gd name="connsiteX13" fmla="*/ 631825 w 2717800"/>
              <a:gd name="connsiteY13" fmla="*/ 815975 h 2155825"/>
              <a:gd name="connsiteX14" fmla="*/ 631825 w 2717800"/>
              <a:gd name="connsiteY14" fmla="*/ 615950 h 2155825"/>
              <a:gd name="connsiteX15" fmla="*/ 479425 w 2717800"/>
              <a:gd name="connsiteY15" fmla="*/ 615950 h 2155825"/>
              <a:gd name="connsiteX16" fmla="*/ 479425 w 2717800"/>
              <a:gd name="connsiteY16" fmla="*/ 403225 h 2155825"/>
              <a:gd name="connsiteX17" fmla="*/ 234950 w 2717800"/>
              <a:gd name="connsiteY17" fmla="*/ 403225 h 2155825"/>
              <a:gd name="connsiteX18" fmla="*/ 234950 w 2717800"/>
              <a:gd name="connsiteY18" fmla="*/ 203200 h 2155825"/>
              <a:gd name="connsiteX19" fmla="*/ 193675 w 2717800"/>
              <a:gd name="connsiteY19" fmla="*/ 203200 h 2155825"/>
              <a:gd name="connsiteX20" fmla="*/ 193675 w 2717800"/>
              <a:gd name="connsiteY20" fmla="*/ 0 h 2155825"/>
              <a:gd name="connsiteX21" fmla="*/ 0 w 2717800"/>
              <a:gd name="connsiteY21" fmla="*/ 0 h 215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17800" h="2155825">
                <a:moveTo>
                  <a:pt x="2717800" y="2155825"/>
                </a:moveTo>
                <a:lnTo>
                  <a:pt x="1927225" y="2155825"/>
                </a:lnTo>
                <a:lnTo>
                  <a:pt x="1927225" y="1844675"/>
                </a:lnTo>
                <a:lnTo>
                  <a:pt x="1133475" y="1844675"/>
                </a:lnTo>
                <a:lnTo>
                  <a:pt x="1133475" y="1638300"/>
                </a:lnTo>
                <a:lnTo>
                  <a:pt x="1079500" y="1638300"/>
                </a:lnTo>
                <a:lnTo>
                  <a:pt x="1079500" y="1431925"/>
                </a:lnTo>
                <a:lnTo>
                  <a:pt x="968375" y="1431925"/>
                </a:lnTo>
                <a:lnTo>
                  <a:pt x="968375" y="1238250"/>
                </a:lnTo>
                <a:lnTo>
                  <a:pt x="908050" y="1238250"/>
                </a:lnTo>
                <a:lnTo>
                  <a:pt x="908050" y="1022350"/>
                </a:lnTo>
                <a:lnTo>
                  <a:pt x="800100" y="1022350"/>
                </a:lnTo>
                <a:lnTo>
                  <a:pt x="800100" y="815975"/>
                </a:lnTo>
                <a:lnTo>
                  <a:pt x="631825" y="815975"/>
                </a:lnTo>
                <a:lnTo>
                  <a:pt x="631825" y="615950"/>
                </a:lnTo>
                <a:lnTo>
                  <a:pt x="479425" y="615950"/>
                </a:lnTo>
                <a:lnTo>
                  <a:pt x="479425" y="403225"/>
                </a:lnTo>
                <a:lnTo>
                  <a:pt x="234950" y="403225"/>
                </a:lnTo>
                <a:lnTo>
                  <a:pt x="234950" y="203200"/>
                </a:lnTo>
                <a:lnTo>
                  <a:pt x="193675" y="203200"/>
                </a:lnTo>
                <a:lnTo>
                  <a:pt x="193675" y="0"/>
                </a:lnTo>
                <a:lnTo>
                  <a:pt x="0" y="0"/>
                </a:lnTo>
              </a:path>
            </a:pathLst>
          </a:cu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50" name="Straight Connector 149">
            <a:extLst>
              <a:ext uri="{FF2B5EF4-FFF2-40B4-BE49-F238E27FC236}">
                <a16:creationId xmlns:a16="http://schemas.microsoft.com/office/drawing/2014/main" id="{69D0B15A-4286-A712-33C9-14A9B7E2FF69}"/>
              </a:ext>
            </a:extLst>
          </p:cNvPr>
          <p:cNvCxnSpPr>
            <a:cxnSpLocks/>
          </p:cNvCxnSpPr>
          <p:nvPr/>
        </p:nvCxnSpPr>
        <p:spPr>
          <a:xfrm>
            <a:off x="3560602" y="3842962"/>
            <a:ext cx="0" cy="9000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355914AC-A39F-C554-4403-9585F13B8D6F}"/>
              </a:ext>
            </a:extLst>
          </p:cNvPr>
          <p:cNvCxnSpPr>
            <a:cxnSpLocks/>
          </p:cNvCxnSpPr>
          <p:nvPr/>
        </p:nvCxnSpPr>
        <p:spPr>
          <a:xfrm>
            <a:off x="4373402" y="4154112"/>
            <a:ext cx="0" cy="9000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63C03FBE-C542-3AD9-E565-61307FE66D9B}"/>
              </a:ext>
            </a:extLst>
          </p:cNvPr>
          <p:cNvCxnSpPr>
            <a:cxnSpLocks/>
          </p:cNvCxnSpPr>
          <p:nvPr/>
        </p:nvCxnSpPr>
        <p:spPr>
          <a:xfrm>
            <a:off x="3798727" y="3001587"/>
            <a:ext cx="0" cy="9000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55" name="Freeform 154">
            <a:extLst>
              <a:ext uri="{FF2B5EF4-FFF2-40B4-BE49-F238E27FC236}">
                <a16:creationId xmlns:a16="http://schemas.microsoft.com/office/drawing/2014/main" id="{AFB6927B-E517-7D6F-DABC-EC5DDDB303F4}"/>
              </a:ext>
            </a:extLst>
          </p:cNvPr>
          <p:cNvSpPr/>
          <p:nvPr/>
        </p:nvSpPr>
        <p:spPr>
          <a:xfrm>
            <a:off x="1666875" y="2092325"/>
            <a:ext cx="3184525" cy="1000125"/>
          </a:xfrm>
          <a:custGeom>
            <a:avLst/>
            <a:gdLst>
              <a:gd name="connsiteX0" fmla="*/ 3184525 w 3184525"/>
              <a:gd name="connsiteY0" fmla="*/ 1000125 h 1000125"/>
              <a:gd name="connsiteX1" fmla="*/ 1847850 w 3184525"/>
              <a:gd name="connsiteY1" fmla="*/ 1000125 h 1000125"/>
              <a:gd name="connsiteX2" fmla="*/ 1847850 w 3184525"/>
              <a:gd name="connsiteY2" fmla="*/ 819150 h 1000125"/>
              <a:gd name="connsiteX3" fmla="*/ 1419225 w 3184525"/>
              <a:gd name="connsiteY3" fmla="*/ 819150 h 1000125"/>
              <a:gd name="connsiteX4" fmla="*/ 1419225 w 3184525"/>
              <a:gd name="connsiteY4" fmla="*/ 650875 h 1000125"/>
              <a:gd name="connsiteX5" fmla="*/ 711200 w 3184525"/>
              <a:gd name="connsiteY5" fmla="*/ 650875 h 1000125"/>
              <a:gd name="connsiteX6" fmla="*/ 711200 w 3184525"/>
              <a:gd name="connsiteY6" fmla="*/ 482600 h 1000125"/>
              <a:gd name="connsiteX7" fmla="*/ 644525 w 3184525"/>
              <a:gd name="connsiteY7" fmla="*/ 482600 h 1000125"/>
              <a:gd name="connsiteX8" fmla="*/ 644525 w 3184525"/>
              <a:gd name="connsiteY8" fmla="*/ 330200 h 1000125"/>
              <a:gd name="connsiteX9" fmla="*/ 644525 w 3184525"/>
              <a:gd name="connsiteY9" fmla="*/ 330200 h 1000125"/>
              <a:gd name="connsiteX10" fmla="*/ 612775 w 3184525"/>
              <a:gd name="connsiteY10" fmla="*/ 330200 h 1000125"/>
              <a:gd name="connsiteX11" fmla="*/ 612775 w 3184525"/>
              <a:gd name="connsiteY11" fmla="*/ 161925 h 1000125"/>
              <a:gd name="connsiteX12" fmla="*/ 117475 w 3184525"/>
              <a:gd name="connsiteY12" fmla="*/ 161925 h 1000125"/>
              <a:gd name="connsiteX13" fmla="*/ 117475 w 3184525"/>
              <a:gd name="connsiteY13" fmla="*/ 0 h 1000125"/>
              <a:gd name="connsiteX14" fmla="*/ 0 w 3184525"/>
              <a:gd name="connsiteY14" fmla="*/ 0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4525" h="1000125">
                <a:moveTo>
                  <a:pt x="3184525" y="1000125"/>
                </a:moveTo>
                <a:lnTo>
                  <a:pt x="1847850" y="1000125"/>
                </a:lnTo>
                <a:lnTo>
                  <a:pt x="1847850" y="819150"/>
                </a:lnTo>
                <a:lnTo>
                  <a:pt x="1419225" y="819150"/>
                </a:lnTo>
                <a:lnTo>
                  <a:pt x="1419225" y="650875"/>
                </a:lnTo>
                <a:lnTo>
                  <a:pt x="711200" y="650875"/>
                </a:lnTo>
                <a:lnTo>
                  <a:pt x="711200" y="482600"/>
                </a:lnTo>
                <a:lnTo>
                  <a:pt x="644525" y="482600"/>
                </a:lnTo>
                <a:lnTo>
                  <a:pt x="644525" y="330200"/>
                </a:lnTo>
                <a:lnTo>
                  <a:pt x="644525" y="330200"/>
                </a:lnTo>
                <a:lnTo>
                  <a:pt x="612775" y="330200"/>
                </a:lnTo>
                <a:lnTo>
                  <a:pt x="612775" y="161925"/>
                </a:lnTo>
                <a:lnTo>
                  <a:pt x="117475" y="161925"/>
                </a:lnTo>
                <a:lnTo>
                  <a:pt x="117475" y="0"/>
                </a:lnTo>
                <a:lnTo>
                  <a:pt x="0" y="0"/>
                </a:lnTo>
              </a:path>
            </a:pathLst>
          </a:cu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56" name="Straight Connector 155">
            <a:extLst>
              <a:ext uri="{FF2B5EF4-FFF2-40B4-BE49-F238E27FC236}">
                <a16:creationId xmlns:a16="http://schemas.microsoft.com/office/drawing/2014/main" id="{9227C2B2-EBA2-8CAB-B649-2DC665D39A70}"/>
              </a:ext>
            </a:extLst>
          </p:cNvPr>
          <p:cNvCxnSpPr>
            <a:cxnSpLocks/>
          </p:cNvCxnSpPr>
          <p:nvPr/>
        </p:nvCxnSpPr>
        <p:spPr>
          <a:xfrm>
            <a:off x="4316252" y="3001587"/>
            <a:ext cx="0" cy="9000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9D1011D7-74C9-6A35-9791-42C26FD4B961}"/>
              </a:ext>
            </a:extLst>
          </p:cNvPr>
          <p:cNvCxnSpPr>
            <a:cxnSpLocks/>
          </p:cNvCxnSpPr>
          <p:nvPr/>
        </p:nvCxnSpPr>
        <p:spPr>
          <a:xfrm>
            <a:off x="4338477" y="3001587"/>
            <a:ext cx="0" cy="9000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2D7E3DD3-7C60-3B7F-840F-AE51DD2916E6}"/>
              </a:ext>
            </a:extLst>
          </p:cNvPr>
          <p:cNvCxnSpPr>
            <a:cxnSpLocks/>
          </p:cNvCxnSpPr>
          <p:nvPr/>
        </p:nvCxnSpPr>
        <p:spPr>
          <a:xfrm>
            <a:off x="4522627" y="3001587"/>
            <a:ext cx="0" cy="9000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C7E26967-BEA0-DA23-1F95-0C626596A373}"/>
              </a:ext>
            </a:extLst>
          </p:cNvPr>
          <p:cNvCxnSpPr>
            <a:cxnSpLocks/>
          </p:cNvCxnSpPr>
          <p:nvPr/>
        </p:nvCxnSpPr>
        <p:spPr>
          <a:xfrm>
            <a:off x="3754277" y="3001587"/>
            <a:ext cx="0" cy="9000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59962410-7913-ED53-A6CE-8D7D3569125D}"/>
              </a:ext>
            </a:extLst>
          </p:cNvPr>
          <p:cNvCxnSpPr>
            <a:cxnSpLocks/>
          </p:cNvCxnSpPr>
          <p:nvPr/>
        </p:nvCxnSpPr>
        <p:spPr>
          <a:xfrm>
            <a:off x="4716302" y="3001587"/>
            <a:ext cx="0" cy="9000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22504738-D0E7-D339-0460-4F65A47EB747}"/>
              </a:ext>
            </a:extLst>
          </p:cNvPr>
          <p:cNvCxnSpPr>
            <a:cxnSpLocks/>
          </p:cNvCxnSpPr>
          <p:nvPr/>
        </p:nvCxnSpPr>
        <p:spPr>
          <a:xfrm>
            <a:off x="4846477" y="3001587"/>
            <a:ext cx="0" cy="9000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5BFCD6CF-EB69-0420-2E3F-0A51F88C0DEB}"/>
              </a:ext>
            </a:extLst>
          </p:cNvPr>
          <p:cNvCxnSpPr>
            <a:cxnSpLocks/>
          </p:cNvCxnSpPr>
          <p:nvPr/>
        </p:nvCxnSpPr>
        <p:spPr>
          <a:xfrm>
            <a:off x="3598702" y="3001587"/>
            <a:ext cx="0" cy="9000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2D41DD67-F590-9C2F-4930-CA1DA6ABBAF3}"/>
              </a:ext>
            </a:extLst>
          </p:cNvPr>
          <p:cNvCxnSpPr>
            <a:cxnSpLocks/>
          </p:cNvCxnSpPr>
          <p:nvPr/>
        </p:nvCxnSpPr>
        <p:spPr>
          <a:xfrm>
            <a:off x="3455827" y="2823787"/>
            <a:ext cx="0" cy="9000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33A97F08-DC1F-9321-458E-48831A28B16D}"/>
              </a:ext>
            </a:extLst>
          </p:cNvPr>
          <p:cNvCxnSpPr>
            <a:cxnSpLocks/>
          </p:cNvCxnSpPr>
          <p:nvPr/>
        </p:nvCxnSpPr>
        <p:spPr>
          <a:xfrm flipH="1">
            <a:off x="7135609" y="4548764"/>
            <a:ext cx="364091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6" name="TextBox 165">
            <a:extLst>
              <a:ext uri="{FF2B5EF4-FFF2-40B4-BE49-F238E27FC236}">
                <a16:creationId xmlns:a16="http://schemas.microsoft.com/office/drawing/2014/main" id="{5ED23E68-F5C8-1186-C40D-B9677FFFCD2A}"/>
              </a:ext>
            </a:extLst>
          </p:cNvPr>
          <p:cNvSpPr txBox="1"/>
          <p:nvPr/>
        </p:nvSpPr>
        <p:spPr>
          <a:xfrm rot="16200000">
            <a:off x="5746884" y="3164731"/>
            <a:ext cx="1774525" cy="215444"/>
          </a:xfrm>
          <a:prstGeom prst="rect">
            <a:avLst/>
          </a:prstGeom>
          <a:noFill/>
        </p:spPr>
        <p:txBody>
          <a:bodyPr wrap="squar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ORR, % (95% CI)</a:t>
            </a:r>
          </a:p>
        </p:txBody>
      </p:sp>
      <p:sp>
        <p:nvSpPr>
          <p:cNvPr id="167" name="TextBox 166">
            <a:extLst>
              <a:ext uri="{FF2B5EF4-FFF2-40B4-BE49-F238E27FC236}">
                <a16:creationId xmlns:a16="http://schemas.microsoft.com/office/drawing/2014/main" id="{7F9BCF59-F0DB-D7E8-ECC0-D5C6ACFA93B2}"/>
              </a:ext>
            </a:extLst>
          </p:cNvPr>
          <p:cNvSpPr txBox="1"/>
          <p:nvPr/>
        </p:nvSpPr>
        <p:spPr>
          <a:xfrm>
            <a:off x="6820341" y="1986499"/>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100</a:t>
            </a:r>
          </a:p>
        </p:txBody>
      </p:sp>
      <p:cxnSp>
        <p:nvCxnSpPr>
          <p:cNvPr id="168" name="Straight Connector 167">
            <a:extLst>
              <a:ext uri="{FF2B5EF4-FFF2-40B4-BE49-F238E27FC236}">
                <a16:creationId xmlns:a16="http://schemas.microsoft.com/office/drawing/2014/main" id="{584B13D0-E112-7367-160E-891AEA9BF6C3}"/>
              </a:ext>
            </a:extLst>
          </p:cNvPr>
          <p:cNvCxnSpPr>
            <a:cxnSpLocks/>
          </p:cNvCxnSpPr>
          <p:nvPr/>
        </p:nvCxnSpPr>
        <p:spPr>
          <a:xfrm>
            <a:off x="7149235" y="2060848"/>
            <a:ext cx="0" cy="249190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25ABE8DE-EE24-0389-BBF6-105D2E9A0E6D}"/>
              </a:ext>
            </a:extLst>
          </p:cNvPr>
          <p:cNvCxnSpPr>
            <a:cxnSpLocks/>
          </p:cNvCxnSpPr>
          <p:nvPr/>
        </p:nvCxnSpPr>
        <p:spPr>
          <a:xfrm flipH="1">
            <a:off x="7075912" y="208640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0" name="TextBox 169">
            <a:extLst>
              <a:ext uri="{FF2B5EF4-FFF2-40B4-BE49-F238E27FC236}">
                <a16:creationId xmlns:a16="http://schemas.microsoft.com/office/drawing/2014/main" id="{7034D980-F84D-E057-AF35-CC331AD520B4}"/>
              </a:ext>
            </a:extLst>
          </p:cNvPr>
          <p:cNvSpPr txBox="1"/>
          <p:nvPr/>
        </p:nvSpPr>
        <p:spPr>
          <a:xfrm>
            <a:off x="6820341" y="2234149"/>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90</a:t>
            </a:r>
          </a:p>
        </p:txBody>
      </p:sp>
      <p:cxnSp>
        <p:nvCxnSpPr>
          <p:cNvPr id="171" name="Straight Connector 170">
            <a:extLst>
              <a:ext uri="{FF2B5EF4-FFF2-40B4-BE49-F238E27FC236}">
                <a16:creationId xmlns:a16="http://schemas.microsoft.com/office/drawing/2014/main" id="{6648B67A-2A4B-2DD5-9483-0954B3167BBF}"/>
              </a:ext>
            </a:extLst>
          </p:cNvPr>
          <p:cNvCxnSpPr>
            <a:cxnSpLocks/>
          </p:cNvCxnSpPr>
          <p:nvPr/>
        </p:nvCxnSpPr>
        <p:spPr>
          <a:xfrm flipH="1">
            <a:off x="7075912" y="233405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2" name="TextBox 171">
            <a:extLst>
              <a:ext uri="{FF2B5EF4-FFF2-40B4-BE49-F238E27FC236}">
                <a16:creationId xmlns:a16="http://schemas.microsoft.com/office/drawing/2014/main" id="{0214791D-C1D0-24FE-9AF1-FAC7A81444B5}"/>
              </a:ext>
            </a:extLst>
          </p:cNvPr>
          <p:cNvSpPr txBox="1"/>
          <p:nvPr/>
        </p:nvSpPr>
        <p:spPr>
          <a:xfrm>
            <a:off x="6820341" y="2481799"/>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80</a:t>
            </a:r>
          </a:p>
        </p:txBody>
      </p:sp>
      <p:cxnSp>
        <p:nvCxnSpPr>
          <p:cNvPr id="173" name="Straight Connector 172">
            <a:extLst>
              <a:ext uri="{FF2B5EF4-FFF2-40B4-BE49-F238E27FC236}">
                <a16:creationId xmlns:a16="http://schemas.microsoft.com/office/drawing/2014/main" id="{24C4FCAF-DCDF-70D4-AB95-C2F11FBB2695}"/>
              </a:ext>
            </a:extLst>
          </p:cNvPr>
          <p:cNvCxnSpPr>
            <a:cxnSpLocks/>
          </p:cNvCxnSpPr>
          <p:nvPr/>
        </p:nvCxnSpPr>
        <p:spPr>
          <a:xfrm flipH="1">
            <a:off x="7075912" y="258170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4" name="TextBox 173">
            <a:extLst>
              <a:ext uri="{FF2B5EF4-FFF2-40B4-BE49-F238E27FC236}">
                <a16:creationId xmlns:a16="http://schemas.microsoft.com/office/drawing/2014/main" id="{1818002C-EF8D-3547-5545-00259E1623B3}"/>
              </a:ext>
            </a:extLst>
          </p:cNvPr>
          <p:cNvSpPr txBox="1"/>
          <p:nvPr/>
        </p:nvSpPr>
        <p:spPr>
          <a:xfrm>
            <a:off x="6820341" y="2729449"/>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70</a:t>
            </a:r>
          </a:p>
        </p:txBody>
      </p:sp>
      <p:cxnSp>
        <p:nvCxnSpPr>
          <p:cNvPr id="175" name="Straight Connector 174">
            <a:extLst>
              <a:ext uri="{FF2B5EF4-FFF2-40B4-BE49-F238E27FC236}">
                <a16:creationId xmlns:a16="http://schemas.microsoft.com/office/drawing/2014/main" id="{CF0EE8BA-7A83-8CAB-C322-32663DCFC975}"/>
              </a:ext>
            </a:extLst>
          </p:cNvPr>
          <p:cNvCxnSpPr>
            <a:cxnSpLocks/>
          </p:cNvCxnSpPr>
          <p:nvPr/>
        </p:nvCxnSpPr>
        <p:spPr>
          <a:xfrm flipH="1">
            <a:off x="7075912" y="282935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6" name="TextBox 175">
            <a:extLst>
              <a:ext uri="{FF2B5EF4-FFF2-40B4-BE49-F238E27FC236}">
                <a16:creationId xmlns:a16="http://schemas.microsoft.com/office/drawing/2014/main" id="{D2CAA387-497D-74DA-7F97-37A8198E7ADD}"/>
              </a:ext>
            </a:extLst>
          </p:cNvPr>
          <p:cNvSpPr txBox="1"/>
          <p:nvPr/>
        </p:nvSpPr>
        <p:spPr>
          <a:xfrm>
            <a:off x="6820341" y="2973924"/>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60</a:t>
            </a:r>
          </a:p>
        </p:txBody>
      </p:sp>
      <p:cxnSp>
        <p:nvCxnSpPr>
          <p:cNvPr id="177" name="Straight Connector 176">
            <a:extLst>
              <a:ext uri="{FF2B5EF4-FFF2-40B4-BE49-F238E27FC236}">
                <a16:creationId xmlns:a16="http://schemas.microsoft.com/office/drawing/2014/main" id="{38A88715-BDA4-45A7-2977-80794EA9270A}"/>
              </a:ext>
            </a:extLst>
          </p:cNvPr>
          <p:cNvCxnSpPr>
            <a:cxnSpLocks/>
          </p:cNvCxnSpPr>
          <p:nvPr/>
        </p:nvCxnSpPr>
        <p:spPr>
          <a:xfrm flipH="1">
            <a:off x="7075912" y="307382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8" name="TextBox 177">
            <a:extLst>
              <a:ext uri="{FF2B5EF4-FFF2-40B4-BE49-F238E27FC236}">
                <a16:creationId xmlns:a16="http://schemas.microsoft.com/office/drawing/2014/main" id="{85CB8E95-DE68-DE31-F869-30C6D5A791EB}"/>
              </a:ext>
            </a:extLst>
          </p:cNvPr>
          <p:cNvSpPr txBox="1"/>
          <p:nvPr/>
        </p:nvSpPr>
        <p:spPr>
          <a:xfrm>
            <a:off x="6820341" y="3218399"/>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50</a:t>
            </a:r>
          </a:p>
        </p:txBody>
      </p:sp>
      <p:cxnSp>
        <p:nvCxnSpPr>
          <p:cNvPr id="179" name="Straight Connector 178">
            <a:extLst>
              <a:ext uri="{FF2B5EF4-FFF2-40B4-BE49-F238E27FC236}">
                <a16:creationId xmlns:a16="http://schemas.microsoft.com/office/drawing/2014/main" id="{F6C31B97-6029-84EF-5AA7-9D9F51E667A7}"/>
              </a:ext>
            </a:extLst>
          </p:cNvPr>
          <p:cNvCxnSpPr>
            <a:cxnSpLocks/>
          </p:cNvCxnSpPr>
          <p:nvPr/>
        </p:nvCxnSpPr>
        <p:spPr>
          <a:xfrm flipH="1">
            <a:off x="7075912" y="331830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0" name="TextBox 179">
            <a:extLst>
              <a:ext uri="{FF2B5EF4-FFF2-40B4-BE49-F238E27FC236}">
                <a16:creationId xmlns:a16="http://schemas.microsoft.com/office/drawing/2014/main" id="{1014963D-179B-C9FD-D809-9E93FBFD98E9}"/>
              </a:ext>
            </a:extLst>
          </p:cNvPr>
          <p:cNvSpPr txBox="1"/>
          <p:nvPr/>
        </p:nvSpPr>
        <p:spPr>
          <a:xfrm>
            <a:off x="6820341" y="3466049"/>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40</a:t>
            </a:r>
          </a:p>
        </p:txBody>
      </p:sp>
      <p:cxnSp>
        <p:nvCxnSpPr>
          <p:cNvPr id="181" name="Straight Connector 180">
            <a:extLst>
              <a:ext uri="{FF2B5EF4-FFF2-40B4-BE49-F238E27FC236}">
                <a16:creationId xmlns:a16="http://schemas.microsoft.com/office/drawing/2014/main" id="{3C8AEDA1-60E2-8CEF-FD15-A632BEF6CCA8}"/>
              </a:ext>
            </a:extLst>
          </p:cNvPr>
          <p:cNvCxnSpPr>
            <a:cxnSpLocks/>
          </p:cNvCxnSpPr>
          <p:nvPr/>
        </p:nvCxnSpPr>
        <p:spPr>
          <a:xfrm flipH="1">
            <a:off x="7075912" y="356595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2" name="TextBox 181">
            <a:extLst>
              <a:ext uri="{FF2B5EF4-FFF2-40B4-BE49-F238E27FC236}">
                <a16:creationId xmlns:a16="http://schemas.microsoft.com/office/drawing/2014/main" id="{A71082EA-D2E4-843C-E6A3-2F00AA032F1B}"/>
              </a:ext>
            </a:extLst>
          </p:cNvPr>
          <p:cNvSpPr txBox="1"/>
          <p:nvPr/>
        </p:nvSpPr>
        <p:spPr>
          <a:xfrm>
            <a:off x="6820341" y="3710524"/>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30</a:t>
            </a:r>
          </a:p>
        </p:txBody>
      </p:sp>
      <p:cxnSp>
        <p:nvCxnSpPr>
          <p:cNvPr id="183" name="Straight Connector 182">
            <a:extLst>
              <a:ext uri="{FF2B5EF4-FFF2-40B4-BE49-F238E27FC236}">
                <a16:creationId xmlns:a16="http://schemas.microsoft.com/office/drawing/2014/main" id="{7FECB6EE-BAF1-B198-67AB-892C0279442F}"/>
              </a:ext>
            </a:extLst>
          </p:cNvPr>
          <p:cNvCxnSpPr>
            <a:cxnSpLocks/>
          </p:cNvCxnSpPr>
          <p:nvPr/>
        </p:nvCxnSpPr>
        <p:spPr>
          <a:xfrm flipH="1">
            <a:off x="7075912" y="381042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4" name="TextBox 183">
            <a:extLst>
              <a:ext uri="{FF2B5EF4-FFF2-40B4-BE49-F238E27FC236}">
                <a16:creationId xmlns:a16="http://schemas.microsoft.com/office/drawing/2014/main" id="{28853645-1AC7-49C6-2DA9-0758F5ADA8E0}"/>
              </a:ext>
            </a:extLst>
          </p:cNvPr>
          <p:cNvSpPr txBox="1"/>
          <p:nvPr/>
        </p:nvSpPr>
        <p:spPr>
          <a:xfrm>
            <a:off x="6820341" y="3954999"/>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20</a:t>
            </a:r>
          </a:p>
        </p:txBody>
      </p:sp>
      <p:cxnSp>
        <p:nvCxnSpPr>
          <p:cNvPr id="185" name="Straight Connector 184">
            <a:extLst>
              <a:ext uri="{FF2B5EF4-FFF2-40B4-BE49-F238E27FC236}">
                <a16:creationId xmlns:a16="http://schemas.microsoft.com/office/drawing/2014/main" id="{9039D87F-DD99-BA96-5DAD-6BB83235BBA5}"/>
              </a:ext>
            </a:extLst>
          </p:cNvPr>
          <p:cNvCxnSpPr>
            <a:cxnSpLocks/>
          </p:cNvCxnSpPr>
          <p:nvPr/>
        </p:nvCxnSpPr>
        <p:spPr>
          <a:xfrm flipH="1">
            <a:off x="7075912" y="405490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6" name="TextBox 185">
            <a:extLst>
              <a:ext uri="{FF2B5EF4-FFF2-40B4-BE49-F238E27FC236}">
                <a16:creationId xmlns:a16="http://schemas.microsoft.com/office/drawing/2014/main" id="{F711CBB1-28C9-17F4-0770-535726096C2B}"/>
              </a:ext>
            </a:extLst>
          </p:cNvPr>
          <p:cNvSpPr txBox="1"/>
          <p:nvPr/>
        </p:nvSpPr>
        <p:spPr>
          <a:xfrm>
            <a:off x="6820341" y="4208999"/>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10</a:t>
            </a:r>
          </a:p>
        </p:txBody>
      </p:sp>
      <p:cxnSp>
        <p:nvCxnSpPr>
          <p:cNvPr id="187" name="Straight Connector 186">
            <a:extLst>
              <a:ext uri="{FF2B5EF4-FFF2-40B4-BE49-F238E27FC236}">
                <a16:creationId xmlns:a16="http://schemas.microsoft.com/office/drawing/2014/main" id="{EB30B3A0-898F-97B5-93C7-4E9827CFFDC9}"/>
              </a:ext>
            </a:extLst>
          </p:cNvPr>
          <p:cNvCxnSpPr>
            <a:cxnSpLocks/>
          </p:cNvCxnSpPr>
          <p:nvPr/>
        </p:nvCxnSpPr>
        <p:spPr>
          <a:xfrm flipH="1">
            <a:off x="7075912" y="430890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8E1CD5FC-C776-31D2-8EFD-2D91A7329980}"/>
              </a:ext>
            </a:extLst>
          </p:cNvPr>
          <p:cNvCxnSpPr>
            <a:cxnSpLocks/>
          </p:cNvCxnSpPr>
          <p:nvPr/>
        </p:nvCxnSpPr>
        <p:spPr>
          <a:xfrm>
            <a:off x="7149235" y="4550987"/>
            <a:ext cx="0" cy="72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9" name="TextBox 188">
            <a:extLst>
              <a:ext uri="{FF2B5EF4-FFF2-40B4-BE49-F238E27FC236}">
                <a16:creationId xmlns:a16="http://schemas.microsoft.com/office/drawing/2014/main" id="{FA283DB1-C2BB-BC3D-682D-4C88694682D6}"/>
              </a:ext>
            </a:extLst>
          </p:cNvPr>
          <p:cNvSpPr txBox="1"/>
          <p:nvPr/>
        </p:nvSpPr>
        <p:spPr>
          <a:xfrm>
            <a:off x="6820341" y="4450299"/>
            <a:ext cx="211596" cy="148698"/>
          </a:xfrm>
          <a:prstGeom prst="rect">
            <a:avLst/>
          </a:prstGeom>
          <a:noFill/>
        </p:spPr>
        <p:txBody>
          <a:bodyPr wrap="none" lIns="0" tIns="0" rIns="0" bIns="0" rtlCol="0">
            <a:noAutofit/>
          </a:bodyPr>
          <a:lstStyle/>
          <a:p>
            <a:pPr algn="r"/>
            <a:r>
              <a:rPr lang="en-GB" sz="1200" dirty="0">
                <a:latin typeface="Arial" panose="020B0604020202020204" pitchFamily="34" charset="0"/>
                <a:ea typeface="Aileron" charset="0"/>
                <a:cs typeface="Arial" panose="020B0604020202020204" pitchFamily="34" charset="0"/>
              </a:rPr>
              <a:t>0</a:t>
            </a:r>
          </a:p>
        </p:txBody>
      </p:sp>
      <p:cxnSp>
        <p:nvCxnSpPr>
          <p:cNvPr id="190" name="Straight Connector 189">
            <a:extLst>
              <a:ext uri="{FF2B5EF4-FFF2-40B4-BE49-F238E27FC236}">
                <a16:creationId xmlns:a16="http://schemas.microsoft.com/office/drawing/2014/main" id="{50A6B3AF-A860-524A-34A7-EB170ECB1BED}"/>
              </a:ext>
            </a:extLst>
          </p:cNvPr>
          <p:cNvCxnSpPr>
            <a:cxnSpLocks/>
          </p:cNvCxnSpPr>
          <p:nvPr/>
        </p:nvCxnSpPr>
        <p:spPr>
          <a:xfrm flipH="1">
            <a:off x="7075912" y="454876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1" name="TextBox 190">
            <a:extLst>
              <a:ext uri="{FF2B5EF4-FFF2-40B4-BE49-F238E27FC236}">
                <a16:creationId xmlns:a16="http://schemas.microsoft.com/office/drawing/2014/main" id="{8E235A8B-001D-DD25-5132-A86CBBB14C40}"/>
              </a:ext>
            </a:extLst>
          </p:cNvPr>
          <p:cNvSpPr txBox="1"/>
          <p:nvPr/>
        </p:nvSpPr>
        <p:spPr>
          <a:xfrm>
            <a:off x="7028379" y="4628054"/>
            <a:ext cx="211596" cy="148698"/>
          </a:xfrm>
          <a:prstGeom prst="rect">
            <a:avLst/>
          </a:prstGeom>
          <a:noFill/>
        </p:spPr>
        <p:txBody>
          <a:bodyPr wrap="none" lIns="0" tIns="0" rIns="0" bIns="0" rtlCol="0">
            <a:noAutofit/>
          </a:bodyPr>
          <a:lstStyle/>
          <a:p>
            <a:pPr algn="ctr"/>
            <a:r>
              <a:rPr lang="en-GB" sz="1200" dirty="0">
                <a:latin typeface="Arial" panose="020B0604020202020204" pitchFamily="34" charset="0"/>
                <a:ea typeface="Aileron" charset="0"/>
                <a:cs typeface="Arial" panose="020B0604020202020204" pitchFamily="34" charset="0"/>
              </a:rPr>
              <a:t>0</a:t>
            </a:r>
          </a:p>
        </p:txBody>
      </p:sp>
      <p:sp>
        <p:nvSpPr>
          <p:cNvPr id="192" name="TextBox 191">
            <a:extLst>
              <a:ext uri="{FF2B5EF4-FFF2-40B4-BE49-F238E27FC236}">
                <a16:creationId xmlns:a16="http://schemas.microsoft.com/office/drawing/2014/main" id="{229F0DBF-1BE0-B639-9C0F-81A61C954E8D}"/>
              </a:ext>
            </a:extLst>
          </p:cNvPr>
          <p:cNvSpPr txBox="1"/>
          <p:nvPr/>
        </p:nvSpPr>
        <p:spPr>
          <a:xfrm>
            <a:off x="6128704" y="4952335"/>
            <a:ext cx="966484" cy="276999"/>
          </a:xfrm>
          <a:prstGeom prst="rect">
            <a:avLst/>
          </a:prstGeom>
          <a:noFill/>
        </p:spPr>
        <p:txBody>
          <a:bodyPr wrap="square" lIns="0" tIns="0" rIns="0" bIns="0" rtlCol="0">
            <a:spAutoFit/>
          </a:bodyPr>
          <a:lstStyle/>
          <a:p>
            <a:pPr>
              <a:lnSpc>
                <a:spcPct val="90000"/>
              </a:lnSpc>
            </a:pPr>
            <a:r>
              <a:rPr lang="en-GB" sz="1000" b="1" dirty="0">
                <a:latin typeface="Arial" panose="020B0604020202020204" pitchFamily="34" charset="0"/>
                <a:ea typeface="Aileron" charset="0"/>
                <a:cs typeface="Arial" panose="020B0604020202020204" pitchFamily="34" charset="0"/>
              </a:rPr>
              <a:t>DoR mo</a:t>
            </a:r>
          </a:p>
          <a:p>
            <a:pPr>
              <a:lnSpc>
                <a:spcPct val="90000"/>
              </a:lnSpc>
            </a:pPr>
            <a:r>
              <a:rPr lang="en-GB" sz="1000" b="1" dirty="0">
                <a:latin typeface="Arial" panose="020B0604020202020204" pitchFamily="34" charset="0"/>
                <a:ea typeface="Aileron" charset="0"/>
                <a:cs typeface="Arial" panose="020B0604020202020204" pitchFamily="34" charset="0"/>
              </a:rPr>
              <a:t>median (range)</a:t>
            </a:r>
          </a:p>
        </p:txBody>
      </p:sp>
      <p:sp>
        <p:nvSpPr>
          <p:cNvPr id="193" name="TextBox 192">
            <a:extLst>
              <a:ext uri="{FF2B5EF4-FFF2-40B4-BE49-F238E27FC236}">
                <a16:creationId xmlns:a16="http://schemas.microsoft.com/office/drawing/2014/main" id="{6938CC53-37F1-AF1D-757A-B27596A782B2}"/>
              </a:ext>
            </a:extLst>
          </p:cNvPr>
          <p:cNvSpPr txBox="1"/>
          <p:nvPr/>
        </p:nvSpPr>
        <p:spPr>
          <a:xfrm>
            <a:off x="7474037" y="4610070"/>
            <a:ext cx="1146148"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Pembrolizumab</a:t>
            </a:r>
          </a:p>
        </p:txBody>
      </p:sp>
      <p:sp>
        <p:nvSpPr>
          <p:cNvPr id="194" name="TextBox 193">
            <a:extLst>
              <a:ext uri="{FF2B5EF4-FFF2-40B4-BE49-F238E27FC236}">
                <a16:creationId xmlns:a16="http://schemas.microsoft.com/office/drawing/2014/main" id="{8451B039-B00B-EA5E-B795-65C02CA16699}"/>
              </a:ext>
            </a:extLst>
          </p:cNvPr>
          <p:cNvSpPr txBox="1"/>
          <p:nvPr/>
        </p:nvSpPr>
        <p:spPr>
          <a:xfrm>
            <a:off x="9453324" y="4610070"/>
            <a:ext cx="708528"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Paclitaxel</a:t>
            </a:r>
          </a:p>
        </p:txBody>
      </p:sp>
      <p:sp>
        <p:nvSpPr>
          <p:cNvPr id="195" name="TextBox 194">
            <a:extLst>
              <a:ext uri="{FF2B5EF4-FFF2-40B4-BE49-F238E27FC236}">
                <a16:creationId xmlns:a16="http://schemas.microsoft.com/office/drawing/2014/main" id="{27C226E9-574D-CFD9-0014-65AF21C42F53}"/>
              </a:ext>
            </a:extLst>
          </p:cNvPr>
          <p:cNvSpPr txBox="1"/>
          <p:nvPr/>
        </p:nvSpPr>
        <p:spPr>
          <a:xfrm>
            <a:off x="7482813" y="4952335"/>
            <a:ext cx="966484" cy="276999"/>
          </a:xfrm>
          <a:prstGeom prst="rect">
            <a:avLst/>
          </a:prstGeom>
          <a:noFill/>
        </p:spPr>
        <p:txBody>
          <a:bodyPr wrap="square" lIns="0" tIns="0" rIns="0" bIns="0" rtlCol="0">
            <a:spAutoFit/>
          </a:bodyPr>
          <a:lstStyle/>
          <a:p>
            <a:pPr algn="ctr">
              <a:lnSpc>
                <a:spcPct val="90000"/>
              </a:lnSpc>
            </a:pPr>
            <a:r>
              <a:rPr lang="en-GB" sz="1000" b="1" dirty="0">
                <a:latin typeface="Arial" panose="020B0604020202020204" pitchFamily="34" charset="0"/>
                <a:ea typeface="Aileron" charset="0"/>
                <a:cs typeface="Arial" panose="020B0604020202020204" pitchFamily="34" charset="0"/>
              </a:rPr>
              <a:t>NR</a:t>
            </a:r>
          </a:p>
          <a:p>
            <a:pPr algn="ctr">
              <a:lnSpc>
                <a:spcPct val="90000"/>
              </a:lnSpc>
            </a:pPr>
            <a:r>
              <a:rPr lang="en-GB" sz="1000" b="1" dirty="0">
                <a:latin typeface="Arial" panose="020B0604020202020204" pitchFamily="34" charset="0"/>
                <a:ea typeface="Aileron" charset="0"/>
                <a:cs typeface="Arial" panose="020B0604020202020204" pitchFamily="34" charset="0"/>
              </a:rPr>
              <a:t>(5.5 to 26.0+)</a:t>
            </a:r>
          </a:p>
        </p:txBody>
      </p:sp>
      <p:sp>
        <p:nvSpPr>
          <p:cNvPr id="196" name="TextBox 195">
            <a:extLst>
              <a:ext uri="{FF2B5EF4-FFF2-40B4-BE49-F238E27FC236}">
                <a16:creationId xmlns:a16="http://schemas.microsoft.com/office/drawing/2014/main" id="{1D46C5BB-C9E5-7239-E82E-A26A2590E1E3}"/>
              </a:ext>
            </a:extLst>
          </p:cNvPr>
          <p:cNvSpPr txBox="1"/>
          <p:nvPr/>
        </p:nvSpPr>
        <p:spPr>
          <a:xfrm>
            <a:off x="7829905" y="2479894"/>
            <a:ext cx="434414"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46.7%</a:t>
            </a:r>
          </a:p>
        </p:txBody>
      </p:sp>
      <p:sp>
        <p:nvSpPr>
          <p:cNvPr id="197" name="TextBox 196">
            <a:extLst>
              <a:ext uri="{FF2B5EF4-FFF2-40B4-BE49-F238E27FC236}">
                <a16:creationId xmlns:a16="http://schemas.microsoft.com/office/drawing/2014/main" id="{625B6CC9-F6E9-20CA-E106-52857BB49A16}"/>
              </a:ext>
            </a:extLst>
          </p:cNvPr>
          <p:cNvSpPr txBox="1"/>
          <p:nvPr/>
        </p:nvSpPr>
        <p:spPr>
          <a:xfrm>
            <a:off x="9590382" y="3103699"/>
            <a:ext cx="434414"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16.7%</a:t>
            </a:r>
          </a:p>
        </p:txBody>
      </p:sp>
      <p:sp>
        <p:nvSpPr>
          <p:cNvPr id="198" name="TextBox 197">
            <a:extLst>
              <a:ext uri="{FF2B5EF4-FFF2-40B4-BE49-F238E27FC236}">
                <a16:creationId xmlns:a16="http://schemas.microsoft.com/office/drawing/2014/main" id="{0B924F18-7877-3B3D-77DE-DEF8DB719773}"/>
              </a:ext>
            </a:extLst>
          </p:cNvPr>
          <p:cNvSpPr txBox="1"/>
          <p:nvPr/>
        </p:nvSpPr>
        <p:spPr>
          <a:xfrm>
            <a:off x="9314363" y="4952335"/>
            <a:ext cx="966484" cy="276999"/>
          </a:xfrm>
          <a:prstGeom prst="rect">
            <a:avLst/>
          </a:prstGeom>
          <a:noFill/>
        </p:spPr>
        <p:txBody>
          <a:bodyPr wrap="square" lIns="0" tIns="0" rIns="0" bIns="0" rtlCol="0">
            <a:spAutoFit/>
          </a:bodyPr>
          <a:lstStyle/>
          <a:p>
            <a:pPr algn="ctr">
              <a:lnSpc>
                <a:spcPct val="90000"/>
              </a:lnSpc>
            </a:pPr>
            <a:r>
              <a:rPr lang="en-GB" sz="1000" b="1" dirty="0">
                <a:latin typeface="Arial" panose="020B0604020202020204" pitchFamily="34" charset="0"/>
                <a:ea typeface="Aileron" charset="0"/>
                <a:cs typeface="Arial" panose="020B0604020202020204" pitchFamily="34" charset="0"/>
              </a:rPr>
              <a:t>NR</a:t>
            </a:r>
          </a:p>
          <a:p>
            <a:pPr algn="ctr">
              <a:lnSpc>
                <a:spcPct val="90000"/>
              </a:lnSpc>
            </a:pPr>
            <a:r>
              <a:rPr lang="en-GB" sz="1000" b="1" dirty="0">
                <a:latin typeface="Arial" panose="020B0604020202020204" pitchFamily="34" charset="0"/>
                <a:ea typeface="Aileron" charset="0"/>
                <a:cs typeface="Arial" panose="020B0604020202020204" pitchFamily="34" charset="0"/>
              </a:rPr>
              <a:t>(2.2 to 12.2+)</a:t>
            </a:r>
          </a:p>
        </p:txBody>
      </p:sp>
      <p:sp>
        <p:nvSpPr>
          <p:cNvPr id="205" name="Rectangle 204">
            <a:extLst>
              <a:ext uri="{FF2B5EF4-FFF2-40B4-BE49-F238E27FC236}">
                <a16:creationId xmlns:a16="http://schemas.microsoft.com/office/drawing/2014/main" id="{2E673AD4-AE84-4AC4-2765-05E36701F41D}"/>
              </a:ext>
            </a:extLst>
          </p:cNvPr>
          <p:cNvSpPr/>
          <p:nvPr/>
        </p:nvSpPr>
        <p:spPr>
          <a:xfrm>
            <a:off x="7464152" y="3401927"/>
            <a:ext cx="1156033" cy="822985"/>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6" name="Rectangle 205">
            <a:extLst>
              <a:ext uri="{FF2B5EF4-FFF2-40B4-BE49-F238E27FC236}">
                <a16:creationId xmlns:a16="http://schemas.microsoft.com/office/drawing/2014/main" id="{237F193B-20CB-F860-0D55-6944736ADEB0}"/>
              </a:ext>
            </a:extLst>
          </p:cNvPr>
          <p:cNvSpPr/>
          <p:nvPr/>
        </p:nvSpPr>
        <p:spPr>
          <a:xfrm>
            <a:off x="7464152" y="3565955"/>
            <a:ext cx="1156033" cy="9791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204" name="Group 203">
            <a:extLst>
              <a:ext uri="{FF2B5EF4-FFF2-40B4-BE49-F238E27FC236}">
                <a16:creationId xmlns:a16="http://schemas.microsoft.com/office/drawing/2014/main" id="{A7EE7C97-76D1-E2D6-0527-170538B00D55}"/>
              </a:ext>
            </a:extLst>
          </p:cNvPr>
          <p:cNvGrpSpPr/>
          <p:nvPr/>
        </p:nvGrpSpPr>
        <p:grpSpPr>
          <a:xfrm>
            <a:off x="7988168" y="2747359"/>
            <a:ext cx="108000" cy="1274400"/>
            <a:chOff x="7823334" y="3135424"/>
            <a:chExt cx="108000" cy="685800"/>
          </a:xfrm>
        </p:grpSpPr>
        <p:cxnSp>
          <p:nvCxnSpPr>
            <p:cNvPr id="199" name="Straight Connector 198">
              <a:extLst>
                <a:ext uri="{FF2B5EF4-FFF2-40B4-BE49-F238E27FC236}">
                  <a16:creationId xmlns:a16="http://schemas.microsoft.com/office/drawing/2014/main" id="{85DB1779-3367-67BE-0CE7-E73CAA8CEADE}"/>
                </a:ext>
              </a:extLst>
            </p:cNvPr>
            <p:cNvCxnSpPr>
              <a:cxnSpLocks/>
            </p:cNvCxnSpPr>
            <p:nvPr/>
          </p:nvCxnSpPr>
          <p:spPr>
            <a:xfrm flipH="1">
              <a:off x="7823334" y="3135424"/>
              <a:ext cx="10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a16="http://schemas.microsoft.com/office/drawing/2014/main" id="{9E0D882C-2BE9-7BD2-C578-425345FB0F35}"/>
                </a:ext>
              </a:extLst>
            </p:cNvPr>
            <p:cNvCxnSpPr>
              <a:cxnSpLocks/>
            </p:cNvCxnSpPr>
            <p:nvPr/>
          </p:nvCxnSpPr>
          <p:spPr>
            <a:xfrm flipH="1">
              <a:off x="7823334" y="3821224"/>
              <a:ext cx="10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96FA42E4-F695-51EA-CAE1-DC6C8259ECB4}"/>
                </a:ext>
              </a:extLst>
            </p:cNvPr>
            <p:cNvCxnSpPr>
              <a:cxnSpLocks/>
            </p:cNvCxnSpPr>
            <p:nvPr/>
          </p:nvCxnSpPr>
          <p:spPr>
            <a:xfrm>
              <a:off x="7877334" y="3135424"/>
              <a:ext cx="0" cy="6858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07" name="Rectangle 206">
            <a:extLst>
              <a:ext uri="{FF2B5EF4-FFF2-40B4-BE49-F238E27FC236}">
                <a16:creationId xmlns:a16="http://schemas.microsoft.com/office/drawing/2014/main" id="{9D1D4AB8-133F-5D9D-0CFC-F7984088249C}"/>
              </a:ext>
            </a:extLst>
          </p:cNvPr>
          <p:cNvSpPr/>
          <p:nvPr/>
        </p:nvSpPr>
        <p:spPr>
          <a:xfrm>
            <a:off x="9239507" y="4137072"/>
            <a:ext cx="1156033" cy="278494"/>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8" name="Rectangle 207">
            <a:extLst>
              <a:ext uri="{FF2B5EF4-FFF2-40B4-BE49-F238E27FC236}">
                <a16:creationId xmlns:a16="http://schemas.microsoft.com/office/drawing/2014/main" id="{94504C10-2FB4-B0B3-03DC-4CBBC269F36E}"/>
              </a:ext>
            </a:extLst>
          </p:cNvPr>
          <p:cNvSpPr/>
          <p:nvPr/>
        </p:nvSpPr>
        <p:spPr>
          <a:xfrm>
            <a:off x="9239507" y="4340225"/>
            <a:ext cx="1156033" cy="20490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209" name="Group 208">
            <a:extLst>
              <a:ext uri="{FF2B5EF4-FFF2-40B4-BE49-F238E27FC236}">
                <a16:creationId xmlns:a16="http://schemas.microsoft.com/office/drawing/2014/main" id="{52447C89-4A29-24A0-37E6-29BC2DC5C068}"/>
              </a:ext>
            </a:extLst>
          </p:cNvPr>
          <p:cNvGrpSpPr/>
          <p:nvPr/>
        </p:nvGrpSpPr>
        <p:grpSpPr>
          <a:xfrm>
            <a:off x="9763523" y="3363259"/>
            <a:ext cx="108000" cy="1134000"/>
            <a:chOff x="7823334" y="3135424"/>
            <a:chExt cx="108000" cy="685800"/>
          </a:xfrm>
          <a:solidFill>
            <a:schemeClr val="accent1">
              <a:lumMod val="40000"/>
              <a:lumOff val="60000"/>
            </a:schemeClr>
          </a:solidFill>
        </p:grpSpPr>
        <p:cxnSp>
          <p:nvCxnSpPr>
            <p:cNvPr id="210" name="Straight Connector 209">
              <a:extLst>
                <a:ext uri="{FF2B5EF4-FFF2-40B4-BE49-F238E27FC236}">
                  <a16:creationId xmlns:a16="http://schemas.microsoft.com/office/drawing/2014/main" id="{86977BC1-4038-210C-EDC3-CDE8BEDED474}"/>
                </a:ext>
              </a:extLst>
            </p:cNvPr>
            <p:cNvCxnSpPr>
              <a:cxnSpLocks/>
            </p:cNvCxnSpPr>
            <p:nvPr/>
          </p:nvCxnSpPr>
          <p:spPr>
            <a:xfrm flipH="1">
              <a:off x="7823334" y="3135424"/>
              <a:ext cx="108000" cy="0"/>
            </a:xfrm>
            <a:prstGeom prst="line">
              <a:avLst/>
            </a:prstGeom>
            <a:grpFill/>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a:extLst>
                <a:ext uri="{FF2B5EF4-FFF2-40B4-BE49-F238E27FC236}">
                  <a16:creationId xmlns:a16="http://schemas.microsoft.com/office/drawing/2014/main" id="{612D24B8-20BE-33FC-3DBF-A271711F2CA8}"/>
                </a:ext>
              </a:extLst>
            </p:cNvPr>
            <p:cNvCxnSpPr>
              <a:cxnSpLocks/>
            </p:cNvCxnSpPr>
            <p:nvPr/>
          </p:nvCxnSpPr>
          <p:spPr>
            <a:xfrm flipH="1">
              <a:off x="7823334" y="3821224"/>
              <a:ext cx="108000" cy="0"/>
            </a:xfrm>
            <a:prstGeom prst="line">
              <a:avLst/>
            </a:prstGeom>
            <a:grpFill/>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a:extLst>
                <a:ext uri="{FF2B5EF4-FFF2-40B4-BE49-F238E27FC236}">
                  <a16:creationId xmlns:a16="http://schemas.microsoft.com/office/drawing/2014/main" id="{266979A4-7A65-79E1-C1FD-A9C33AC54BCC}"/>
                </a:ext>
              </a:extLst>
            </p:cNvPr>
            <p:cNvCxnSpPr>
              <a:cxnSpLocks/>
            </p:cNvCxnSpPr>
            <p:nvPr/>
          </p:nvCxnSpPr>
          <p:spPr>
            <a:xfrm>
              <a:off x="7877334" y="3135424"/>
              <a:ext cx="0" cy="685800"/>
            </a:xfrm>
            <a:prstGeom prst="line">
              <a:avLst/>
            </a:prstGeom>
            <a:grpFill/>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14" name="TextBox 213">
            <a:extLst>
              <a:ext uri="{FF2B5EF4-FFF2-40B4-BE49-F238E27FC236}">
                <a16:creationId xmlns:a16="http://schemas.microsoft.com/office/drawing/2014/main" id="{7482B709-AE30-4281-3491-FF0AF561BEF0}"/>
              </a:ext>
            </a:extLst>
          </p:cNvPr>
          <p:cNvSpPr txBox="1"/>
          <p:nvPr/>
        </p:nvSpPr>
        <p:spPr>
          <a:xfrm>
            <a:off x="8095170" y="1944465"/>
            <a:ext cx="221214"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CR</a:t>
            </a:r>
          </a:p>
        </p:txBody>
      </p:sp>
      <p:sp>
        <p:nvSpPr>
          <p:cNvPr id="215" name="Rectangle 214">
            <a:extLst>
              <a:ext uri="{FF2B5EF4-FFF2-40B4-BE49-F238E27FC236}">
                <a16:creationId xmlns:a16="http://schemas.microsoft.com/office/drawing/2014/main" id="{4853D42B-C277-5C1F-BFFF-56C940C58515}"/>
              </a:ext>
            </a:extLst>
          </p:cNvPr>
          <p:cNvSpPr/>
          <p:nvPr/>
        </p:nvSpPr>
        <p:spPr>
          <a:xfrm>
            <a:off x="8425110" y="1947197"/>
            <a:ext cx="233182" cy="179201"/>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6" name="Rectangle 215">
            <a:extLst>
              <a:ext uri="{FF2B5EF4-FFF2-40B4-BE49-F238E27FC236}">
                <a16:creationId xmlns:a16="http://schemas.microsoft.com/office/drawing/2014/main" id="{29800933-2AA1-4732-91BC-7A0E463EF731}"/>
              </a:ext>
            </a:extLst>
          </p:cNvPr>
          <p:cNvSpPr/>
          <p:nvPr/>
        </p:nvSpPr>
        <p:spPr>
          <a:xfrm>
            <a:off x="8759065" y="1947197"/>
            <a:ext cx="233182" cy="179201"/>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7" name="TextBox 216">
            <a:extLst>
              <a:ext uri="{FF2B5EF4-FFF2-40B4-BE49-F238E27FC236}">
                <a16:creationId xmlns:a16="http://schemas.microsoft.com/office/drawing/2014/main" id="{9759D2D3-63E2-2C90-3CF8-A96A5AE23689}"/>
              </a:ext>
            </a:extLst>
          </p:cNvPr>
          <p:cNvSpPr txBox="1"/>
          <p:nvPr/>
        </p:nvSpPr>
        <p:spPr>
          <a:xfrm>
            <a:off x="9200401" y="1944465"/>
            <a:ext cx="221214"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PR</a:t>
            </a:r>
          </a:p>
        </p:txBody>
      </p:sp>
      <p:sp>
        <p:nvSpPr>
          <p:cNvPr id="218" name="Rectangle 217">
            <a:extLst>
              <a:ext uri="{FF2B5EF4-FFF2-40B4-BE49-F238E27FC236}">
                <a16:creationId xmlns:a16="http://schemas.microsoft.com/office/drawing/2014/main" id="{C0BD33DB-C604-1883-C666-FDB3AE2E8A12}"/>
              </a:ext>
            </a:extLst>
          </p:cNvPr>
          <p:cNvSpPr/>
          <p:nvPr/>
        </p:nvSpPr>
        <p:spPr>
          <a:xfrm>
            <a:off x="9530341" y="1947197"/>
            <a:ext cx="233182" cy="17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9" name="Rectangle 218">
            <a:extLst>
              <a:ext uri="{FF2B5EF4-FFF2-40B4-BE49-F238E27FC236}">
                <a16:creationId xmlns:a16="http://schemas.microsoft.com/office/drawing/2014/main" id="{A0BFEB81-8B6C-B6EF-85F1-593350F2E99A}"/>
              </a:ext>
            </a:extLst>
          </p:cNvPr>
          <p:cNvSpPr/>
          <p:nvPr/>
        </p:nvSpPr>
        <p:spPr>
          <a:xfrm>
            <a:off x="9864296" y="1947197"/>
            <a:ext cx="233182" cy="1792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1152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8C9AE6-EC63-687F-A2D1-9C657B2B6F6B}"/>
              </a:ext>
            </a:extLst>
          </p:cNvPr>
          <p:cNvSpPr>
            <a:spLocks noGrp="1"/>
          </p:cNvSpPr>
          <p:nvPr>
            <p:ph type="title"/>
          </p:nvPr>
        </p:nvSpPr>
        <p:spPr/>
        <p:txBody>
          <a:bodyPr/>
          <a:lstStyle/>
          <a:p>
            <a:r>
              <a:rPr lang="en-GB" dirty="0"/>
              <a:t>SECOND Line Ongoing trials</a:t>
            </a:r>
          </a:p>
        </p:txBody>
      </p:sp>
      <p:sp>
        <p:nvSpPr>
          <p:cNvPr id="4" name="Slide Number Placeholder 3">
            <a:extLst>
              <a:ext uri="{FF2B5EF4-FFF2-40B4-BE49-F238E27FC236}">
                <a16:creationId xmlns:a16="http://schemas.microsoft.com/office/drawing/2014/main" id="{67FC5CB6-883A-70DA-4D98-B060EEE6603A}"/>
              </a:ext>
            </a:extLst>
          </p:cNvPr>
          <p:cNvSpPr>
            <a:spLocks noGrp="1"/>
          </p:cNvSpPr>
          <p:nvPr>
            <p:ph type="sldNum" sz="quarter" idx="4"/>
          </p:nvPr>
        </p:nvSpPr>
        <p:spPr/>
        <p:txBody>
          <a:bodyPr/>
          <a:lstStyle/>
          <a:p>
            <a:fld id="{6FD6226B-D5DC-4385-8541-9CA6B9897582}" type="slidenum">
              <a:rPr lang="en-GB" smtClean="0"/>
              <a:pPr/>
              <a:t>12</a:t>
            </a:fld>
            <a:endParaRPr lang="en-GB" dirty="0"/>
          </a:p>
        </p:txBody>
      </p:sp>
      <p:sp>
        <p:nvSpPr>
          <p:cNvPr id="2" name="Content Placeholder 12">
            <a:extLst>
              <a:ext uri="{FF2B5EF4-FFF2-40B4-BE49-F238E27FC236}">
                <a16:creationId xmlns:a16="http://schemas.microsoft.com/office/drawing/2014/main" id="{3AEBAE72-F735-6FB5-F12D-285CA5C9C7E9}"/>
              </a:ext>
            </a:extLst>
          </p:cNvPr>
          <p:cNvSpPr txBox="1">
            <a:spLocks/>
          </p:cNvSpPr>
          <p:nvPr/>
        </p:nvSpPr>
        <p:spPr>
          <a:xfrm>
            <a:off x="620183" y="6356351"/>
            <a:ext cx="10180339" cy="365125"/>
          </a:xfrm>
          <a:prstGeom prst="rect">
            <a:avLst/>
          </a:prstGeom>
        </p:spPr>
        <p:txBody>
          <a:bodyPr anchor="b"/>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ja-JP" sz="1200" dirty="0">
                <a:solidFill>
                  <a:schemeClr val="bg1"/>
                </a:solidFill>
              </a:rPr>
              <a:t>2L, second line</a:t>
            </a:r>
          </a:p>
        </p:txBody>
      </p:sp>
    </p:spTree>
    <p:extLst>
      <p:ext uri="{BB962C8B-B14F-4D97-AF65-F5344CB8AC3E}">
        <p14:creationId xmlns:p14="http://schemas.microsoft.com/office/powerpoint/2010/main" val="4070689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角丸四角形 37">
            <a:extLst>
              <a:ext uri="{FF2B5EF4-FFF2-40B4-BE49-F238E27FC236}">
                <a16:creationId xmlns:a16="http://schemas.microsoft.com/office/drawing/2014/main" id="{F60E56F8-368E-EB4B-AEB3-46D21782C250}"/>
              </a:ext>
            </a:extLst>
          </p:cNvPr>
          <p:cNvSpPr/>
          <p:nvPr/>
        </p:nvSpPr>
        <p:spPr>
          <a:xfrm>
            <a:off x="660798" y="822901"/>
            <a:ext cx="10870403" cy="2011413"/>
          </a:xfrm>
          <a:prstGeom prst="roundRect">
            <a:avLst>
              <a:gd name="adj" fmla="val 493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ltLang="ja-JP" dirty="0">
              <a:latin typeface="Arial" panose="020B0604020202020204" pitchFamily="34" charset="0"/>
              <a:cs typeface="Arial" panose="020B0604020202020204" pitchFamily="34" charset="0"/>
            </a:endParaRPr>
          </a:p>
        </p:txBody>
      </p:sp>
      <p:sp>
        <p:nvSpPr>
          <p:cNvPr id="13" name="角丸四角形 12">
            <a:extLst>
              <a:ext uri="{FF2B5EF4-FFF2-40B4-BE49-F238E27FC236}">
                <a16:creationId xmlns:a16="http://schemas.microsoft.com/office/drawing/2014/main" id="{A17931F1-558B-E34F-85E2-6689C58FAB6D}"/>
              </a:ext>
            </a:extLst>
          </p:cNvPr>
          <p:cNvSpPr/>
          <p:nvPr/>
        </p:nvSpPr>
        <p:spPr>
          <a:xfrm>
            <a:off x="7173735" y="1338303"/>
            <a:ext cx="3519488" cy="57188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GB" altLang="ja-JP" dirty="0">
                <a:latin typeface="Arial" panose="020B0604020202020204" pitchFamily="34" charset="0"/>
                <a:cs typeface="Arial" panose="020B0604020202020204" pitchFamily="34" charset="0"/>
              </a:rPr>
              <a:t>T-DXd</a:t>
            </a:r>
          </a:p>
        </p:txBody>
      </p:sp>
      <p:sp>
        <p:nvSpPr>
          <p:cNvPr id="14" name="角丸四角形 13">
            <a:extLst>
              <a:ext uri="{FF2B5EF4-FFF2-40B4-BE49-F238E27FC236}">
                <a16:creationId xmlns:a16="http://schemas.microsoft.com/office/drawing/2014/main" id="{5AE5F970-ACA1-774A-9CE4-B88AC1A7FDA7}"/>
              </a:ext>
            </a:extLst>
          </p:cNvPr>
          <p:cNvSpPr/>
          <p:nvPr/>
        </p:nvSpPr>
        <p:spPr>
          <a:xfrm>
            <a:off x="7173735" y="2083241"/>
            <a:ext cx="3519488" cy="571880"/>
          </a:xfrm>
          <a:prstGeom prst="roundRect">
            <a:avLst>
              <a:gd name="adj" fmla="val 188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GB" altLang="ja-JP" dirty="0">
                <a:latin typeface="Arial" panose="020B0604020202020204" pitchFamily="34" charset="0"/>
                <a:cs typeface="Arial" panose="020B0604020202020204" pitchFamily="34" charset="0"/>
              </a:rPr>
              <a:t>Paclitaxel +</a:t>
            </a:r>
            <a:r>
              <a:rPr kumimoji="1" lang="en-GB" altLang="ja-JP" dirty="0">
                <a:solidFill>
                  <a:schemeClr val="bg1"/>
                </a:solidFill>
                <a:latin typeface="Arial" panose="020B0604020202020204" pitchFamily="34" charset="0"/>
                <a:cs typeface="Arial" panose="020B0604020202020204" pitchFamily="34" charset="0"/>
              </a:rPr>
              <a:t> RAM</a:t>
            </a:r>
          </a:p>
        </p:txBody>
      </p:sp>
      <p:sp>
        <p:nvSpPr>
          <p:cNvPr id="36" name="タイトル 35">
            <a:extLst>
              <a:ext uri="{FF2B5EF4-FFF2-40B4-BE49-F238E27FC236}">
                <a16:creationId xmlns:a16="http://schemas.microsoft.com/office/drawing/2014/main" id="{50241B73-8EB8-E24C-89FA-68E3231E084C}"/>
              </a:ext>
            </a:extLst>
          </p:cNvPr>
          <p:cNvSpPr>
            <a:spLocks noGrp="1"/>
          </p:cNvSpPr>
          <p:nvPr>
            <p:ph type="title"/>
          </p:nvPr>
        </p:nvSpPr>
        <p:spPr/>
        <p:txBody>
          <a:bodyPr>
            <a:normAutofit/>
          </a:bodyPr>
          <a:lstStyle/>
          <a:p>
            <a:r>
              <a:rPr lang="en-GB" altLang="ja-JP" dirty="0"/>
              <a:t>Second line for HEr2+ metastatic Gastric Cancer </a:t>
            </a:r>
          </a:p>
        </p:txBody>
      </p:sp>
      <p:sp>
        <p:nvSpPr>
          <p:cNvPr id="23" name="正方形/長方形 22">
            <a:extLst>
              <a:ext uri="{FF2B5EF4-FFF2-40B4-BE49-F238E27FC236}">
                <a16:creationId xmlns:a16="http://schemas.microsoft.com/office/drawing/2014/main" id="{DDB51E49-C95B-7A41-B542-FFD376391F50}"/>
              </a:ext>
            </a:extLst>
          </p:cNvPr>
          <p:cNvSpPr/>
          <p:nvPr/>
        </p:nvSpPr>
        <p:spPr>
          <a:xfrm>
            <a:off x="1343472" y="1456522"/>
            <a:ext cx="1791555" cy="1015663"/>
          </a:xfrm>
          <a:prstGeom prst="rect">
            <a:avLst/>
          </a:prstGeom>
          <a:ln w="12700">
            <a:solidFill>
              <a:schemeClr val="tx1"/>
            </a:solidFill>
          </a:ln>
        </p:spPr>
        <p:txBody>
          <a:bodyPr wrap="square">
            <a:spAutoFit/>
          </a:bodyPr>
          <a:lstStyle/>
          <a:p>
            <a:r>
              <a:rPr kumimoji="1" lang="en-GB" altLang="ja-JP" dirty="0">
                <a:latin typeface="Arial" panose="020B0604020202020204" pitchFamily="34" charset="0"/>
                <a:cs typeface="Arial" panose="020B0604020202020204" pitchFamily="34" charset="0"/>
              </a:rPr>
              <a:t>Failure to</a:t>
            </a:r>
          </a:p>
          <a:p>
            <a:pPr marL="182563" indent="-182563">
              <a:buClr>
                <a:schemeClr val="accent1"/>
              </a:buClr>
              <a:buFont typeface="Arial" panose="020B0604020202020204" pitchFamily="34" charset="0"/>
              <a:buChar char="•"/>
            </a:pPr>
            <a:r>
              <a:rPr kumimoji="1" lang="en-GB" altLang="ja-JP" sz="1400" dirty="0">
                <a:latin typeface="Arial" panose="020B0604020202020204" pitchFamily="34" charset="0"/>
                <a:cs typeface="Arial" panose="020B0604020202020204" pitchFamily="34" charset="0"/>
              </a:rPr>
              <a:t>Tmab</a:t>
            </a:r>
          </a:p>
          <a:p>
            <a:pPr marL="182563" indent="-182563">
              <a:buClr>
                <a:schemeClr val="accent1"/>
              </a:buClr>
              <a:buFont typeface="Arial" panose="020B0604020202020204" pitchFamily="34" charset="0"/>
              <a:buChar char="•"/>
            </a:pPr>
            <a:r>
              <a:rPr kumimoji="1" lang="en-GB" altLang="ja-JP" sz="1400" dirty="0">
                <a:latin typeface="Arial" panose="020B0604020202020204" pitchFamily="34" charset="0"/>
                <a:cs typeface="Arial" panose="020B0604020202020204" pitchFamily="34" charset="0"/>
              </a:rPr>
              <a:t>Fluoropyrimidine</a:t>
            </a:r>
          </a:p>
          <a:p>
            <a:pPr marL="182563" indent="-182563">
              <a:buClr>
                <a:schemeClr val="accent1"/>
              </a:buClr>
              <a:buFont typeface="Arial" panose="020B0604020202020204" pitchFamily="34" charset="0"/>
              <a:buChar char="•"/>
            </a:pPr>
            <a:r>
              <a:rPr kumimoji="1" lang="en-GB" altLang="ja-JP" sz="1400" dirty="0">
                <a:latin typeface="Arial" panose="020B0604020202020204" pitchFamily="34" charset="0"/>
                <a:cs typeface="Arial" panose="020B0604020202020204" pitchFamily="34" charset="0"/>
              </a:rPr>
              <a:t>Platinum</a:t>
            </a:r>
          </a:p>
        </p:txBody>
      </p:sp>
      <p:sp>
        <p:nvSpPr>
          <p:cNvPr id="15" name="正方形/長方形 14">
            <a:extLst>
              <a:ext uri="{FF2B5EF4-FFF2-40B4-BE49-F238E27FC236}">
                <a16:creationId xmlns:a16="http://schemas.microsoft.com/office/drawing/2014/main" id="{F2739B25-4369-2E42-B1AB-68F069AA20A6}"/>
              </a:ext>
            </a:extLst>
          </p:cNvPr>
          <p:cNvSpPr/>
          <p:nvPr/>
        </p:nvSpPr>
        <p:spPr>
          <a:xfrm>
            <a:off x="3235491" y="1791801"/>
            <a:ext cx="1107996" cy="369332"/>
          </a:xfrm>
          <a:prstGeom prst="rect">
            <a:avLst/>
          </a:prstGeom>
        </p:spPr>
        <p:txBody>
          <a:bodyPr wrap="none">
            <a:spAutoFit/>
          </a:bodyPr>
          <a:lstStyle/>
          <a:p>
            <a:r>
              <a:rPr kumimoji="1" lang="en-GB" altLang="ja-JP" dirty="0">
                <a:latin typeface="Arial" panose="020B0604020202020204" pitchFamily="34" charset="0"/>
                <a:cs typeface="Arial" panose="020B0604020202020204" pitchFamily="34" charset="0"/>
              </a:rPr>
              <a:t>Biopsy→</a:t>
            </a:r>
          </a:p>
        </p:txBody>
      </p:sp>
      <p:sp>
        <p:nvSpPr>
          <p:cNvPr id="25" name="正方形/長方形 24">
            <a:extLst>
              <a:ext uri="{FF2B5EF4-FFF2-40B4-BE49-F238E27FC236}">
                <a16:creationId xmlns:a16="http://schemas.microsoft.com/office/drawing/2014/main" id="{02EC6680-B5A0-FE45-AF68-88225B253AB6}"/>
              </a:ext>
            </a:extLst>
          </p:cNvPr>
          <p:cNvSpPr/>
          <p:nvPr/>
        </p:nvSpPr>
        <p:spPr>
          <a:xfrm>
            <a:off x="5907338" y="1230747"/>
            <a:ext cx="832279" cy="369332"/>
          </a:xfrm>
          <a:prstGeom prst="rect">
            <a:avLst/>
          </a:prstGeom>
        </p:spPr>
        <p:txBody>
          <a:bodyPr wrap="none">
            <a:spAutoFit/>
          </a:bodyPr>
          <a:lstStyle/>
          <a:p>
            <a:pPr algn="ctr"/>
            <a:r>
              <a:rPr kumimoji="1" lang="en-GB" altLang="ja-JP" dirty="0">
                <a:latin typeface="Arial" panose="020B0604020202020204" pitchFamily="34" charset="0"/>
                <a:cs typeface="Arial" panose="020B0604020202020204" pitchFamily="34" charset="0"/>
              </a:rPr>
              <a:t>n=490</a:t>
            </a:r>
          </a:p>
        </p:txBody>
      </p:sp>
      <p:sp>
        <p:nvSpPr>
          <p:cNvPr id="26" name="正方形/長方形 25">
            <a:extLst>
              <a:ext uri="{FF2B5EF4-FFF2-40B4-BE49-F238E27FC236}">
                <a16:creationId xmlns:a16="http://schemas.microsoft.com/office/drawing/2014/main" id="{0912E5EE-FDF3-5F4B-9480-2EDB1D06CEDD}"/>
              </a:ext>
            </a:extLst>
          </p:cNvPr>
          <p:cNvSpPr/>
          <p:nvPr/>
        </p:nvSpPr>
        <p:spPr>
          <a:xfrm>
            <a:off x="2154560" y="2478062"/>
            <a:ext cx="3634328" cy="369332"/>
          </a:xfrm>
          <a:prstGeom prst="rect">
            <a:avLst/>
          </a:prstGeom>
        </p:spPr>
        <p:txBody>
          <a:bodyPr wrap="none">
            <a:spAutoFit/>
          </a:bodyPr>
          <a:lstStyle/>
          <a:p>
            <a:r>
              <a:rPr kumimoji="1" lang="en-GB" altLang="ja-JP" dirty="0">
                <a:latin typeface="Arial" panose="020B0604020202020204" pitchFamily="34" charset="0"/>
                <a:cs typeface="Arial" panose="020B0604020202020204" pitchFamily="34" charset="0"/>
              </a:rPr>
              <a:t>Primary endpoint, Overall survival</a:t>
            </a:r>
          </a:p>
        </p:txBody>
      </p:sp>
      <p:sp>
        <p:nvSpPr>
          <p:cNvPr id="37" name="正方形/長方形 36">
            <a:extLst>
              <a:ext uri="{FF2B5EF4-FFF2-40B4-BE49-F238E27FC236}">
                <a16:creationId xmlns:a16="http://schemas.microsoft.com/office/drawing/2014/main" id="{6735B348-2CFC-A546-8DB8-F9E6EDFC142A}"/>
              </a:ext>
            </a:extLst>
          </p:cNvPr>
          <p:cNvSpPr/>
          <p:nvPr/>
        </p:nvSpPr>
        <p:spPr>
          <a:xfrm>
            <a:off x="802140" y="945849"/>
            <a:ext cx="2017796" cy="400110"/>
          </a:xfrm>
          <a:prstGeom prst="rect">
            <a:avLst/>
          </a:prstGeom>
          <a:noFill/>
        </p:spPr>
        <p:txBody>
          <a:bodyPr wrap="none" lIns="0">
            <a:spAutoFit/>
          </a:bodyPr>
          <a:lstStyle/>
          <a:p>
            <a:r>
              <a:rPr lang="en-GB" altLang="ja-JP" sz="2000" b="1" dirty="0">
                <a:solidFill>
                  <a:schemeClr val="accent1"/>
                </a:solidFill>
                <a:latin typeface="Arial" panose="020B0604020202020204" pitchFamily="34" charset="0"/>
                <a:cs typeface="Arial" panose="020B0604020202020204" pitchFamily="34" charset="0"/>
              </a:rPr>
              <a:t>DESTINY-GC04 </a:t>
            </a:r>
          </a:p>
        </p:txBody>
      </p:sp>
      <p:sp>
        <p:nvSpPr>
          <p:cNvPr id="40" name="正方形/長方形 39">
            <a:extLst>
              <a:ext uri="{FF2B5EF4-FFF2-40B4-BE49-F238E27FC236}">
                <a16:creationId xmlns:a16="http://schemas.microsoft.com/office/drawing/2014/main" id="{16278325-0C2C-7346-9762-809995687CEC}"/>
              </a:ext>
            </a:extLst>
          </p:cNvPr>
          <p:cNvSpPr/>
          <p:nvPr/>
        </p:nvSpPr>
        <p:spPr>
          <a:xfrm>
            <a:off x="810249" y="3638670"/>
            <a:ext cx="1791555" cy="1015663"/>
          </a:xfrm>
          <a:prstGeom prst="rect">
            <a:avLst/>
          </a:prstGeom>
          <a:ln w="12700">
            <a:solidFill>
              <a:schemeClr val="tx1"/>
            </a:solidFill>
          </a:ln>
        </p:spPr>
        <p:txBody>
          <a:bodyPr wrap="square">
            <a:spAutoFit/>
          </a:bodyPr>
          <a:lstStyle/>
          <a:p>
            <a:r>
              <a:rPr kumimoji="1" lang="en-GB" altLang="ja-JP" dirty="0">
                <a:latin typeface="Arial" panose="020B0604020202020204" pitchFamily="34" charset="0"/>
                <a:cs typeface="Arial" panose="020B0604020202020204" pitchFamily="34" charset="0"/>
              </a:rPr>
              <a:t>Failure to</a:t>
            </a:r>
          </a:p>
          <a:p>
            <a:pPr marL="180975" indent="-180975">
              <a:buClr>
                <a:schemeClr val="accent1"/>
              </a:buClr>
              <a:buFont typeface="Arial" panose="020B0604020202020204" pitchFamily="34" charset="0"/>
              <a:buChar char="•"/>
            </a:pPr>
            <a:r>
              <a:rPr kumimoji="1" lang="en-GB" altLang="ja-JP" sz="1400" dirty="0">
                <a:latin typeface="Arial" panose="020B0604020202020204" pitchFamily="34" charset="0"/>
                <a:cs typeface="Arial" panose="020B0604020202020204" pitchFamily="34" charset="0"/>
              </a:rPr>
              <a:t>Tmab</a:t>
            </a:r>
          </a:p>
          <a:p>
            <a:pPr marL="180975" indent="-180975">
              <a:buClr>
                <a:schemeClr val="accent1"/>
              </a:buClr>
              <a:buFont typeface="Arial" panose="020B0604020202020204" pitchFamily="34" charset="0"/>
              <a:buChar char="•"/>
            </a:pPr>
            <a:r>
              <a:rPr kumimoji="1" lang="en-GB" altLang="ja-JP" sz="1400" dirty="0">
                <a:latin typeface="Arial" panose="020B0604020202020204" pitchFamily="34" charset="0"/>
                <a:cs typeface="Arial" panose="020B0604020202020204" pitchFamily="34" charset="0"/>
              </a:rPr>
              <a:t>Fluoropyrimidine</a:t>
            </a:r>
          </a:p>
          <a:p>
            <a:pPr marL="180975" indent="-180975">
              <a:buClr>
                <a:schemeClr val="accent1"/>
              </a:buClr>
              <a:buFont typeface="Arial" panose="020B0604020202020204" pitchFamily="34" charset="0"/>
              <a:buChar char="•"/>
            </a:pPr>
            <a:r>
              <a:rPr kumimoji="1" lang="en-GB" altLang="ja-JP" sz="1400" dirty="0">
                <a:latin typeface="Arial" panose="020B0604020202020204" pitchFamily="34" charset="0"/>
                <a:cs typeface="Arial" panose="020B0604020202020204" pitchFamily="34" charset="0"/>
              </a:rPr>
              <a:t>Platinum</a:t>
            </a:r>
          </a:p>
        </p:txBody>
      </p:sp>
      <p:sp>
        <p:nvSpPr>
          <p:cNvPr id="41" name="右カーブ矢印 40">
            <a:extLst>
              <a:ext uri="{FF2B5EF4-FFF2-40B4-BE49-F238E27FC236}">
                <a16:creationId xmlns:a16="http://schemas.microsoft.com/office/drawing/2014/main" id="{858BD8AA-EACE-184B-901A-09EB96752037}"/>
              </a:ext>
            </a:extLst>
          </p:cNvPr>
          <p:cNvSpPr/>
          <p:nvPr/>
        </p:nvSpPr>
        <p:spPr>
          <a:xfrm>
            <a:off x="2492477" y="4654333"/>
            <a:ext cx="539385" cy="112593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ltLang="ja-JP" dirty="0">
              <a:solidFill>
                <a:schemeClr val="tx1"/>
              </a:solidFill>
            </a:endParaRPr>
          </a:p>
        </p:txBody>
      </p:sp>
      <p:sp>
        <p:nvSpPr>
          <p:cNvPr id="5" name="Slide Number Placeholder 4">
            <a:extLst>
              <a:ext uri="{FF2B5EF4-FFF2-40B4-BE49-F238E27FC236}">
                <a16:creationId xmlns:a16="http://schemas.microsoft.com/office/drawing/2014/main" id="{F32C4AF7-251C-2717-902E-4726AA77447F}"/>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
        <p:nvSpPr>
          <p:cNvPr id="7" name="角丸四角形 37">
            <a:extLst>
              <a:ext uri="{FF2B5EF4-FFF2-40B4-BE49-F238E27FC236}">
                <a16:creationId xmlns:a16="http://schemas.microsoft.com/office/drawing/2014/main" id="{6A673F75-539D-3AA7-2F53-FFBB3107CCC0}"/>
              </a:ext>
            </a:extLst>
          </p:cNvPr>
          <p:cNvSpPr/>
          <p:nvPr/>
        </p:nvSpPr>
        <p:spPr>
          <a:xfrm>
            <a:off x="619201" y="2926418"/>
            <a:ext cx="10870403" cy="3240000"/>
          </a:xfrm>
          <a:prstGeom prst="roundRect">
            <a:avLst>
              <a:gd name="adj" fmla="val 493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ltLang="ja-JP" dirty="0">
              <a:latin typeface="Arial" panose="020B0604020202020204" pitchFamily="34" charset="0"/>
              <a:cs typeface="Arial" panose="020B0604020202020204" pitchFamily="34" charset="0"/>
            </a:endParaRPr>
          </a:p>
        </p:txBody>
      </p:sp>
      <p:sp>
        <p:nvSpPr>
          <p:cNvPr id="8" name="正方形/長方形 36">
            <a:extLst>
              <a:ext uri="{FF2B5EF4-FFF2-40B4-BE49-F238E27FC236}">
                <a16:creationId xmlns:a16="http://schemas.microsoft.com/office/drawing/2014/main" id="{E41DE55C-8D84-8479-C43F-5C1F9014FEF6}"/>
              </a:ext>
            </a:extLst>
          </p:cNvPr>
          <p:cNvSpPr/>
          <p:nvPr/>
        </p:nvSpPr>
        <p:spPr>
          <a:xfrm>
            <a:off x="802140" y="3011874"/>
            <a:ext cx="2518831" cy="400110"/>
          </a:xfrm>
          <a:prstGeom prst="rect">
            <a:avLst/>
          </a:prstGeom>
          <a:noFill/>
        </p:spPr>
        <p:txBody>
          <a:bodyPr wrap="none" lIns="0">
            <a:spAutoFit/>
          </a:bodyPr>
          <a:lstStyle/>
          <a:p>
            <a:r>
              <a:rPr lang="en-GB" altLang="ja-JP" sz="2000" b="1" dirty="0">
                <a:solidFill>
                  <a:schemeClr val="accent1"/>
                </a:solidFill>
                <a:latin typeface="Arial" panose="020B0604020202020204" pitchFamily="34" charset="0"/>
                <a:cs typeface="Arial" panose="020B0604020202020204" pitchFamily="34" charset="0"/>
              </a:rPr>
              <a:t>MOUNTAINEER-02 </a:t>
            </a:r>
          </a:p>
        </p:txBody>
      </p:sp>
      <p:cxnSp>
        <p:nvCxnSpPr>
          <p:cNvPr id="17" name="Gerade Verbindung mit Pfeil 33">
            <a:extLst>
              <a:ext uri="{FF2B5EF4-FFF2-40B4-BE49-F238E27FC236}">
                <a16:creationId xmlns:a16="http://schemas.microsoft.com/office/drawing/2014/main" id="{6E3C6530-1669-7859-FB1C-7DDA98AA7878}"/>
              </a:ext>
            </a:extLst>
          </p:cNvPr>
          <p:cNvCxnSpPr>
            <a:cxnSpLocks noChangeShapeType="1"/>
          </p:cNvCxnSpPr>
          <p:nvPr/>
        </p:nvCxnSpPr>
        <p:spPr bwMode="auto">
          <a:xfrm flipV="1">
            <a:off x="6870125" y="1624243"/>
            <a:ext cx="324000"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cxnSp>
        <p:nvCxnSpPr>
          <p:cNvPr id="18" name="Gerade Verbindung mit Pfeil 33">
            <a:extLst>
              <a:ext uri="{FF2B5EF4-FFF2-40B4-BE49-F238E27FC236}">
                <a16:creationId xmlns:a16="http://schemas.microsoft.com/office/drawing/2014/main" id="{FE876F48-4A4A-2B75-8D42-EA4B00C79DC2}"/>
              </a:ext>
            </a:extLst>
          </p:cNvPr>
          <p:cNvCxnSpPr>
            <a:cxnSpLocks noChangeShapeType="1"/>
          </p:cNvCxnSpPr>
          <p:nvPr/>
        </p:nvCxnSpPr>
        <p:spPr bwMode="auto">
          <a:xfrm flipV="1">
            <a:off x="6870125" y="2369181"/>
            <a:ext cx="324000"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19" name="円/楕円 11">
            <a:extLst>
              <a:ext uri="{FF2B5EF4-FFF2-40B4-BE49-F238E27FC236}">
                <a16:creationId xmlns:a16="http://schemas.microsoft.com/office/drawing/2014/main" id="{31754878-B40B-5D7A-C37F-165DFF223964}"/>
              </a:ext>
            </a:extLst>
          </p:cNvPr>
          <p:cNvSpPr/>
          <p:nvPr/>
        </p:nvSpPr>
        <p:spPr>
          <a:xfrm>
            <a:off x="5994632" y="1683809"/>
            <a:ext cx="624671" cy="62467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GB" altLang="ja-JP" b="1" dirty="0">
                <a:latin typeface="Arial" panose="020B0604020202020204" pitchFamily="34" charset="0"/>
                <a:cs typeface="Arial" panose="020B0604020202020204" pitchFamily="34" charset="0"/>
              </a:rPr>
              <a:t>R</a:t>
            </a:r>
            <a:br>
              <a:rPr kumimoji="1" lang="en-GB" altLang="ja-JP" b="1" dirty="0">
                <a:latin typeface="Arial" panose="020B0604020202020204" pitchFamily="34" charset="0"/>
                <a:cs typeface="Arial" panose="020B0604020202020204" pitchFamily="34" charset="0"/>
              </a:rPr>
            </a:br>
            <a:r>
              <a:rPr kumimoji="1" lang="en-GB" altLang="ja-JP" sz="1400" b="1" dirty="0">
                <a:latin typeface="Arial" panose="020B0604020202020204" pitchFamily="34" charset="0"/>
                <a:cs typeface="Arial" panose="020B0604020202020204" pitchFamily="34" charset="0"/>
              </a:rPr>
              <a:t>1:1</a:t>
            </a:r>
          </a:p>
        </p:txBody>
      </p:sp>
      <p:cxnSp>
        <p:nvCxnSpPr>
          <p:cNvPr id="22" name="Gerade Verbindung mit Pfeil 33">
            <a:extLst>
              <a:ext uri="{FF2B5EF4-FFF2-40B4-BE49-F238E27FC236}">
                <a16:creationId xmlns:a16="http://schemas.microsoft.com/office/drawing/2014/main" id="{ABC58668-3268-9717-1694-5CFC90C30E95}"/>
              </a:ext>
            </a:extLst>
          </p:cNvPr>
          <p:cNvCxnSpPr>
            <a:cxnSpLocks noChangeShapeType="1"/>
          </p:cNvCxnSpPr>
          <p:nvPr/>
        </p:nvCxnSpPr>
        <p:spPr bwMode="auto">
          <a:xfrm flipV="1">
            <a:off x="6870125" y="1609144"/>
            <a:ext cx="0" cy="774000"/>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cxnSp>
        <p:nvCxnSpPr>
          <p:cNvPr id="30" name="Gerade Verbindung mit Pfeil 33">
            <a:extLst>
              <a:ext uri="{FF2B5EF4-FFF2-40B4-BE49-F238E27FC236}">
                <a16:creationId xmlns:a16="http://schemas.microsoft.com/office/drawing/2014/main" id="{7901AF2C-1D83-A727-B24A-88BEDB0EB024}"/>
              </a:ext>
            </a:extLst>
          </p:cNvPr>
          <p:cNvCxnSpPr>
            <a:cxnSpLocks noChangeShapeType="1"/>
          </p:cNvCxnSpPr>
          <p:nvPr/>
        </p:nvCxnSpPr>
        <p:spPr bwMode="auto">
          <a:xfrm>
            <a:off x="5274131" y="1996144"/>
            <a:ext cx="720501"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cxnSp>
        <p:nvCxnSpPr>
          <p:cNvPr id="32" name="Gerade Verbindung mit Pfeil 33">
            <a:extLst>
              <a:ext uri="{FF2B5EF4-FFF2-40B4-BE49-F238E27FC236}">
                <a16:creationId xmlns:a16="http://schemas.microsoft.com/office/drawing/2014/main" id="{AE4E45E2-1D5C-7B92-93EF-12B084E2DB6B}"/>
              </a:ext>
            </a:extLst>
          </p:cNvPr>
          <p:cNvCxnSpPr>
            <a:cxnSpLocks noChangeShapeType="1"/>
          </p:cNvCxnSpPr>
          <p:nvPr/>
        </p:nvCxnSpPr>
        <p:spPr bwMode="auto">
          <a:xfrm>
            <a:off x="6159562" y="1996144"/>
            <a:ext cx="720501" cy="0"/>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sp>
        <p:nvSpPr>
          <p:cNvPr id="28" name="正方形/長方形 27">
            <a:extLst>
              <a:ext uri="{FF2B5EF4-FFF2-40B4-BE49-F238E27FC236}">
                <a16:creationId xmlns:a16="http://schemas.microsoft.com/office/drawing/2014/main" id="{EB45E291-B34A-1346-B15D-C366F79B70FE}"/>
              </a:ext>
            </a:extLst>
          </p:cNvPr>
          <p:cNvSpPr/>
          <p:nvPr/>
        </p:nvSpPr>
        <p:spPr>
          <a:xfrm>
            <a:off x="4292907" y="1593250"/>
            <a:ext cx="1440966" cy="805788"/>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GB" altLang="ja-JP" dirty="0">
                <a:solidFill>
                  <a:schemeClr val="tx1"/>
                </a:solidFill>
                <a:latin typeface="Arial" panose="020B0604020202020204" pitchFamily="34" charset="0"/>
                <a:cs typeface="Arial" panose="020B0604020202020204" pitchFamily="34" charset="0"/>
              </a:rPr>
              <a:t>HER2 + per IHC/ISH required</a:t>
            </a:r>
          </a:p>
        </p:txBody>
      </p:sp>
      <p:sp>
        <p:nvSpPr>
          <p:cNvPr id="21" name="Round Same-side Corner of Rectangle 20">
            <a:extLst>
              <a:ext uri="{FF2B5EF4-FFF2-40B4-BE49-F238E27FC236}">
                <a16:creationId xmlns:a16="http://schemas.microsoft.com/office/drawing/2014/main" id="{0F044C36-440B-DC68-D619-30C018C72732}"/>
              </a:ext>
            </a:extLst>
          </p:cNvPr>
          <p:cNvSpPr/>
          <p:nvPr/>
        </p:nvSpPr>
        <p:spPr>
          <a:xfrm rot="5400000" flipH="1">
            <a:off x="9811775" y="2618452"/>
            <a:ext cx="544230" cy="2215141"/>
          </a:xfrm>
          <a:prstGeom prst="round2SameRect">
            <a:avLst>
              <a:gd name="adj1" fmla="val 23274"/>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Round Same-side Corner of Rectangle 19">
            <a:extLst>
              <a:ext uri="{FF2B5EF4-FFF2-40B4-BE49-F238E27FC236}">
                <a16:creationId xmlns:a16="http://schemas.microsoft.com/office/drawing/2014/main" id="{E74E07C9-1C63-527F-9F95-EA18D9C12B8B}"/>
              </a:ext>
            </a:extLst>
          </p:cNvPr>
          <p:cNvSpPr/>
          <p:nvPr/>
        </p:nvSpPr>
        <p:spPr>
          <a:xfrm rot="16200000">
            <a:off x="8166539" y="3044338"/>
            <a:ext cx="544230" cy="1363369"/>
          </a:xfrm>
          <a:prstGeom prst="round2SameRect">
            <a:avLst>
              <a:gd name="adj1" fmla="val 23274"/>
              <a:gd name="adj2" fmla="val 0"/>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989E40A9-5634-4C2E-0089-8F9576B63A19}"/>
              </a:ext>
            </a:extLst>
          </p:cNvPr>
          <p:cNvSpPr txBox="1"/>
          <p:nvPr/>
        </p:nvSpPr>
        <p:spPr>
          <a:xfrm>
            <a:off x="7941220" y="3650928"/>
            <a:ext cx="992259" cy="153888"/>
          </a:xfrm>
          <a:prstGeom prst="rect">
            <a:avLst/>
          </a:prstGeom>
          <a:noFill/>
        </p:spPr>
        <p:txBody>
          <a:bodyPr wrap="none" lIns="0" tIns="0" rIns="0" bIns="0" rtlCol="0">
            <a:spAutoFit/>
          </a:bodyPr>
          <a:lstStyle/>
          <a:p>
            <a:r>
              <a:rPr lang="en-GB" sz="1000" dirty="0">
                <a:solidFill>
                  <a:schemeClr val="bg1"/>
                </a:solidFill>
                <a:latin typeface="Arial" panose="020B0604020202020204" pitchFamily="34" charset="0"/>
                <a:ea typeface="Aileron" charset="0"/>
                <a:cs typeface="Arial" panose="020B0604020202020204" pitchFamily="34" charset="0"/>
              </a:rPr>
              <a:t>HER2+ by ctDNA</a:t>
            </a:r>
          </a:p>
        </p:txBody>
      </p:sp>
      <p:sp>
        <p:nvSpPr>
          <p:cNvPr id="16" name="TextBox 15">
            <a:extLst>
              <a:ext uri="{FF2B5EF4-FFF2-40B4-BE49-F238E27FC236}">
                <a16:creationId xmlns:a16="http://schemas.microsoft.com/office/drawing/2014/main" id="{B7CA5CE8-39BA-1E4E-F54A-1D4AA2A6A541}"/>
              </a:ext>
            </a:extLst>
          </p:cNvPr>
          <p:cNvSpPr txBox="1"/>
          <p:nvPr/>
        </p:nvSpPr>
        <p:spPr>
          <a:xfrm>
            <a:off x="9396871" y="3484781"/>
            <a:ext cx="1449115" cy="461665"/>
          </a:xfrm>
          <a:prstGeom prst="rect">
            <a:avLst/>
          </a:prstGeom>
          <a:noFill/>
        </p:spPr>
        <p:txBody>
          <a:bodyPr wrap="none" lIns="0" tIns="0" rIns="0" bIns="0" rtlCol="0">
            <a:spAutoFit/>
          </a:bodyPr>
          <a:lstStyle/>
          <a:p>
            <a:pPr algn="ctr"/>
            <a:r>
              <a:rPr lang="en-GB" sz="1000" b="1" dirty="0">
                <a:solidFill>
                  <a:schemeClr val="bg1"/>
                </a:solidFill>
                <a:latin typeface="Arial" panose="020B0604020202020204" pitchFamily="34" charset="0"/>
                <a:ea typeface="Aileron" charset="0"/>
                <a:cs typeface="Arial" panose="020B0604020202020204" pitchFamily="34" charset="0"/>
              </a:rPr>
              <a:t>Cohort 2A</a:t>
            </a:r>
            <a:br>
              <a:rPr lang="en-GB" sz="1000" dirty="0">
                <a:solidFill>
                  <a:schemeClr val="bg1"/>
                </a:solidFill>
                <a:latin typeface="Arial" panose="020B0604020202020204" pitchFamily="34" charset="0"/>
                <a:ea typeface="Aileron" charset="0"/>
                <a:cs typeface="Arial" panose="020B0604020202020204" pitchFamily="34" charset="0"/>
              </a:rPr>
            </a:br>
            <a:r>
              <a:rPr lang="en-GB" sz="1000" dirty="0">
                <a:solidFill>
                  <a:schemeClr val="bg1"/>
                </a:solidFill>
                <a:latin typeface="Arial" panose="020B0604020202020204" pitchFamily="34" charset="0"/>
                <a:ea typeface="Aileron" charset="0"/>
                <a:cs typeface="Arial" panose="020B0604020202020204" pitchFamily="34" charset="0"/>
              </a:rPr>
              <a:t>N=24-30</a:t>
            </a:r>
            <a:br>
              <a:rPr lang="en-GB" sz="1000" dirty="0">
                <a:solidFill>
                  <a:schemeClr val="bg1"/>
                </a:solidFill>
                <a:latin typeface="Arial" panose="020B0604020202020204" pitchFamily="34" charset="0"/>
                <a:ea typeface="Aileron" charset="0"/>
                <a:cs typeface="Arial" panose="020B0604020202020204" pitchFamily="34" charset="0"/>
              </a:rPr>
            </a:br>
            <a:r>
              <a:rPr lang="en-GB" sz="1000" dirty="0">
                <a:solidFill>
                  <a:schemeClr val="bg1"/>
                </a:solidFill>
                <a:latin typeface="Arial" panose="020B0604020202020204" pitchFamily="34" charset="0"/>
                <a:ea typeface="Aileron" charset="0"/>
                <a:cs typeface="Arial" panose="020B0604020202020204" pitchFamily="34" charset="0"/>
              </a:rPr>
              <a:t>TUC + Tras + Ram + Pac</a:t>
            </a:r>
          </a:p>
        </p:txBody>
      </p:sp>
      <p:sp>
        <p:nvSpPr>
          <p:cNvPr id="35" name="Round Same-side Corner of Rectangle 34">
            <a:extLst>
              <a:ext uri="{FF2B5EF4-FFF2-40B4-BE49-F238E27FC236}">
                <a16:creationId xmlns:a16="http://schemas.microsoft.com/office/drawing/2014/main" id="{3E300E45-1EE6-9336-CCD1-5D43046C8F61}"/>
              </a:ext>
            </a:extLst>
          </p:cNvPr>
          <p:cNvSpPr/>
          <p:nvPr/>
        </p:nvSpPr>
        <p:spPr>
          <a:xfrm rot="5400000" flipH="1">
            <a:off x="9811777" y="3286361"/>
            <a:ext cx="544230" cy="2215141"/>
          </a:xfrm>
          <a:prstGeom prst="round2SameRect">
            <a:avLst>
              <a:gd name="adj1" fmla="val 23274"/>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9" name="Round Same-side Corner of Rectangle 38">
            <a:extLst>
              <a:ext uri="{FF2B5EF4-FFF2-40B4-BE49-F238E27FC236}">
                <a16:creationId xmlns:a16="http://schemas.microsoft.com/office/drawing/2014/main" id="{1E86B628-D9C7-A335-AF55-7C05501240A2}"/>
              </a:ext>
            </a:extLst>
          </p:cNvPr>
          <p:cNvSpPr/>
          <p:nvPr/>
        </p:nvSpPr>
        <p:spPr>
          <a:xfrm rot="16200000">
            <a:off x="8166541" y="3712247"/>
            <a:ext cx="544230" cy="1363369"/>
          </a:xfrm>
          <a:prstGeom prst="round2SameRect">
            <a:avLst>
              <a:gd name="adj1" fmla="val 23274"/>
              <a:gd name="adj2" fmla="val 0"/>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3" name="TextBox 42">
            <a:extLst>
              <a:ext uri="{FF2B5EF4-FFF2-40B4-BE49-F238E27FC236}">
                <a16:creationId xmlns:a16="http://schemas.microsoft.com/office/drawing/2014/main" id="{E2294B58-3254-F967-D0AB-B5353A6D5389}"/>
              </a:ext>
            </a:extLst>
          </p:cNvPr>
          <p:cNvSpPr txBox="1"/>
          <p:nvPr/>
        </p:nvSpPr>
        <p:spPr>
          <a:xfrm>
            <a:off x="7941222" y="4240042"/>
            <a:ext cx="960199" cy="307777"/>
          </a:xfrm>
          <a:prstGeom prst="rect">
            <a:avLst/>
          </a:prstGeom>
          <a:noFill/>
        </p:spPr>
        <p:txBody>
          <a:bodyPr wrap="none" lIns="0" tIns="0" rIns="0" bIns="0" rtlCol="0">
            <a:spAutoFit/>
          </a:bodyPr>
          <a:lstStyle/>
          <a:p>
            <a:pPr algn="ctr"/>
            <a:r>
              <a:rPr lang="en-GB" sz="1000" dirty="0">
                <a:solidFill>
                  <a:schemeClr val="bg1"/>
                </a:solidFill>
                <a:latin typeface="Arial" panose="020B0604020202020204" pitchFamily="34" charset="0"/>
                <a:ea typeface="Aileron" charset="0"/>
                <a:cs typeface="Arial" panose="020B0604020202020204" pitchFamily="34" charset="0"/>
              </a:rPr>
              <a:t>HER2- by ctDNA</a:t>
            </a:r>
            <a:br>
              <a:rPr lang="en-GB" sz="1000" dirty="0">
                <a:solidFill>
                  <a:schemeClr val="bg1"/>
                </a:solidFill>
                <a:latin typeface="Arial" panose="020B0604020202020204" pitchFamily="34" charset="0"/>
                <a:ea typeface="Aileron" charset="0"/>
                <a:cs typeface="Arial" panose="020B0604020202020204" pitchFamily="34" charset="0"/>
              </a:rPr>
            </a:br>
            <a:r>
              <a:rPr lang="en-GB" sz="1000" dirty="0">
                <a:solidFill>
                  <a:schemeClr val="bg1"/>
                </a:solidFill>
                <a:latin typeface="Arial" panose="020B0604020202020204" pitchFamily="34" charset="0"/>
                <a:ea typeface="Aileron" charset="0"/>
                <a:cs typeface="Arial" panose="020B0604020202020204" pitchFamily="34" charset="0"/>
              </a:rPr>
              <a:t>HER2+ by tissue</a:t>
            </a:r>
          </a:p>
        </p:txBody>
      </p:sp>
      <p:sp>
        <p:nvSpPr>
          <p:cNvPr id="44" name="TextBox 43">
            <a:extLst>
              <a:ext uri="{FF2B5EF4-FFF2-40B4-BE49-F238E27FC236}">
                <a16:creationId xmlns:a16="http://schemas.microsoft.com/office/drawing/2014/main" id="{9F444720-34AC-E769-37AE-2BD98E9A7096}"/>
              </a:ext>
            </a:extLst>
          </p:cNvPr>
          <p:cNvSpPr txBox="1"/>
          <p:nvPr/>
        </p:nvSpPr>
        <p:spPr>
          <a:xfrm>
            <a:off x="9396873" y="4152690"/>
            <a:ext cx="1449115" cy="461665"/>
          </a:xfrm>
          <a:prstGeom prst="rect">
            <a:avLst/>
          </a:prstGeom>
          <a:noFill/>
        </p:spPr>
        <p:txBody>
          <a:bodyPr wrap="none" lIns="0" tIns="0" rIns="0" bIns="0" rtlCol="0">
            <a:spAutoFit/>
          </a:bodyPr>
          <a:lstStyle/>
          <a:p>
            <a:pPr algn="ctr"/>
            <a:r>
              <a:rPr lang="en-GB" sz="1000" b="1" dirty="0">
                <a:solidFill>
                  <a:schemeClr val="bg1"/>
                </a:solidFill>
                <a:latin typeface="Arial" panose="020B0604020202020204" pitchFamily="34" charset="0"/>
                <a:ea typeface="Aileron" charset="0"/>
                <a:cs typeface="Arial" panose="020B0604020202020204" pitchFamily="34" charset="0"/>
              </a:rPr>
              <a:t>Cohort 2A (Exploratory)</a:t>
            </a:r>
            <a:br>
              <a:rPr lang="en-GB" sz="1000" dirty="0">
                <a:solidFill>
                  <a:schemeClr val="bg1"/>
                </a:solidFill>
                <a:latin typeface="Arial" panose="020B0604020202020204" pitchFamily="34" charset="0"/>
                <a:ea typeface="Aileron" charset="0"/>
                <a:cs typeface="Arial" panose="020B0604020202020204" pitchFamily="34" charset="0"/>
              </a:rPr>
            </a:br>
            <a:r>
              <a:rPr lang="en-GB" sz="1000" dirty="0">
                <a:solidFill>
                  <a:schemeClr val="bg1"/>
                </a:solidFill>
                <a:latin typeface="Arial" panose="020B0604020202020204" pitchFamily="34" charset="0"/>
                <a:ea typeface="Aileron" charset="0"/>
                <a:cs typeface="Arial" panose="020B0604020202020204" pitchFamily="34" charset="0"/>
              </a:rPr>
              <a:t>N=24-30</a:t>
            </a:r>
            <a:br>
              <a:rPr lang="en-GB" sz="1000" dirty="0">
                <a:solidFill>
                  <a:schemeClr val="bg1"/>
                </a:solidFill>
                <a:latin typeface="Arial" panose="020B0604020202020204" pitchFamily="34" charset="0"/>
                <a:ea typeface="Aileron" charset="0"/>
                <a:cs typeface="Arial" panose="020B0604020202020204" pitchFamily="34" charset="0"/>
              </a:rPr>
            </a:br>
            <a:r>
              <a:rPr lang="en-GB" sz="1000" dirty="0">
                <a:solidFill>
                  <a:schemeClr val="bg1"/>
                </a:solidFill>
                <a:latin typeface="Arial" panose="020B0604020202020204" pitchFamily="34" charset="0"/>
                <a:ea typeface="Aileron" charset="0"/>
                <a:cs typeface="Arial" panose="020B0604020202020204" pitchFamily="34" charset="0"/>
              </a:rPr>
              <a:t>TUC + Tras + Ram + Pac</a:t>
            </a:r>
          </a:p>
        </p:txBody>
      </p:sp>
      <p:sp>
        <p:nvSpPr>
          <p:cNvPr id="46" name="Round Same-side Corner of Rectangle 45">
            <a:extLst>
              <a:ext uri="{FF2B5EF4-FFF2-40B4-BE49-F238E27FC236}">
                <a16:creationId xmlns:a16="http://schemas.microsoft.com/office/drawing/2014/main" id="{8795EECE-DE56-F8D1-AB61-92D4EA9179E4}"/>
              </a:ext>
            </a:extLst>
          </p:cNvPr>
          <p:cNvSpPr/>
          <p:nvPr/>
        </p:nvSpPr>
        <p:spPr>
          <a:xfrm rot="5400000" flipH="1">
            <a:off x="5005641" y="3047984"/>
            <a:ext cx="684000" cy="1980000"/>
          </a:xfrm>
          <a:prstGeom prst="round2SameRect">
            <a:avLst>
              <a:gd name="adj1" fmla="val 23274"/>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7" name="Round Same-side Corner of Rectangle 46">
            <a:extLst>
              <a:ext uri="{FF2B5EF4-FFF2-40B4-BE49-F238E27FC236}">
                <a16:creationId xmlns:a16="http://schemas.microsoft.com/office/drawing/2014/main" id="{A5DF482C-0ECB-CD68-23DB-6F003EE95BD7}"/>
              </a:ext>
            </a:extLst>
          </p:cNvPr>
          <p:cNvSpPr/>
          <p:nvPr/>
        </p:nvSpPr>
        <p:spPr>
          <a:xfrm rot="16200000">
            <a:off x="3534485" y="3425984"/>
            <a:ext cx="684000" cy="1224000"/>
          </a:xfrm>
          <a:prstGeom prst="round2SameRect">
            <a:avLst>
              <a:gd name="adj1" fmla="val 23274"/>
              <a:gd name="adj2" fmla="val 0"/>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8" name="TextBox 47">
            <a:extLst>
              <a:ext uri="{FF2B5EF4-FFF2-40B4-BE49-F238E27FC236}">
                <a16:creationId xmlns:a16="http://schemas.microsoft.com/office/drawing/2014/main" id="{8540250F-0414-E98B-009E-3C190B953440}"/>
              </a:ext>
            </a:extLst>
          </p:cNvPr>
          <p:cNvSpPr txBox="1"/>
          <p:nvPr/>
        </p:nvSpPr>
        <p:spPr>
          <a:xfrm>
            <a:off x="3384618" y="3801741"/>
            <a:ext cx="973023" cy="461665"/>
          </a:xfrm>
          <a:prstGeom prst="rect">
            <a:avLst/>
          </a:prstGeom>
          <a:noFill/>
        </p:spPr>
        <p:txBody>
          <a:bodyPr wrap="none" lIns="0" tIns="0" rIns="0" bIns="0" rtlCol="0">
            <a:spAutoFit/>
          </a:bodyPr>
          <a:lstStyle/>
          <a:p>
            <a:pPr algn="ctr"/>
            <a:r>
              <a:rPr lang="en-GB" sz="1000" dirty="0">
                <a:solidFill>
                  <a:schemeClr val="bg1"/>
                </a:solidFill>
                <a:latin typeface="Arial" panose="020B0604020202020204" pitchFamily="34" charset="0"/>
                <a:ea typeface="Aileron" charset="0"/>
                <a:cs typeface="Arial" panose="020B0604020202020204" pitchFamily="34" charset="0"/>
              </a:rPr>
              <a:t>HER2+ by</a:t>
            </a:r>
            <a:br>
              <a:rPr lang="en-GB" sz="1000" dirty="0">
                <a:solidFill>
                  <a:schemeClr val="bg1"/>
                </a:solidFill>
                <a:latin typeface="Arial" panose="020B0604020202020204" pitchFamily="34" charset="0"/>
                <a:ea typeface="Aileron" charset="0"/>
                <a:cs typeface="Arial" panose="020B0604020202020204" pitchFamily="34" charset="0"/>
              </a:rPr>
            </a:br>
            <a:r>
              <a:rPr lang="en-GB" sz="1000" dirty="0">
                <a:solidFill>
                  <a:schemeClr val="bg1"/>
                </a:solidFill>
                <a:latin typeface="Arial" panose="020B0604020202020204" pitchFamily="34" charset="0"/>
                <a:ea typeface="Aileron" charset="0"/>
                <a:cs typeface="Arial" panose="020B0604020202020204" pitchFamily="34" charset="0"/>
              </a:rPr>
              <a:t>NGS of ctDNA or</a:t>
            </a:r>
            <a:br>
              <a:rPr lang="en-GB" sz="1000" dirty="0">
                <a:solidFill>
                  <a:schemeClr val="bg1"/>
                </a:solidFill>
                <a:latin typeface="Arial" panose="020B0604020202020204" pitchFamily="34" charset="0"/>
                <a:ea typeface="Aileron" charset="0"/>
                <a:cs typeface="Arial" panose="020B0604020202020204" pitchFamily="34" charset="0"/>
              </a:rPr>
            </a:br>
            <a:r>
              <a:rPr lang="en-GB" sz="1000" dirty="0">
                <a:solidFill>
                  <a:schemeClr val="bg1"/>
                </a:solidFill>
                <a:latin typeface="Arial" panose="020B0604020202020204" pitchFamily="34" charset="0"/>
                <a:ea typeface="Aileron" charset="0"/>
                <a:cs typeface="Arial" panose="020B0604020202020204" pitchFamily="34" charset="0"/>
              </a:rPr>
              <a:t>IHC/ISH of tissue</a:t>
            </a:r>
          </a:p>
        </p:txBody>
      </p:sp>
      <p:sp>
        <p:nvSpPr>
          <p:cNvPr id="49" name="TextBox 48">
            <a:extLst>
              <a:ext uri="{FF2B5EF4-FFF2-40B4-BE49-F238E27FC236}">
                <a16:creationId xmlns:a16="http://schemas.microsoft.com/office/drawing/2014/main" id="{BE9A0DEA-4E39-6E3C-34D8-C0EB7DBF3748}"/>
              </a:ext>
            </a:extLst>
          </p:cNvPr>
          <p:cNvSpPr txBox="1"/>
          <p:nvPr/>
        </p:nvSpPr>
        <p:spPr>
          <a:xfrm>
            <a:off x="4527760" y="3726858"/>
            <a:ext cx="1752082" cy="615553"/>
          </a:xfrm>
          <a:prstGeom prst="rect">
            <a:avLst/>
          </a:prstGeom>
          <a:noFill/>
        </p:spPr>
        <p:txBody>
          <a:bodyPr wrap="none" lIns="0" tIns="0" rIns="0" bIns="0" rtlCol="0">
            <a:spAutoFit/>
          </a:bodyPr>
          <a:lstStyle/>
          <a:p>
            <a:pPr algn="ctr"/>
            <a:r>
              <a:rPr lang="en-GB" sz="1000" b="1" dirty="0">
                <a:solidFill>
                  <a:schemeClr val="bg1"/>
                </a:solidFill>
                <a:latin typeface="Arial" panose="020B0604020202020204" pitchFamily="34" charset="0"/>
                <a:ea typeface="Aileron" charset="0"/>
                <a:cs typeface="Arial" panose="020B0604020202020204" pitchFamily="34" charset="0"/>
              </a:rPr>
              <a:t>Paclitaxel Dose Optimisation</a:t>
            </a:r>
            <a:br>
              <a:rPr lang="en-GB" sz="1000" b="1" dirty="0">
                <a:solidFill>
                  <a:schemeClr val="bg1"/>
                </a:solidFill>
                <a:latin typeface="Arial" panose="020B0604020202020204" pitchFamily="34" charset="0"/>
                <a:ea typeface="Aileron" charset="0"/>
                <a:cs typeface="Arial" panose="020B0604020202020204" pitchFamily="34" charset="0"/>
              </a:rPr>
            </a:br>
            <a:r>
              <a:rPr lang="en-GB" sz="1000" dirty="0">
                <a:solidFill>
                  <a:schemeClr val="bg1"/>
                </a:solidFill>
                <a:latin typeface="Arial" panose="020B0604020202020204" pitchFamily="34" charset="0"/>
                <a:ea typeface="Aileron" charset="0"/>
                <a:cs typeface="Arial" panose="020B0604020202020204" pitchFamily="34" charset="0"/>
              </a:rPr>
              <a:t>N=6-12</a:t>
            </a:r>
            <a:br>
              <a:rPr lang="en-GB" sz="1000" dirty="0">
                <a:solidFill>
                  <a:schemeClr val="bg1"/>
                </a:solidFill>
                <a:latin typeface="Arial" panose="020B0604020202020204" pitchFamily="34" charset="0"/>
                <a:ea typeface="Aileron" charset="0"/>
                <a:cs typeface="Arial" panose="020B0604020202020204" pitchFamily="34" charset="0"/>
              </a:rPr>
            </a:br>
            <a:r>
              <a:rPr lang="en-GB" sz="1000" dirty="0">
                <a:solidFill>
                  <a:schemeClr val="bg1"/>
                </a:solidFill>
                <a:latin typeface="Arial" panose="020B0604020202020204" pitchFamily="34" charset="0"/>
                <a:ea typeface="Aileron" charset="0"/>
                <a:cs typeface="Arial" panose="020B0604020202020204" pitchFamily="34" charset="0"/>
              </a:rPr>
              <a:t>Pac 60 or 80 mg/m2 +</a:t>
            </a:r>
            <a:br>
              <a:rPr lang="en-GB" sz="1000" dirty="0">
                <a:solidFill>
                  <a:schemeClr val="bg1"/>
                </a:solidFill>
                <a:latin typeface="Arial" panose="020B0604020202020204" pitchFamily="34" charset="0"/>
                <a:ea typeface="Aileron" charset="0"/>
                <a:cs typeface="Arial" panose="020B0604020202020204" pitchFamily="34" charset="0"/>
              </a:rPr>
            </a:br>
            <a:r>
              <a:rPr lang="en-GB" sz="1000" dirty="0">
                <a:solidFill>
                  <a:schemeClr val="bg1"/>
                </a:solidFill>
                <a:latin typeface="Arial" panose="020B0604020202020204" pitchFamily="34" charset="0"/>
                <a:ea typeface="Aileron" charset="0"/>
                <a:cs typeface="Arial" panose="020B0604020202020204" pitchFamily="34" charset="0"/>
              </a:rPr>
              <a:t>TUC + Tras + Ram</a:t>
            </a:r>
          </a:p>
        </p:txBody>
      </p:sp>
      <p:cxnSp>
        <p:nvCxnSpPr>
          <p:cNvPr id="50" name="Gerade Verbindung mit Pfeil 33">
            <a:extLst>
              <a:ext uri="{FF2B5EF4-FFF2-40B4-BE49-F238E27FC236}">
                <a16:creationId xmlns:a16="http://schemas.microsoft.com/office/drawing/2014/main" id="{A1D2A85B-A9EC-0934-5E0D-D34B80BA667E}"/>
              </a:ext>
            </a:extLst>
          </p:cNvPr>
          <p:cNvCxnSpPr>
            <a:cxnSpLocks noChangeShapeType="1"/>
          </p:cNvCxnSpPr>
          <p:nvPr/>
        </p:nvCxnSpPr>
        <p:spPr bwMode="auto">
          <a:xfrm flipV="1">
            <a:off x="7536160" y="3726022"/>
            <a:ext cx="216000"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cxnSp>
        <p:nvCxnSpPr>
          <p:cNvPr id="51" name="Gerade Verbindung mit Pfeil 33">
            <a:extLst>
              <a:ext uri="{FF2B5EF4-FFF2-40B4-BE49-F238E27FC236}">
                <a16:creationId xmlns:a16="http://schemas.microsoft.com/office/drawing/2014/main" id="{F1C81259-CF0C-A6CA-48D7-22ACC34496E1}"/>
              </a:ext>
            </a:extLst>
          </p:cNvPr>
          <p:cNvCxnSpPr>
            <a:cxnSpLocks noChangeShapeType="1"/>
          </p:cNvCxnSpPr>
          <p:nvPr/>
        </p:nvCxnSpPr>
        <p:spPr bwMode="auto">
          <a:xfrm flipV="1">
            <a:off x="7536160" y="3712128"/>
            <a:ext cx="0" cy="694800"/>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cxnSp>
        <p:nvCxnSpPr>
          <p:cNvPr id="53" name="Gerade Verbindung mit Pfeil 33">
            <a:extLst>
              <a:ext uri="{FF2B5EF4-FFF2-40B4-BE49-F238E27FC236}">
                <a16:creationId xmlns:a16="http://schemas.microsoft.com/office/drawing/2014/main" id="{6462431B-0660-02AB-7695-5958871E618B}"/>
              </a:ext>
            </a:extLst>
          </p:cNvPr>
          <p:cNvCxnSpPr>
            <a:cxnSpLocks noChangeShapeType="1"/>
          </p:cNvCxnSpPr>
          <p:nvPr/>
        </p:nvCxnSpPr>
        <p:spPr bwMode="auto">
          <a:xfrm flipV="1">
            <a:off x="7536160" y="4393931"/>
            <a:ext cx="216000"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54" name="Round Single Corner of Rectangle 53">
            <a:extLst>
              <a:ext uri="{FF2B5EF4-FFF2-40B4-BE49-F238E27FC236}">
                <a16:creationId xmlns:a16="http://schemas.microsoft.com/office/drawing/2014/main" id="{0C4FA86F-8A95-1690-84A8-68EFD71955D3}"/>
              </a:ext>
            </a:extLst>
          </p:cNvPr>
          <p:cNvSpPr/>
          <p:nvPr/>
        </p:nvSpPr>
        <p:spPr>
          <a:xfrm flipV="1">
            <a:off x="3158542" y="3390579"/>
            <a:ext cx="2186655" cy="216000"/>
          </a:xfrm>
          <a:prstGeom prst="round1Rect">
            <a:avLst>
              <a:gd name="adj" fmla="val 27677"/>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5" name="TextBox 54">
            <a:extLst>
              <a:ext uri="{FF2B5EF4-FFF2-40B4-BE49-F238E27FC236}">
                <a16:creationId xmlns:a16="http://schemas.microsoft.com/office/drawing/2014/main" id="{84988D63-22D8-357E-BAC5-7FE2B4AD2AAF}"/>
              </a:ext>
            </a:extLst>
          </p:cNvPr>
          <p:cNvSpPr txBox="1"/>
          <p:nvPr/>
        </p:nvSpPr>
        <p:spPr>
          <a:xfrm>
            <a:off x="3240000" y="3420450"/>
            <a:ext cx="1989327" cy="153888"/>
          </a:xfrm>
          <a:prstGeom prst="rect">
            <a:avLst/>
          </a:prstGeom>
          <a:noFill/>
        </p:spPr>
        <p:txBody>
          <a:bodyPr wrap="none" lIns="0" tIns="0" rIns="0" bIns="0" rtlCol="0">
            <a:spAutoFit/>
          </a:bodyPr>
          <a:lstStyle/>
          <a:p>
            <a:pPr algn="l"/>
            <a:r>
              <a:rPr lang="en-GB" sz="1000" b="1" dirty="0">
                <a:solidFill>
                  <a:schemeClr val="bg1"/>
                </a:solidFill>
                <a:latin typeface="Arial" panose="020B0604020202020204" pitchFamily="34" charset="0"/>
                <a:ea typeface="Aileron" charset="0"/>
                <a:cs typeface="Arial" panose="020B0604020202020204" pitchFamily="34" charset="0"/>
              </a:rPr>
              <a:t>Multi-cohort, Open-label Phase 2</a:t>
            </a:r>
          </a:p>
        </p:txBody>
      </p:sp>
      <p:sp>
        <p:nvSpPr>
          <p:cNvPr id="57" name="Round Same-side Corner of Rectangle 56">
            <a:extLst>
              <a:ext uri="{FF2B5EF4-FFF2-40B4-BE49-F238E27FC236}">
                <a16:creationId xmlns:a16="http://schemas.microsoft.com/office/drawing/2014/main" id="{A6BF84FC-0123-684D-DEFA-5255ABE62B3F}"/>
              </a:ext>
            </a:extLst>
          </p:cNvPr>
          <p:cNvSpPr/>
          <p:nvPr/>
        </p:nvSpPr>
        <p:spPr>
          <a:xfrm rot="5400000" flipH="1">
            <a:off x="6555805" y="-2192"/>
            <a:ext cx="1332000" cy="8117543"/>
          </a:xfrm>
          <a:prstGeom prst="round2SameRect">
            <a:avLst>
              <a:gd name="adj1" fmla="val 13126"/>
              <a:gd name="adj2" fmla="val 0"/>
            </a:avLst>
          </a:prstGeom>
          <a:noFill/>
          <a:ln w="19050">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8" name="円/楕円 11">
            <a:extLst>
              <a:ext uri="{FF2B5EF4-FFF2-40B4-BE49-F238E27FC236}">
                <a16:creationId xmlns:a16="http://schemas.microsoft.com/office/drawing/2014/main" id="{418C6F5D-178A-F518-5A92-B830B91AD32E}"/>
              </a:ext>
            </a:extLst>
          </p:cNvPr>
          <p:cNvSpPr/>
          <p:nvPr/>
        </p:nvSpPr>
        <p:spPr>
          <a:xfrm>
            <a:off x="5261584" y="5187240"/>
            <a:ext cx="624671" cy="62467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GB" altLang="ja-JP" b="1" dirty="0">
                <a:latin typeface="Arial" panose="020B0604020202020204" pitchFamily="34" charset="0"/>
                <a:cs typeface="Arial" panose="020B0604020202020204" pitchFamily="34" charset="0"/>
              </a:rPr>
              <a:t>R</a:t>
            </a:r>
            <a:br>
              <a:rPr kumimoji="1" lang="en-GB" altLang="ja-JP" b="1" dirty="0">
                <a:latin typeface="Arial" panose="020B0604020202020204" pitchFamily="34" charset="0"/>
                <a:cs typeface="Arial" panose="020B0604020202020204" pitchFamily="34" charset="0"/>
              </a:rPr>
            </a:br>
            <a:r>
              <a:rPr kumimoji="1" lang="en-GB" altLang="ja-JP" sz="1100" b="1" dirty="0">
                <a:latin typeface="Arial" panose="020B0604020202020204" pitchFamily="34" charset="0"/>
                <a:cs typeface="Arial" panose="020B0604020202020204" pitchFamily="34" charset="0"/>
              </a:rPr>
              <a:t>8:8:1</a:t>
            </a:r>
          </a:p>
        </p:txBody>
      </p:sp>
      <p:cxnSp>
        <p:nvCxnSpPr>
          <p:cNvPr id="59" name="Gerade Verbindung mit Pfeil 33">
            <a:extLst>
              <a:ext uri="{FF2B5EF4-FFF2-40B4-BE49-F238E27FC236}">
                <a16:creationId xmlns:a16="http://schemas.microsoft.com/office/drawing/2014/main" id="{A7532BB0-B5B3-87A7-700B-C1831D82005E}"/>
              </a:ext>
            </a:extLst>
          </p:cNvPr>
          <p:cNvCxnSpPr>
            <a:cxnSpLocks noChangeShapeType="1"/>
          </p:cNvCxnSpPr>
          <p:nvPr/>
        </p:nvCxnSpPr>
        <p:spPr bwMode="auto">
          <a:xfrm flipV="1">
            <a:off x="6120828" y="5061841"/>
            <a:ext cx="216000"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cxnSp>
        <p:nvCxnSpPr>
          <p:cNvPr id="60" name="Gerade Verbindung mit Pfeil 33">
            <a:extLst>
              <a:ext uri="{FF2B5EF4-FFF2-40B4-BE49-F238E27FC236}">
                <a16:creationId xmlns:a16="http://schemas.microsoft.com/office/drawing/2014/main" id="{A33744EA-3D58-EFCB-67BC-7B16A4F66DFF}"/>
              </a:ext>
            </a:extLst>
          </p:cNvPr>
          <p:cNvCxnSpPr>
            <a:cxnSpLocks noChangeShapeType="1"/>
          </p:cNvCxnSpPr>
          <p:nvPr/>
        </p:nvCxnSpPr>
        <p:spPr bwMode="auto">
          <a:xfrm flipV="1">
            <a:off x="6120828" y="5047947"/>
            <a:ext cx="0" cy="921600"/>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cxnSp>
        <p:nvCxnSpPr>
          <p:cNvPr id="61" name="Gerade Verbindung mit Pfeil 33">
            <a:extLst>
              <a:ext uri="{FF2B5EF4-FFF2-40B4-BE49-F238E27FC236}">
                <a16:creationId xmlns:a16="http://schemas.microsoft.com/office/drawing/2014/main" id="{D283949F-FFD1-0767-AC5A-9B6B0C588054}"/>
              </a:ext>
            </a:extLst>
          </p:cNvPr>
          <p:cNvCxnSpPr>
            <a:cxnSpLocks noChangeShapeType="1"/>
          </p:cNvCxnSpPr>
          <p:nvPr/>
        </p:nvCxnSpPr>
        <p:spPr bwMode="auto">
          <a:xfrm>
            <a:off x="4655840" y="5499163"/>
            <a:ext cx="1673037"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63" name="AutoShape 17">
            <a:extLst>
              <a:ext uri="{FF2B5EF4-FFF2-40B4-BE49-F238E27FC236}">
                <a16:creationId xmlns:a16="http://schemas.microsoft.com/office/drawing/2014/main" id="{EF9992F1-766C-4AC6-35AE-2D230A50219E}"/>
              </a:ext>
            </a:extLst>
          </p:cNvPr>
          <p:cNvSpPr>
            <a:spLocks noChangeArrowheads="1"/>
          </p:cNvSpPr>
          <p:nvPr/>
        </p:nvSpPr>
        <p:spPr bwMode="ltGray">
          <a:xfrm>
            <a:off x="6323478" y="4875310"/>
            <a:ext cx="2448000" cy="360000"/>
          </a:xfrm>
          <a:prstGeom prst="roundRect">
            <a:avLst>
              <a:gd name="adj" fmla="val 16667"/>
            </a:avLst>
          </a:prstGeom>
          <a:solidFill>
            <a:schemeClr val="tx2">
              <a:lumMod val="75000"/>
            </a:schemeClr>
          </a:solidFill>
          <a:ln w="25400">
            <a:noFill/>
            <a:round/>
            <a:headEnd/>
            <a:tailEnd/>
          </a:ln>
        </p:spPr>
        <p:txBody>
          <a:bodyPr lIns="108000" tIns="44451" rIns="0" bIns="44451" anchor="ctr"/>
          <a:lstStyle/>
          <a:p>
            <a:pPr algn="ctr"/>
            <a:r>
              <a:rPr lang="en-GB" sz="900" b="1" dirty="0">
                <a:solidFill>
                  <a:schemeClr val="bg1"/>
                </a:solidFill>
                <a:latin typeface="Arial" panose="020B0604020202020204" pitchFamily="34" charset="0"/>
                <a:ea typeface="Aileron" charset="0"/>
                <a:cs typeface="Arial" panose="020B0604020202020204" pitchFamily="34" charset="0"/>
              </a:rPr>
              <a:t>Arm 3A </a:t>
            </a:r>
            <a:r>
              <a:rPr lang="en-GB" sz="900" dirty="0">
                <a:solidFill>
                  <a:schemeClr val="bg1"/>
                </a:solidFill>
                <a:latin typeface="Arial" panose="020B0604020202020204" pitchFamily="34" charset="0"/>
                <a:ea typeface="Aileron" charset="0"/>
                <a:cs typeface="Arial" panose="020B0604020202020204" pitchFamily="34" charset="0"/>
              </a:rPr>
              <a:t>(Test, N=235)</a:t>
            </a:r>
            <a:br>
              <a:rPr lang="en-GB" sz="900" dirty="0">
                <a:solidFill>
                  <a:schemeClr val="bg1"/>
                </a:solidFill>
                <a:latin typeface="Arial" panose="020B0604020202020204" pitchFamily="34" charset="0"/>
                <a:ea typeface="Aileron" charset="0"/>
                <a:cs typeface="Arial" panose="020B0604020202020204" pitchFamily="34" charset="0"/>
              </a:rPr>
            </a:br>
            <a:r>
              <a:rPr lang="en-GB" sz="900" dirty="0">
                <a:solidFill>
                  <a:schemeClr val="bg1"/>
                </a:solidFill>
                <a:latin typeface="Arial" panose="020B0604020202020204" pitchFamily="34" charset="0"/>
                <a:ea typeface="Aileron" charset="0"/>
                <a:cs typeface="Arial" panose="020B0604020202020204" pitchFamily="34" charset="0"/>
              </a:rPr>
              <a:t>TUC + </a:t>
            </a:r>
            <a:r>
              <a:rPr lang="en-GB" sz="900" dirty="0" err="1">
                <a:solidFill>
                  <a:schemeClr val="bg1"/>
                </a:solidFill>
                <a:latin typeface="Arial" panose="020B0604020202020204" pitchFamily="34" charset="0"/>
                <a:ea typeface="Aileron" charset="0"/>
                <a:cs typeface="Arial" panose="020B0604020202020204" pitchFamily="34" charset="0"/>
              </a:rPr>
              <a:t>Tmab</a:t>
            </a:r>
            <a:r>
              <a:rPr lang="en-GB" sz="900" dirty="0">
                <a:solidFill>
                  <a:schemeClr val="bg1"/>
                </a:solidFill>
                <a:latin typeface="Arial" panose="020B0604020202020204" pitchFamily="34" charset="0"/>
                <a:ea typeface="Aileron" charset="0"/>
                <a:cs typeface="Arial" panose="020B0604020202020204" pitchFamily="34" charset="0"/>
              </a:rPr>
              <a:t> + RAM + PAC</a:t>
            </a:r>
          </a:p>
        </p:txBody>
      </p:sp>
      <p:sp>
        <p:nvSpPr>
          <p:cNvPr id="64" name="AutoShape 17">
            <a:extLst>
              <a:ext uri="{FF2B5EF4-FFF2-40B4-BE49-F238E27FC236}">
                <a16:creationId xmlns:a16="http://schemas.microsoft.com/office/drawing/2014/main" id="{1D676C14-7203-04F4-5414-E6D897C00EAF}"/>
              </a:ext>
            </a:extLst>
          </p:cNvPr>
          <p:cNvSpPr>
            <a:spLocks noChangeArrowheads="1"/>
          </p:cNvSpPr>
          <p:nvPr/>
        </p:nvSpPr>
        <p:spPr bwMode="ltGray">
          <a:xfrm>
            <a:off x="6323478" y="5319163"/>
            <a:ext cx="2448000" cy="360000"/>
          </a:xfrm>
          <a:prstGeom prst="roundRect">
            <a:avLst>
              <a:gd name="adj" fmla="val 16667"/>
            </a:avLst>
          </a:prstGeom>
          <a:solidFill>
            <a:schemeClr val="tx2">
              <a:lumMod val="75000"/>
            </a:schemeClr>
          </a:solidFill>
          <a:ln w="25400">
            <a:noFill/>
            <a:round/>
            <a:headEnd/>
            <a:tailEnd/>
          </a:ln>
        </p:spPr>
        <p:txBody>
          <a:bodyPr lIns="108000" tIns="44451" rIns="0" bIns="44451" anchor="ctr"/>
          <a:lstStyle/>
          <a:p>
            <a:pPr algn="ctr"/>
            <a:r>
              <a:rPr lang="en-GB" sz="900" b="1" dirty="0">
                <a:solidFill>
                  <a:schemeClr val="bg1"/>
                </a:solidFill>
                <a:latin typeface="Arial" panose="020B0604020202020204" pitchFamily="34" charset="0"/>
                <a:ea typeface="Aileron" charset="0"/>
                <a:cs typeface="Arial" panose="020B0604020202020204" pitchFamily="34" charset="0"/>
              </a:rPr>
              <a:t>Arm 3B </a:t>
            </a:r>
            <a:r>
              <a:rPr lang="en-GB" sz="900" dirty="0">
                <a:solidFill>
                  <a:schemeClr val="bg1"/>
                </a:solidFill>
                <a:latin typeface="Arial" panose="020B0604020202020204" pitchFamily="34" charset="0"/>
                <a:ea typeface="Aileron" charset="0"/>
                <a:cs typeface="Arial" panose="020B0604020202020204" pitchFamily="34" charset="0"/>
              </a:rPr>
              <a:t>(Control, N=235)</a:t>
            </a:r>
            <a:br>
              <a:rPr lang="en-GB" sz="900" dirty="0">
                <a:solidFill>
                  <a:schemeClr val="bg1"/>
                </a:solidFill>
                <a:latin typeface="Arial" panose="020B0604020202020204" pitchFamily="34" charset="0"/>
                <a:ea typeface="Aileron" charset="0"/>
                <a:cs typeface="Arial" panose="020B0604020202020204" pitchFamily="34" charset="0"/>
              </a:rPr>
            </a:br>
            <a:r>
              <a:rPr lang="en-GB" sz="900" dirty="0">
                <a:solidFill>
                  <a:schemeClr val="bg1"/>
                </a:solidFill>
                <a:latin typeface="Arial" panose="020B0604020202020204" pitchFamily="34" charset="0"/>
                <a:ea typeface="Aileron" charset="0"/>
                <a:cs typeface="Arial" panose="020B0604020202020204" pitchFamily="34" charset="0"/>
              </a:rPr>
              <a:t>TUC placebo + </a:t>
            </a:r>
            <a:r>
              <a:rPr lang="en-GB" sz="900" dirty="0" err="1">
                <a:solidFill>
                  <a:schemeClr val="bg1"/>
                </a:solidFill>
                <a:latin typeface="Arial" panose="020B0604020202020204" pitchFamily="34" charset="0"/>
                <a:ea typeface="Aileron" charset="0"/>
                <a:cs typeface="Arial" panose="020B0604020202020204" pitchFamily="34" charset="0"/>
              </a:rPr>
              <a:t>Tmab</a:t>
            </a:r>
            <a:r>
              <a:rPr lang="en-GB" sz="900" dirty="0">
                <a:solidFill>
                  <a:schemeClr val="bg1"/>
                </a:solidFill>
                <a:latin typeface="Arial" panose="020B0604020202020204" pitchFamily="34" charset="0"/>
                <a:ea typeface="Aileron" charset="0"/>
                <a:cs typeface="Arial" panose="020B0604020202020204" pitchFamily="34" charset="0"/>
              </a:rPr>
              <a:t> placebo + RAM + PAC</a:t>
            </a:r>
          </a:p>
        </p:txBody>
      </p:sp>
      <p:sp>
        <p:nvSpPr>
          <p:cNvPr id="65" name="AutoShape 17">
            <a:extLst>
              <a:ext uri="{FF2B5EF4-FFF2-40B4-BE49-F238E27FC236}">
                <a16:creationId xmlns:a16="http://schemas.microsoft.com/office/drawing/2014/main" id="{2F700E43-943F-39C0-C066-4943DEBFE72B}"/>
              </a:ext>
            </a:extLst>
          </p:cNvPr>
          <p:cNvSpPr>
            <a:spLocks noChangeArrowheads="1"/>
          </p:cNvSpPr>
          <p:nvPr/>
        </p:nvSpPr>
        <p:spPr bwMode="ltGray">
          <a:xfrm>
            <a:off x="6323478" y="5763017"/>
            <a:ext cx="2448000" cy="360000"/>
          </a:xfrm>
          <a:prstGeom prst="roundRect">
            <a:avLst>
              <a:gd name="adj" fmla="val 16667"/>
            </a:avLst>
          </a:prstGeom>
          <a:solidFill>
            <a:schemeClr val="tx2"/>
          </a:solidFill>
          <a:ln w="25400">
            <a:noFill/>
            <a:round/>
            <a:headEnd/>
            <a:tailEnd/>
          </a:ln>
        </p:spPr>
        <p:txBody>
          <a:bodyPr lIns="108000" tIns="44451" rIns="0" bIns="44451" anchor="ctr"/>
          <a:lstStyle/>
          <a:p>
            <a:pPr algn="ctr"/>
            <a:r>
              <a:rPr lang="en-GB" sz="900" b="1" dirty="0">
                <a:solidFill>
                  <a:schemeClr val="bg1"/>
                </a:solidFill>
                <a:latin typeface="Arial" panose="020B0604020202020204" pitchFamily="34" charset="0"/>
                <a:ea typeface="Aileron" charset="0"/>
                <a:cs typeface="Arial" panose="020B0604020202020204" pitchFamily="34" charset="0"/>
              </a:rPr>
              <a:t>Arm 3C </a:t>
            </a:r>
            <a:r>
              <a:rPr lang="en-GB" sz="900" dirty="0">
                <a:solidFill>
                  <a:schemeClr val="bg1"/>
                </a:solidFill>
                <a:latin typeface="Arial" panose="020B0604020202020204" pitchFamily="34" charset="0"/>
                <a:ea typeface="Aileron" charset="0"/>
                <a:cs typeface="Arial" panose="020B0604020202020204" pitchFamily="34" charset="0"/>
              </a:rPr>
              <a:t>(Control, N=30)</a:t>
            </a:r>
            <a:br>
              <a:rPr lang="en-GB" sz="900" dirty="0">
                <a:solidFill>
                  <a:schemeClr val="bg1"/>
                </a:solidFill>
                <a:latin typeface="Arial" panose="020B0604020202020204" pitchFamily="34" charset="0"/>
                <a:ea typeface="Aileron" charset="0"/>
                <a:cs typeface="Arial" panose="020B0604020202020204" pitchFamily="34" charset="0"/>
              </a:rPr>
            </a:br>
            <a:r>
              <a:rPr lang="en-GB" sz="900" dirty="0">
                <a:solidFill>
                  <a:schemeClr val="bg1"/>
                </a:solidFill>
                <a:latin typeface="Arial" panose="020B0604020202020204" pitchFamily="34" charset="0"/>
                <a:ea typeface="Aileron" charset="0"/>
                <a:cs typeface="Arial" panose="020B0604020202020204" pitchFamily="34" charset="0"/>
              </a:rPr>
              <a:t>TUC + </a:t>
            </a:r>
            <a:r>
              <a:rPr lang="en-GB" sz="900" dirty="0" err="1">
                <a:solidFill>
                  <a:schemeClr val="bg1"/>
                </a:solidFill>
                <a:latin typeface="Arial" panose="020B0604020202020204" pitchFamily="34" charset="0"/>
                <a:ea typeface="Aileron" charset="0"/>
                <a:cs typeface="Arial" panose="020B0604020202020204" pitchFamily="34" charset="0"/>
              </a:rPr>
              <a:t>Tmab</a:t>
            </a:r>
            <a:r>
              <a:rPr lang="en-GB" sz="900" dirty="0">
                <a:solidFill>
                  <a:schemeClr val="bg1"/>
                </a:solidFill>
                <a:latin typeface="Arial" panose="020B0604020202020204" pitchFamily="34" charset="0"/>
                <a:ea typeface="Aileron" charset="0"/>
                <a:cs typeface="Arial" panose="020B0604020202020204" pitchFamily="34" charset="0"/>
              </a:rPr>
              <a:t> placebo + RAM + PAC</a:t>
            </a:r>
          </a:p>
        </p:txBody>
      </p:sp>
      <p:sp>
        <p:nvSpPr>
          <p:cNvPr id="9" name="AutoShape 17">
            <a:extLst>
              <a:ext uri="{FF2B5EF4-FFF2-40B4-BE49-F238E27FC236}">
                <a16:creationId xmlns:a16="http://schemas.microsoft.com/office/drawing/2014/main" id="{7F21DEB2-416F-FD02-A1FB-5D3C2AEAA1F7}"/>
              </a:ext>
            </a:extLst>
          </p:cNvPr>
          <p:cNvSpPr>
            <a:spLocks noChangeArrowheads="1"/>
          </p:cNvSpPr>
          <p:nvPr/>
        </p:nvSpPr>
        <p:spPr bwMode="ltGray">
          <a:xfrm>
            <a:off x="3859107" y="5223457"/>
            <a:ext cx="1187385" cy="543600"/>
          </a:xfrm>
          <a:prstGeom prst="roundRect">
            <a:avLst>
              <a:gd name="adj" fmla="val 16667"/>
            </a:avLst>
          </a:prstGeom>
          <a:solidFill>
            <a:schemeClr val="accent6">
              <a:lumMod val="50000"/>
            </a:schemeClr>
          </a:solidFill>
          <a:ln w="25400">
            <a:noFill/>
            <a:round/>
            <a:headEnd/>
            <a:tailEnd/>
          </a:ln>
        </p:spPr>
        <p:txBody>
          <a:bodyPr lIns="108000" tIns="44451" rIns="0" bIns="44451" anchor="ctr"/>
          <a:lstStyle/>
          <a:p>
            <a:pPr algn="ctr"/>
            <a:r>
              <a:rPr lang="en-GB" sz="900" dirty="0">
                <a:solidFill>
                  <a:schemeClr val="bg1"/>
                </a:solidFill>
                <a:latin typeface="Arial" panose="020B0604020202020204" pitchFamily="34" charset="0"/>
                <a:ea typeface="Aileron" charset="0"/>
                <a:cs typeface="Arial" panose="020B0604020202020204" pitchFamily="34" charset="0"/>
              </a:rPr>
              <a:t>HER2+ by ctDNA</a:t>
            </a:r>
          </a:p>
        </p:txBody>
      </p:sp>
      <p:sp>
        <p:nvSpPr>
          <p:cNvPr id="66" name="Round Single Corner of Rectangle 65">
            <a:extLst>
              <a:ext uri="{FF2B5EF4-FFF2-40B4-BE49-F238E27FC236}">
                <a16:creationId xmlns:a16="http://schemas.microsoft.com/office/drawing/2014/main" id="{C45D6A43-07D0-E24E-B54D-711DFEA7C794}"/>
              </a:ext>
            </a:extLst>
          </p:cNvPr>
          <p:cNvSpPr/>
          <p:nvPr/>
        </p:nvSpPr>
        <p:spPr>
          <a:xfrm flipV="1">
            <a:off x="3158541" y="4797722"/>
            <a:ext cx="2700000" cy="216000"/>
          </a:xfrm>
          <a:prstGeom prst="round1Rect">
            <a:avLst>
              <a:gd name="adj" fmla="val 27677"/>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7" name="TextBox 66">
            <a:extLst>
              <a:ext uri="{FF2B5EF4-FFF2-40B4-BE49-F238E27FC236}">
                <a16:creationId xmlns:a16="http://schemas.microsoft.com/office/drawing/2014/main" id="{9E2E0121-65D7-88A6-6A29-E48282DE79CF}"/>
              </a:ext>
            </a:extLst>
          </p:cNvPr>
          <p:cNvSpPr txBox="1"/>
          <p:nvPr/>
        </p:nvSpPr>
        <p:spPr>
          <a:xfrm>
            <a:off x="3240000" y="4827593"/>
            <a:ext cx="2556790" cy="153888"/>
          </a:xfrm>
          <a:prstGeom prst="rect">
            <a:avLst/>
          </a:prstGeom>
          <a:noFill/>
        </p:spPr>
        <p:txBody>
          <a:bodyPr wrap="none" lIns="0" tIns="0" rIns="0" bIns="0" rtlCol="0">
            <a:spAutoFit/>
          </a:bodyPr>
          <a:lstStyle/>
          <a:p>
            <a:pPr algn="l"/>
            <a:r>
              <a:rPr lang="en-GB" sz="1000" b="1" dirty="0">
                <a:solidFill>
                  <a:schemeClr val="bg1"/>
                </a:solidFill>
                <a:latin typeface="Arial" panose="020B0604020202020204" pitchFamily="34" charset="0"/>
                <a:ea typeface="Aileron" charset="0"/>
                <a:cs typeface="Arial" panose="020B0604020202020204" pitchFamily="34" charset="0"/>
              </a:rPr>
              <a:t>Double blind, placebo-controlled Phase 3</a:t>
            </a:r>
          </a:p>
        </p:txBody>
      </p:sp>
      <p:sp>
        <p:nvSpPr>
          <p:cNvPr id="68" name="Round Same-side Corner of Rectangle 67">
            <a:extLst>
              <a:ext uri="{FF2B5EF4-FFF2-40B4-BE49-F238E27FC236}">
                <a16:creationId xmlns:a16="http://schemas.microsoft.com/office/drawing/2014/main" id="{1011189F-B19C-7534-86AD-4600BD381E4F}"/>
              </a:ext>
            </a:extLst>
          </p:cNvPr>
          <p:cNvSpPr/>
          <p:nvPr/>
        </p:nvSpPr>
        <p:spPr>
          <a:xfrm rot="5400000" flipH="1">
            <a:off x="5305033" y="2655722"/>
            <a:ext cx="1404000" cy="5688000"/>
          </a:xfrm>
          <a:prstGeom prst="round2SameRect">
            <a:avLst>
              <a:gd name="adj1" fmla="val 13126"/>
              <a:gd name="adj2" fmla="val 0"/>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69" name="Gerade Verbindung mit Pfeil 33">
            <a:extLst>
              <a:ext uri="{FF2B5EF4-FFF2-40B4-BE49-F238E27FC236}">
                <a16:creationId xmlns:a16="http://schemas.microsoft.com/office/drawing/2014/main" id="{753EDB5F-C087-671C-EC78-5694251A20B5}"/>
              </a:ext>
            </a:extLst>
          </p:cNvPr>
          <p:cNvCxnSpPr>
            <a:cxnSpLocks noChangeShapeType="1"/>
          </p:cNvCxnSpPr>
          <p:nvPr/>
        </p:nvCxnSpPr>
        <p:spPr bwMode="auto">
          <a:xfrm flipV="1">
            <a:off x="6120828" y="5957191"/>
            <a:ext cx="216000"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70" name="Diamond 69">
            <a:extLst>
              <a:ext uri="{FF2B5EF4-FFF2-40B4-BE49-F238E27FC236}">
                <a16:creationId xmlns:a16="http://schemas.microsoft.com/office/drawing/2014/main" id="{307D1AF4-96AA-A2A6-D9C7-61D1A81487B5}"/>
              </a:ext>
            </a:extLst>
          </p:cNvPr>
          <p:cNvSpPr/>
          <p:nvPr/>
        </p:nvSpPr>
        <p:spPr>
          <a:xfrm>
            <a:off x="6417457" y="3728576"/>
            <a:ext cx="1030039" cy="615480"/>
          </a:xfrm>
          <a:prstGeom prst="diamond">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1" name="TextBox 70">
            <a:extLst>
              <a:ext uri="{FF2B5EF4-FFF2-40B4-BE49-F238E27FC236}">
                <a16:creationId xmlns:a16="http://schemas.microsoft.com/office/drawing/2014/main" id="{F96D56FC-00DB-B090-6A07-D5E5AAA1B3FB}"/>
              </a:ext>
            </a:extLst>
          </p:cNvPr>
          <p:cNvSpPr txBox="1"/>
          <p:nvPr/>
        </p:nvSpPr>
        <p:spPr>
          <a:xfrm>
            <a:off x="8961578" y="5193210"/>
            <a:ext cx="1930016" cy="246221"/>
          </a:xfrm>
          <a:prstGeom prst="rect">
            <a:avLst/>
          </a:prstGeom>
          <a:noFill/>
        </p:spPr>
        <p:txBody>
          <a:bodyPr wrap="none" lIns="0" tIns="0" rIns="0" bIns="0" rtlCol="0">
            <a:spAutoFit/>
          </a:bodyPr>
          <a:lstStyle/>
          <a:p>
            <a:pPr algn="l"/>
            <a:r>
              <a:rPr lang="en-GB" sz="800" dirty="0">
                <a:latin typeface="Arial" panose="020B0604020202020204" pitchFamily="34" charset="0"/>
                <a:ea typeface="Aileron" charset="0"/>
                <a:cs typeface="Arial" panose="020B0604020202020204" pitchFamily="34" charset="0"/>
              </a:rPr>
              <a:t>Formal statistical comparisons to be made</a:t>
            </a:r>
            <a:br>
              <a:rPr lang="en-GB" sz="800" dirty="0">
                <a:latin typeface="Arial" panose="020B0604020202020204" pitchFamily="34" charset="0"/>
                <a:ea typeface="Aileron" charset="0"/>
                <a:cs typeface="Arial" panose="020B0604020202020204" pitchFamily="34" charset="0"/>
              </a:rPr>
            </a:br>
            <a:r>
              <a:rPr lang="en-GB" sz="800" dirty="0">
                <a:latin typeface="Arial" panose="020B0604020202020204" pitchFamily="34" charset="0"/>
                <a:ea typeface="Aileron" charset="0"/>
                <a:cs typeface="Arial" panose="020B0604020202020204" pitchFamily="34" charset="0"/>
              </a:rPr>
              <a:t>between Arms 3A and 3B</a:t>
            </a:r>
          </a:p>
        </p:txBody>
      </p:sp>
      <p:sp>
        <p:nvSpPr>
          <p:cNvPr id="72" name="TextBox 71">
            <a:extLst>
              <a:ext uri="{FF2B5EF4-FFF2-40B4-BE49-F238E27FC236}">
                <a16:creationId xmlns:a16="http://schemas.microsoft.com/office/drawing/2014/main" id="{3F7E9C39-607D-FDB9-2937-D186A85AD0FD}"/>
              </a:ext>
            </a:extLst>
          </p:cNvPr>
          <p:cNvSpPr txBox="1"/>
          <p:nvPr/>
        </p:nvSpPr>
        <p:spPr>
          <a:xfrm>
            <a:off x="8961578" y="5566254"/>
            <a:ext cx="2055050" cy="246221"/>
          </a:xfrm>
          <a:prstGeom prst="rect">
            <a:avLst/>
          </a:prstGeom>
          <a:noFill/>
        </p:spPr>
        <p:txBody>
          <a:bodyPr wrap="none" lIns="0" tIns="0" rIns="0" bIns="0" rtlCol="0">
            <a:spAutoFit/>
          </a:bodyPr>
          <a:lstStyle/>
          <a:p>
            <a:pPr algn="l"/>
            <a:r>
              <a:rPr lang="en-GB" sz="800" dirty="0">
                <a:latin typeface="Arial" panose="020B0604020202020204" pitchFamily="34" charset="0"/>
                <a:ea typeface="Aileron" charset="0"/>
                <a:cs typeface="Arial" panose="020B0604020202020204" pitchFamily="34" charset="0"/>
              </a:rPr>
              <a:t>Randomisation stratified by Asia vs Rest of </a:t>
            </a:r>
            <a:br>
              <a:rPr lang="en-GB" sz="800" dirty="0">
                <a:latin typeface="Arial" panose="020B0604020202020204" pitchFamily="34" charset="0"/>
                <a:ea typeface="Aileron" charset="0"/>
                <a:cs typeface="Arial" panose="020B0604020202020204" pitchFamily="34" charset="0"/>
              </a:rPr>
            </a:br>
            <a:r>
              <a:rPr lang="en-GB" sz="800" dirty="0">
                <a:latin typeface="Arial" panose="020B0604020202020204" pitchFamily="34" charset="0"/>
                <a:ea typeface="Aileron" charset="0"/>
                <a:cs typeface="Arial" panose="020B0604020202020204" pitchFamily="34" charset="0"/>
              </a:rPr>
              <a:t>World, time to progression, prior gastrectomy</a:t>
            </a:r>
          </a:p>
        </p:txBody>
      </p:sp>
      <p:sp>
        <p:nvSpPr>
          <p:cNvPr id="73" name="TextBox 72">
            <a:extLst>
              <a:ext uri="{FF2B5EF4-FFF2-40B4-BE49-F238E27FC236}">
                <a16:creationId xmlns:a16="http://schemas.microsoft.com/office/drawing/2014/main" id="{19DB4F98-DC10-4983-4F4D-1C2E316F246B}"/>
              </a:ext>
            </a:extLst>
          </p:cNvPr>
          <p:cNvSpPr txBox="1"/>
          <p:nvPr/>
        </p:nvSpPr>
        <p:spPr>
          <a:xfrm>
            <a:off x="6727606" y="3909462"/>
            <a:ext cx="413575"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Pac RD</a:t>
            </a:r>
            <a:br>
              <a:rPr lang="en-GB" sz="800" dirty="0">
                <a:latin typeface="Arial" panose="020B0604020202020204" pitchFamily="34" charset="0"/>
                <a:ea typeface="Aileron" charset="0"/>
                <a:cs typeface="Arial" panose="020B0604020202020204" pitchFamily="34" charset="0"/>
              </a:rPr>
            </a:br>
            <a:r>
              <a:rPr lang="en-GB" sz="800" dirty="0">
                <a:latin typeface="Arial" panose="020B0604020202020204" pitchFamily="34" charset="0"/>
                <a:ea typeface="Aileron" charset="0"/>
                <a:cs typeface="Arial" panose="020B0604020202020204" pitchFamily="34" charset="0"/>
              </a:rPr>
              <a:t>identified</a:t>
            </a:r>
          </a:p>
        </p:txBody>
      </p:sp>
      <p:sp>
        <p:nvSpPr>
          <p:cNvPr id="2" name="Content Placeholder 21">
            <a:extLst>
              <a:ext uri="{FF2B5EF4-FFF2-40B4-BE49-F238E27FC236}">
                <a16:creationId xmlns:a16="http://schemas.microsoft.com/office/drawing/2014/main" id="{23AC83DF-EEC7-4EEE-FC64-2C4124835054}"/>
              </a:ext>
            </a:extLst>
          </p:cNvPr>
          <p:cNvSpPr txBox="1">
            <a:spLocks/>
          </p:cNvSpPr>
          <p:nvPr/>
        </p:nvSpPr>
        <p:spPr>
          <a:xfrm>
            <a:off x="123529" y="6179282"/>
            <a:ext cx="11567618" cy="553590"/>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200"/>
              </a:spcAft>
            </a:pPr>
            <a:r>
              <a:rPr lang="en-GB" altLang="ja-JP" sz="900" dirty="0">
                <a:solidFill>
                  <a:schemeClr val="tx2"/>
                </a:solidFill>
              </a:rPr>
              <a:t>ctDNA, circulating tumour DNA; HER2, human epidermal growth factor receptor 2; IHC, immunohistochemistry; ISH, in-situ hybridisation; NGS, next-generation sequencing; PAC, paclitaxel; R, randomisation; RAM, ramucirumab; T-DXd, trastuzumab deruxtecan; Tmab, trastuzumab; TUC, tucatinib</a:t>
            </a:r>
          </a:p>
          <a:p>
            <a:pPr>
              <a:spcBef>
                <a:spcPts val="0"/>
              </a:spcBef>
              <a:spcAft>
                <a:spcPts val="200"/>
              </a:spcAft>
            </a:pPr>
            <a:r>
              <a:rPr lang="en-GB" altLang="ja-JP" sz="900" dirty="0">
                <a:solidFill>
                  <a:schemeClr val="tx2"/>
                </a:solidFill>
              </a:rPr>
              <a:t>https://</a:t>
            </a:r>
            <a:r>
              <a:rPr lang="en-GB" altLang="ja-JP" sz="900" dirty="0" err="1">
                <a:solidFill>
                  <a:schemeClr val="tx2"/>
                </a:solidFill>
              </a:rPr>
              <a:t>clinicaltrials.gov</a:t>
            </a:r>
            <a:r>
              <a:rPr lang="en-GB" altLang="ja-JP" sz="900" dirty="0">
                <a:solidFill>
                  <a:schemeClr val="tx2"/>
                </a:solidFill>
              </a:rPr>
              <a:t>/ct2/show/NCT04704934; https://clinicaltrials.gov/ct2/show/NCT04499924; </a:t>
            </a:r>
            <a:r>
              <a:rPr lang="en-GB" sz="900" dirty="0">
                <a:effectLst/>
                <a:latin typeface="Helvetica Neue" panose="02000503000000020004" pitchFamily="2" charset="0"/>
              </a:rPr>
              <a:t>Strickler, J.H., et al. Clin Oncol. 2021. DOI: 10.1200/JCO.2021.39.3_suppl.TPS252</a:t>
            </a:r>
            <a:endParaRPr lang="en-GB" altLang="ja-JP" sz="900" dirty="0">
              <a:solidFill>
                <a:schemeClr val="tx2"/>
              </a:solidFill>
            </a:endParaRPr>
          </a:p>
        </p:txBody>
      </p:sp>
    </p:spTree>
    <p:extLst>
      <p:ext uri="{BB962C8B-B14F-4D97-AF65-F5344CB8AC3E}">
        <p14:creationId xmlns:p14="http://schemas.microsoft.com/office/powerpoint/2010/main" val="168129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FC5F63-FCBE-FC68-3534-8CFBCF1EF3C0}"/>
              </a:ext>
            </a:extLst>
          </p:cNvPr>
          <p:cNvSpPr>
            <a:spLocks noGrp="1"/>
          </p:cNvSpPr>
          <p:nvPr>
            <p:ph type="title"/>
          </p:nvPr>
        </p:nvSpPr>
        <p:spPr/>
        <p:txBody>
          <a:bodyPr/>
          <a:lstStyle/>
          <a:p>
            <a:r>
              <a:rPr lang="en-GB" dirty="0"/>
              <a:t>Third line treatments in japan </a:t>
            </a:r>
          </a:p>
        </p:txBody>
      </p:sp>
      <p:sp>
        <p:nvSpPr>
          <p:cNvPr id="4" name="Slide Number Placeholder 3">
            <a:extLst>
              <a:ext uri="{FF2B5EF4-FFF2-40B4-BE49-F238E27FC236}">
                <a16:creationId xmlns:a16="http://schemas.microsoft.com/office/drawing/2014/main" id="{2CFC0B44-93D1-D3B9-ED1F-D601B95213CD}"/>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
        <p:nvSpPr>
          <p:cNvPr id="2" name="Content Placeholder 12">
            <a:extLst>
              <a:ext uri="{FF2B5EF4-FFF2-40B4-BE49-F238E27FC236}">
                <a16:creationId xmlns:a16="http://schemas.microsoft.com/office/drawing/2014/main" id="{24F87CF8-DA66-8D58-3BFE-9DE53F2F8B32}"/>
              </a:ext>
            </a:extLst>
          </p:cNvPr>
          <p:cNvSpPr txBox="1">
            <a:spLocks/>
          </p:cNvSpPr>
          <p:nvPr/>
        </p:nvSpPr>
        <p:spPr>
          <a:xfrm>
            <a:off x="620183" y="6356351"/>
            <a:ext cx="10180339" cy="365125"/>
          </a:xfrm>
          <a:prstGeom prst="rect">
            <a:avLst/>
          </a:prstGeom>
        </p:spPr>
        <p:txBody>
          <a:bodyPr anchor="b"/>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ja-JP" sz="1200" dirty="0">
                <a:solidFill>
                  <a:schemeClr val="bg1"/>
                </a:solidFill>
              </a:rPr>
              <a:t>3L, third line</a:t>
            </a:r>
          </a:p>
        </p:txBody>
      </p:sp>
    </p:spTree>
    <p:extLst>
      <p:ext uri="{BB962C8B-B14F-4D97-AF65-F5344CB8AC3E}">
        <p14:creationId xmlns:p14="http://schemas.microsoft.com/office/powerpoint/2010/main" val="131358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274014E-4FCC-1C4A-B876-819F44C3FA07}"/>
              </a:ext>
            </a:extLst>
          </p:cNvPr>
          <p:cNvSpPr>
            <a:spLocks noGrp="1"/>
          </p:cNvSpPr>
          <p:nvPr>
            <p:ph type="title"/>
          </p:nvPr>
        </p:nvSpPr>
        <p:spPr>
          <a:xfrm>
            <a:off x="619201" y="259200"/>
            <a:ext cx="10963199" cy="864000"/>
          </a:xfrm>
        </p:spPr>
        <p:txBody>
          <a:bodyPr/>
          <a:lstStyle/>
          <a:p>
            <a:r>
              <a:rPr lang="en-GB" altLang="ja-JP" dirty="0">
                <a:solidFill>
                  <a:schemeClr val="tx2"/>
                </a:solidFill>
              </a:rPr>
              <a:t>THIRD line </a:t>
            </a:r>
            <a:r>
              <a:rPr lang="en-GB" altLang="ja-JP">
                <a:solidFill>
                  <a:schemeClr val="tx2"/>
                </a:solidFill>
              </a:rPr>
              <a:t>systemic therapy </a:t>
            </a:r>
            <a:r>
              <a:rPr lang="en-GB" altLang="ja-JP" dirty="0">
                <a:solidFill>
                  <a:schemeClr val="tx2"/>
                </a:solidFill>
              </a:rPr>
              <a:t>trials for gastric cancer in Japan</a:t>
            </a:r>
          </a:p>
        </p:txBody>
      </p:sp>
      <p:sp>
        <p:nvSpPr>
          <p:cNvPr id="25" name="Content Placeholder 24">
            <a:extLst>
              <a:ext uri="{FF2B5EF4-FFF2-40B4-BE49-F238E27FC236}">
                <a16:creationId xmlns:a16="http://schemas.microsoft.com/office/drawing/2014/main" id="{243D3771-2928-E4E4-47B8-E40416FCC487}"/>
              </a:ext>
            </a:extLst>
          </p:cNvPr>
          <p:cNvSpPr>
            <a:spLocks noGrp="1"/>
          </p:cNvSpPr>
          <p:nvPr>
            <p:ph sz="quarter" idx="15"/>
          </p:nvPr>
        </p:nvSpPr>
        <p:spPr>
          <a:xfrm>
            <a:off x="620183" y="6356351"/>
            <a:ext cx="11198827" cy="365125"/>
          </a:xfrm>
        </p:spPr>
        <p:txBody>
          <a:bodyPr anchor="b"/>
          <a:lstStyle/>
          <a:p>
            <a:pPr>
              <a:spcBef>
                <a:spcPts val="0"/>
              </a:spcBef>
              <a:spcAft>
                <a:spcPts val="300"/>
              </a:spcAft>
            </a:pPr>
            <a:r>
              <a:rPr lang="en-GB" sz="1100" dirty="0">
                <a:solidFill>
                  <a:schemeClr val="tx2"/>
                </a:solidFill>
              </a:rPr>
              <a:t>BID, twice a day; BOR, best overall response; BSC, best supportive care; DCR, disease control rate; DoR, duration of response;  ECOG PS, Eastern Cooperative Oncology Group performance status; FTD/TPI, trifluridine/tipiracil; G/GEJ, gastric or gastroesophageal junction; HER2, human epidermal growth factor receptor 2; IV, intravenous; mGC, metastatic gastric cancer; ORR, objective response rate; OS, overall survival; PFS, progression-free survival; q2w, every 2 weeks; QoL, quality of life; R, randomisation; RoW, rest of world; TTR, time to response; y, years</a:t>
            </a:r>
            <a:endParaRPr kumimoji="1" lang="en-GB" altLang="ja-JP" sz="1100" dirty="0">
              <a:solidFill>
                <a:schemeClr val="tx2"/>
              </a:solidFill>
            </a:endParaRPr>
          </a:p>
          <a:p>
            <a:pPr>
              <a:spcBef>
                <a:spcPts val="0"/>
              </a:spcBef>
              <a:spcAft>
                <a:spcPts val="300"/>
              </a:spcAft>
            </a:pPr>
            <a:r>
              <a:rPr kumimoji="1" lang="en-GB" altLang="ja-JP" sz="1100" dirty="0">
                <a:solidFill>
                  <a:schemeClr val="tx2"/>
                </a:solidFill>
              </a:rPr>
              <a:t>1. Kang Y-K, et al. Lancet. 2017;390:2461-71; 2. </a:t>
            </a:r>
            <a:r>
              <a:rPr kumimoji="1" lang="en-GB" altLang="ja-JP" sz="1100" dirty="0" err="1">
                <a:solidFill>
                  <a:schemeClr val="tx2"/>
                </a:solidFill>
              </a:rPr>
              <a:t>Shitara</a:t>
            </a:r>
            <a:r>
              <a:rPr kumimoji="1" lang="en-GB" altLang="ja-JP" sz="1100" dirty="0">
                <a:solidFill>
                  <a:schemeClr val="tx2"/>
                </a:solidFill>
              </a:rPr>
              <a:t> K, et al. Lancet Oncol. 2018;19:1437-48</a:t>
            </a:r>
          </a:p>
        </p:txBody>
      </p:sp>
      <p:graphicFrame>
        <p:nvGraphicFramePr>
          <p:cNvPr id="9" name="グラフ 8">
            <a:extLst>
              <a:ext uri="{FF2B5EF4-FFF2-40B4-BE49-F238E27FC236}">
                <a16:creationId xmlns:a16="http://schemas.microsoft.com/office/drawing/2014/main" id="{9186E9E1-29AA-6346-995B-488FC6DE8EBD}"/>
              </a:ext>
            </a:extLst>
          </p:cNvPr>
          <p:cNvGraphicFramePr>
            <a:graphicFrameLocks/>
          </p:cNvGraphicFramePr>
          <p:nvPr/>
        </p:nvGraphicFramePr>
        <p:xfrm>
          <a:off x="3064870" y="3899488"/>
          <a:ext cx="8396749" cy="2080038"/>
        </p:xfrm>
        <a:graphic>
          <a:graphicData uri="http://schemas.openxmlformats.org/drawingml/2006/chart">
            <c:chart xmlns:c="http://schemas.openxmlformats.org/drawingml/2006/chart" xmlns:r="http://schemas.openxmlformats.org/officeDocument/2006/relationships" r:id="rId3"/>
          </a:graphicData>
        </a:graphic>
      </p:graphicFrame>
      <p:sp>
        <p:nvSpPr>
          <p:cNvPr id="10" name="正方形/長方形 9">
            <a:extLst>
              <a:ext uri="{FF2B5EF4-FFF2-40B4-BE49-F238E27FC236}">
                <a16:creationId xmlns:a16="http://schemas.microsoft.com/office/drawing/2014/main" id="{CF843EB0-72C5-C44A-9830-CCFD8579D79F}"/>
              </a:ext>
            </a:extLst>
          </p:cNvPr>
          <p:cNvSpPr/>
          <p:nvPr/>
        </p:nvSpPr>
        <p:spPr>
          <a:xfrm>
            <a:off x="540060" y="4422326"/>
            <a:ext cx="1552028" cy="830997"/>
          </a:xfrm>
          <a:prstGeom prst="rect">
            <a:avLst/>
          </a:prstGeom>
        </p:spPr>
        <p:txBody>
          <a:bodyPr wrap="none">
            <a:spAutoFit/>
          </a:bodyPr>
          <a:lstStyle/>
          <a:p>
            <a:pPr algn="ctr"/>
            <a:r>
              <a:rPr kumimoji="1" lang="en-GB" altLang="ja-JP" sz="1600" dirty="0">
                <a:latin typeface="Arial" panose="020B0604020202020204" pitchFamily="34" charset="0"/>
                <a:cs typeface="Arial" panose="020B0604020202020204" pitchFamily="34" charset="0"/>
              </a:rPr>
              <a:t>No prospective</a:t>
            </a:r>
            <a:br>
              <a:rPr kumimoji="1" lang="en-GB" altLang="ja-JP" sz="1600" dirty="0">
                <a:latin typeface="Arial" panose="020B0604020202020204" pitchFamily="34" charset="0"/>
                <a:cs typeface="Arial" panose="020B0604020202020204" pitchFamily="34" charset="0"/>
              </a:rPr>
            </a:br>
            <a:r>
              <a:rPr kumimoji="1" lang="en-GB" altLang="ja-JP" sz="1600" dirty="0">
                <a:latin typeface="Arial" panose="020B0604020202020204" pitchFamily="34" charset="0"/>
                <a:cs typeface="Arial" panose="020B0604020202020204" pitchFamily="34" charset="0"/>
              </a:rPr>
              <a:t>data </a:t>
            </a:r>
          </a:p>
          <a:p>
            <a:pPr algn="ctr"/>
            <a:r>
              <a:rPr kumimoji="1" lang="en-GB" altLang="ja-JP" sz="1600" dirty="0">
                <a:latin typeface="Arial" panose="020B0604020202020204" pitchFamily="34" charset="0"/>
                <a:cs typeface="Arial" panose="020B0604020202020204" pitchFamily="34" charset="0"/>
              </a:rPr>
              <a:t>available</a:t>
            </a:r>
          </a:p>
        </p:txBody>
      </p:sp>
      <p:sp>
        <p:nvSpPr>
          <p:cNvPr id="11" name="正方形/長方形 10">
            <a:extLst>
              <a:ext uri="{FF2B5EF4-FFF2-40B4-BE49-F238E27FC236}">
                <a16:creationId xmlns:a16="http://schemas.microsoft.com/office/drawing/2014/main" id="{4A780DEA-1F7A-D54B-AA8E-670239E85061}"/>
              </a:ext>
            </a:extLst>
          </p:cNvPr>
          <p:cNvSpPr/>
          <p:nvPr/>
        </p:nvSpPr>
        <p:spPr>
          <a:xfrm rot="16200000">
            <a:off x="2042513" y="4498556"/>
            <a:ext cx="1518364" cy="523220"/>
          </a:xfrm>
          <a:prstGeom prst="rect">
            <a:avLst/>
          </a:prstGeom>
        </p:spPr>
        <p:txBody>
          <a:bodyPr wrap="none">
            <a:spAutoFit/>
          </a:bodyPr>
          <a:lstStyle/>
          <a:p>
            <a:pPr algn="ctr"/>
            <a:r>
              <a:rPr kumimoji="1" lang="en-GB" altLang="ja-JP" sz="1400" b="1" dirty="0">
                <a:latin typeface="Arial" panose="020B0604020202020204" pitchFamily="34" charset="0"/>
                <a:cs typeface="Arial" panose="020B0604020202020204" pitchFamily="34" charset="0"/>
              </a:rPr>
              <a:t>Overall survival</a:t>
            </a:r>
            <a:br>
              <a:rPr kumimoji="1" lang="en-GB" altLang="ja-JP" sz="1400" b="1" dirty="0">
                <a:latin typeface="Arial" panose="020B0604020202020204" pitchFamily="34" charset="0"/>
                <a:cs typeface="Arial" panose="020B0604020202020204" pitchFamily="34" charset="0"/>
              </a:rPr>
            </a:br>
            <a:r>
              <a:rPr kumimoji="1" lang="en-GB" altLang="ja-JP" sz="1400" b="1" dirty="0">
                <a:latin typeface="Arial" panose="020B0604020202020204" pitchFamily="34" charset="0"/>
                <a:cs typeface="Arial" panose="020B0604020202020204" pitchFamily="34" charset="0"/>
              </a:rPr>
              <a:t>(months)</a:t>
            </a:r>
          </a:p>
        </p:txBody>
      </p:sp>
      <p:sp>
        <p:nvSpPr>
          <p:cNvPr id="12" name="正方形/長方形 11">
            <a:extLst>
              <a:ext uri="{FF2B5EF4-FFF2-40B4-BE49-F238E27FC236}">
                <a16:creationId xmlns:a16="http://schemas.microsoft.com/office/drawing/2014/main" id="{9CCAE86D-0F8A-DA49-98B6-F36A8BC3DC35}"/>
              </a:ext>
            </a:extLst>
          </p:cNvPr>
          <p:cNvSpPr/>
          <p:nvPr/>
        </p:nvSpPr>
        <p:spPr>
          <a:xfrm>
            <a:off x="5130617" y="4590889"/>
            <a:ext cx="470000" cy="338554"/>
          </a:xfrm>
          <a:prstGeom prst="rect">
            <a:avLst/>
          </a:prstGeom>
        </p:spPr>
        <p:txBody>
          <a:bodyPr wrap="none">
            <a:spAutoFit/>
          </a:bodyPr>
          <a:lstStyle/>
          <a:p>
            <a:pPr algn="ctr"/>
            <a:r>
              <a:rPr kumimoji="1" lang="en-GB" altLang="ja-JP" sz="1600" dirty="0">
                <a:solidFill>
                  <a:schemeClr val="bg1"/>
                </a:solidFill>
                <a:latin typeface="Arial" panose="020B0604020202020204" pitchFamily="34" charset="0"/>
                <a:cs typeface="Arial" panose="020B0604020202020204" pitchFamily="34" charset="0"/>
              </a:rPr>
              <a:t>5.3</a:t>
            </a:r>
          </a:p>
        </p:txBody>
      </p:sp>
      <p:sp>
        <p:nvSpPr>
          <p:cNvPr id="13" name="正方形/長方形 12">
            <a:extLst>
              <a:ext uri="{FF2B5EF4-FFF2-40B4-BE49-F238E27FC236}">
                <a16:creationId xmlns:a16="http://schemas.microsoft.com/office/drawing/2014/main" id="{1E0F9B87-8EC1-CB43-BDB9-17D0E3DA6170}"/>
              </a:ext>
            </a:extLst>
          </p:cNvPr>
          <p:cNvSpPr/>
          <p:nvPr/>
        </p:nvSpPr>
        <p:spPr>
          <a:xfrm>
            <a:off x="9155116" y="4519632"/>
            <a:ext cx="470000" cy="338554"/>
          </a:xfrm>
          <a:prstGeom prst="rect">
            <a:avLst/>
          </a:prstGeom>
        </p:spPr>
        <p:txBody>
          <a:bodyPr wrap="none">
            <a:spAutoFit/>
          </a:bodyPr>
          <a:lstStyle/>
          <a:p>
            <a:pPr algn="ctr"/>
            <a:r>
              <a:rPr kumimoji="1" lang="en-GB" altLang="ja-JP" sz="1600" dirty="0">
                <a:solidFill>
                  <a:schemeClr val="bg1"/>
                </a:solidFill>
                <a:latin typeface="Arial" panose="020B0604020202020204" pitchFamily="34" charset="0"/>
                <a:cs typeface="Arial" panose="020B0604020202020204" pitchFamily="34" charset="0"/>
              </a:rPr>
              <a:t>5.7</a:t>
            </a:r>
          </a:p>
        </p:txBody>
      </p:sp>
      <p:sp>
        <p:nvSpPr>
          <p:cNvPr id="14" name="正方形/長方形 13">
            <a:extLst>
              <a:ext uri="{FF2B5EF4-FFF2-40B4-BE49-F238E27FC236}">
                <a16:creationId xmlns:a16="http://schemas.microsoft.com/office/drawing/2014/main" id="{29FAEE80-4C34-B642-88D9-EA6913A7265C}"/>
              </a:ext>
            </a:extLst>
          </p:cNvPr>
          <p:cNvSpPr/>
          <p:nvPr/>
        </p:nvSpPr>
        <p:spPr>
          <a:xfrm>
            <a:off x="5073711" y="5196851"/>
            <a:ext cx="583813" cy="338554"/>
          </a:xfrm>
          <a:prstGeom prst="rect">
            <a:avLst/>
          </a:prstGeom>
        </p:spPr>
        <p:txBody>
          <a:bodyPr wrap="none">
            <a:spAutoFit/>
          </a:bodyPr>
          <a:lstStyle/>
          <a:p>
            <a:pPr algn="ctr"/>
            <a:r>
              <a:rPr kumimoji="1" lang="en-GB" altLang="ja-JP" sz="1600" dirty="0">
                <a:solidFill>
                  <a:schemeClr val="bg1"/>
                </a:solidFill>
                <a:latin typeface="Arial" panose="020B0604020202020204" pitchFamily="34" charset="0"/>
                <a:cs typeface="Arial" panose="020B0604020202020204" pitchFamily="34" charset="0"/>
              </a:rPr>
              <a:t>1.61</a:t>
            </a:r>
          </a:p>
        </p:txBody>
      </p:sp>
      <p:sp>
        <p:nvSpPr>
          <p:cNvPr id="15" name="正方形/長方形 14">
            <a:extLst>
              <a:ext uri="{FF2B5EF4-FFF2-40B4-BE49-F238E27FC236}">
                <a16:creationId xmlns:a16="http://schemas.microsoft.com/office/drawing/2014/main" id="{588127F8-84B4-0241-A5B8-8B15853A9733}"/>
              </a:ext>
            </a:extLst>
          </p:cNvPr>
          <p:cNvSpPr/>
          <p:nvPr/>
        </p:nvSpPr>
        <p:spPr>
          <a:xfrm>
            <a:off x="9145283" y="5157324"/>
            <a:ext cx="470000" cy="338554"/>
          </a:xfrm>
          <a:prstGeom prst="rect">
            <a:avLst/>
          </a:prstGeom>
        </p:spPr>
        <p:txBody>
          <a:bodyPr wrap="none">
            <a:spAutoFit/>
          </a:bodyPr>
          <a:lstStyle/>
          <a:p>
            <a:pPr algn="ctr"/>
            <a:r>
              <a:rPr kumimoji="1" lang="en-GB" altLang="ja-JP" sz="1600" dirty="0">
                <a:solidFill>
                  <a:schemeClr val="bg1"/>
                </a:solidFill>
                <a:latin typeface="Arial" panose="020B0604020202020204" pitchFamily="34" charset="0"/>
                <a:cs typeface="Arial" panose="020B0604020202020204" pitchFamily="34" charset="0"/>
              </a:rPr>
              <a:t>2.0</a:t>
            </a:r>
          </a:p>
        </p:txBody>
      </p:sp>
      <p:pic>
        <p:nvPicPr>
          <p:cNvPr id="16" name="図 15">
            <a:extLst>
              <a:ext uri="{FF2B5EF4-FFF2-40B4-BE49-F238E27FC236}">
                <a16:creationId xmlns:a16="http://schemas.microsoft.com/office/drawing/2014/main" id="{DC1B65D9-423F-A44C-ADE4-3E3EF14547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79344" y="1049673"/>
            <a:ext cx="619695" cy="619695"/>
          </a:xfrm>
          <a:prstGeom prst="rect">
            <a:avLst/>
          </a:prstGeom>
        </p:spPr>
      </p:pic>
      <p:sp>
        <p:nvSpPr>
          <p:cNvPr id="26" name="Slide Number Placeholder 25">
            <a:extLst>
              <a:ext uri="{FF2B5EF4-FFF2-40B4-BE49-F238E27FC236}">
                <a16:creationId xmlns:a16="http://schemas.microsoft.com/office/drawing/2014/main" id="{9DD44C4E-B55A-E948-E40A-FE74956BEC04}"/>
              </a:ext>
            </a:extLst>
          </p:cNvPr>
          <p:cNvSpPr>
            <a:spLocks noGrp="1"/>
          </p:cNvSpPr>
          <p:nvPr>
            <p:ph type="sldNum" sz="quarter" idx="4"/>
          </p:nvPr>
        </p:nvSpPr>
        <p:spPr/>
        <p:txBody>
          <a:bodyPr/>
          <a:lstStyle/>
          <a:p>
            <a:fld id="{FCE43C0F-8A7B-3A4B-9DB5-B3472E36E833}" type="slidenum">
              <a:rPr lang="en-GB" smtClean="0"/>
              <a:pPr/>
              <a:t>15</a:t>
            </a:fld>
            <a:endParaRPr lang="en-GB" dirty="0"/>
          </a:p>
        </p:txBody>
      </p:sp>
      <p:cxnSp>
        <p:nvCxnSpPr>
          <p:cNvPr id="29" name="Gerade Verbindung mit Pfeil 33">
            <a:extLst>
              <a:ext uri="{FF2B5EF4-FFF2-40B4-BE49-F238E27FC236}">
                <a16:creationId xmlns:a16="http://schemas.microsoft.com/office/drawing/2014/main" id="{A5221B7A-97F1-8CEC-2FF2-BCF62DD266C2}"/>
              </a:ext>
            </a:extLst>
          </p:cNvPr>
          <p:cNvCxnSpPr>
            <a:cxnSpLocks noChangeShapeType="1"/>
          </p:cNvCxnSpPr>
          <p:nvPr/>
        </p:nvCxnSpPr>
        <p:spPr bwMode="auto">
          <a:xfrm flipV="1">
            <a:off x="3654157" y="1840056"/>
            <a:ext cx="180000"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30" name="AutoShape 8">
            <a:extLst>
              <a:ext uri="{FF2B5EF4-FFF2-40B4-BE49-F238E27FC236}">
                <a16:creationId xmlns:a16="http://schemas.microsoft.com/office/drawing/2014/main" id="{4E72A2CB-98C0-6F7F-2C76-7E08FC53B75C}"/>
              </a:ext>
            </a:extLst>
          </p:cNvPr>
          <p:cNvSpPr>
            <a:spLocks noChangeArrowheads="1"/>
          </p:cNvSpPr>
          <p:nvPr/>
        </p:nvSpPr>
        <p:spPr bwMode="ltGray">
          <a:xfrm>
            <a:off x="3758747" y="2132856"/>
            <a:ext cx="1548000" cy="980560"/>
          </a:xfrm>
          <a:prstGeom prst="roundRect">
            <a:avLst>
              <a:gd name="adj" fmla="val 10774"/>
            </a:avLst>
          </a:prstGeom>
          <a:noFill/>
          <a:ln w="25400">
            <a:noFill/>
            <a:round/>
            <a:headEnd/>
            <a:tailEnd/>
          </a:ln>
        </p:spPr>
        <p:txBody>
          <a:bodyPr lIns="72000" tIns="36000" rIns="72000" bIns="36000" anchor="ctr">
            <a:noAutofit/>
          </a:bodyPr>
          <a:lstStyle/>
          <a:p>
            <a:pPr defTabSz="892152">
              <a:defRPr/>
            </a:pPr>
            <a:r>
              <a:rPr lang="en-GB" sz="900" b="1" kern="0" dirty="0">
                <a:latin typeface="Arial" panose="020B0604020202020204" pitchFamily="34" charset="0"/>
                <a:ea typeface="ＭＳ Ｐゴシック" charset="0"/>
                <a:cs typeface="Arial" panose="020B0604020202020204" pitchFamily="34" charset="0"/>
              </a:rPr>
              <a:t>Stratification based on:</a:t>
            </a:r>
          </a:p>
          <a:p>
            <a:pPr marL="134938" indent="-134938" defTabSz="892152">
              <a:buClr>
                <a:schemeClr val="accent1"/>
              </a:buClr>
              <a:buFont typeface="Arial"/>
              <a:buChar char="•"/>
              <a:defRPr/>
            </a:pPr>
            <a:r>
              <a:rPr lang="en-GB" sz="900" kern="0" dirty="0">
                <a:latin typeface="Arial" panose="020B0604020202020204" pitchFamily="34" charset="0"/>
                <a:ea typeface="ＭＳ Ｐゴシック" charset="0"/>
                <a:cs typeface="Arial" panose="020B0604020202020204" pitchFamily="34" charset="0"/>
              </a:rPr>
              <a:t>Country (Japan vs </a:t>
            </a:r>
            <a:br>
              <a:rPr lang="en-GB" sz="900" kern="0" dirty="0">
                <a:latin typeface="Arial" panose="020B0604020202020204" pitchFamily="34" charset="0"/>
                <a:ea typeface="ＭＳ Ｐゴシック" charset="0"/>
                <a:cs typeface="Arial" panose="020B0604020202020204" pitchFamily="34" charset="0"/>
              </a:rPr>
            </a:br>
            <a:r>
              <a:rPr lang="en-GB" sz="900" kern="0" dirty="0">
                <a:latin typeface="Arial" panose="020B0604020202020204" pitchFamily="34" charset="0"/>
                <a:ea typeface="ＭＳ Ｐゴシック" charset="0"/>
                <a:cs typeface="Arial" panose="020B0604020202020204" pitchFamily="34" charset="0"/>
              </a:rPr>
              <a:t>Korea vs Taiwan)</a:t>
            </a:r>
          </a:p>
          <a:p>
            <a:pPr marL="134938" indent="-134938" defTabSz="892152">
              <a:buClr>
                <a:schemeClr val="accent1"/>
              </a:buClr>
              <a:buFont typeface="Arial"/>
              <a:buChar char="•"/>
              <a:defRPr/>
            </a:pPr>
            <a:r>
              <a:rPr lang="en-GB" sz="900" kern="0" dirty="0">
                <a:latin typeface="Arial" panose="020B0604020202020204" pitchFamily="34" charset="0"/>
                <a:ea typeface="ＭＳ Ｐゴシック" charset="0"/>
                <a:cs typeface="Arial" panose="020B0604020202020204" pitchFamily="34" charset="0"/>
              </a:rPr>
              <a:t>ECOG PS (0 vs 1)</a:t>
            </a:r>
          </a:p>
          <a:p>
            <a:pPr marL="134938" indent="-134938" defTabSz="892152">
              <a:buClr>
                <a:schemeClr val="accent1"/>
              </a:buClr>
              <a:buFont typeface="Arial"/>
              <a:buChar char="•"/>
              <a:defRPr/>
            </a:pPr>
            <a:r>
              <a:rPr lang="en-GB" sz="900" kern="0" dirty="0">
                <a:latin typeface="Arial" panose="020B0604020202020204" pitchFamily="34" charset="0"/>
                <a:ea typeface="ＭＳ Ｐゴシック" charset="0"/>
                <a:cs typeface="Arial" panose="020B0604020202020204" pitchFamily="34" charset="0"/>
              </a:rPr>
              <a:t>Number of organs with metastases (&lt;2 vs ≥2)</a:t>
            </a:r>
          </a:p>
        </p:txBody>
      </p:sp>
      <p:cxnSp>
        <p:nvCxnSpPr>
          <p:cNvPr id="32" name="Gerade Verbindung mit Pfeil 33">
            <a:extLst>
              <a:ext uri="{FF2B5EF4-FFF2-40B4-BE49-F238E27FC236}">
                <a16:creationId xmlns:a16="http://schemas.microsoft.com/office/drawing/2014/main" id="{DDB4C730-87C6-01B2-43A5-7AD5CDDB88D3}"/>
              </a:ext>
            </a:extLst>
          </p:cNvPr>
          <p:cNvCxnSpPr>
            <a:cxnSpLocks noChangeShapeType="1"/>
          </p:cNvCxnSpPr>
          <p:nvPr/>
        </p:nvCxnSpPr>
        <p:spPr bwMode="auto">
          <a:xfrm flipV="1">
            <a:off x="3654157" y="3370056"/>
            <a:ext cx="180000"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cxnSp>
        <p:nvCxnSpPr>
          <p:cNvPr id="33" name="Gerade Verbindung mit Pfeil 33">
            <a:extLst>
              <a:ext uri="{FF2B5EF4-FFF2-40B4-BE49-F238E27FC236}">
                <a16:creationId xmlns:a16="http://schemas.microsoft.com/office/drawing/2014/main" id="{A7B19DD7-27A4-5CC1-DC83-18E06E6D4032}"/>
              </a:ext>
            </a:extLst>
          </p:cNvPr>
          <p:cNvCxnSpPr>
            <a:cxnSpLocks noChangeShapeType="1"/>
          </p:cNvCxnSpPr>
          <p:nvPr/>
        </p:nvCxnSpPr>
        <p:spPr bwMode="auto">
          <a:xfrm rot="16200000" flipV="1">
            <a:off x="2883257" y="2603461"/>
            <a:ext cx="1548000" cy="0"/>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cxnSp>
        <p:nvCxnSpPr>
          <p:cNvPr id="34" name="Gerade Verbindung mit Pfeil 33">
            <a:extLst>
              <a:ext uri="{FF2B5EF4-FFF2-40B4-BE49-F238E27FC236}">
                <a16:creationId xmlns:a16="http://schemas.microsoft.com/office/drawing/2014/main" id="{31FC19C5-2120-6B52-693B-8843BEB0DF49}"/>
              </a:ext>
            </a:extLst>
          </p:cNvPr>
          <p:cNvCxnSpPr>
            <a:cxnSpLocks noChangeShapeType="1"/>
          </p:cNvCxnSpPr>
          <p:nvPr/>
        </p:nvCxnSpPr>
        <p:spPr bwMode="auto">
          <a:xfrm flipV="1">
            <a:off x="2574165" y="2684569"/>
            <a:ext cx="1080000" cy="0"/>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sp>
        <p:nvSpPr>
          <p:cNvPr id="35" name="AutoShape 8">
            <a:extLst>
              <a:ext uri="{FF2B5EF4-FFF2-40B4-BE49-F238E27FC236}">
                <a16:creationId xmlns:a16="http://schemas.microsoft.com/office/drawing/2014/main" id="{9EBBE2C7-13C7-3DA6-8DB3-B4C920149F76}"/>
              </a:ext>
            </a:extLst>
          </p:cNvPr>
          <p:cNvSpPr>
            <a:spLocks noChangeArrowheads="1"/>
          </p:cNvSpPr>
          <p:nvPr/>
        </p:nvSpPr>
        <p:spPr bwMode="ltGray">
          <a:xfrm>
            <a:off x="1451607" y="1606056"/>
            <a:ext cx="1548000" cy="1980000"/>
          </a:xfrm>
          <a:prstGeom prst="roundRect">
            <a:avLst>
              <a:gd name="adj" fmla="val 4598"/>
            </a:avLst>
          </a:prstGeom>
          <a:solidFill>
            <a:schemeClr val="bg1"/>
          </a:solidFill>
          <a:ln w="25400">
            <a:solidFill>
              <a:schemeClr val="accent6"/>
            </a:solidFill>
            <a:round/>
            <a:headEnd/>
            <a:tailEnd/>
          </a:ln>
        </p:spPr>
        <p:txBody>
          <a:bodyPr lIns="72000" tIns="36000" rIns="72000" bIns="36000" anchor="ctr">
            <a:noAutofit/>
          </a:bodyPr>
          <a:lstStyle/>
          <a:p>
            <a:pPr defTabSz="892152">
              <a:lnSpc>
                <a:spcPct val="90000"/>
              </a:lnSpc>
              <a:spcAft>
                <a:spcPts val="200"/>
              </a:spcAft>
              <a:defRPr/>
            </a:pPr>
            <a:r>
              <a:rPr lang="en-GB" sz="900" b="1" kern="0" dirty="0">
                <a:solidFill>
                  <a:schemeClr val="accent1"/>
                </a:solidFill>
                <a:latin typeface="Arial" panose="020B0604020202020204" pitchFamily="34" charset="0"/>
                <a:ea typeface="ＭＳ Ｐゴシック" charset="0"/>
                <a:cs typeface="Arial" panose="020B0604020202020204" pitchFamily="34" charset="0"/>
              </a:rPr>
              <a:t>Eligibility</a:t>
            </a:r>
          </a:p>
          <a:p>
            <a:pPr marL="182563" indent="-182563" defTabSz="892152">
              <a:lnSpc>
                <a:spcPct val="90000"/>
              </a:lnSpc>
              <a:spcAft>
                <a:spcPts val="200"/>
              </a:spcAft>
              <a:buClr>
                <a:schemeClr val="accent1"/>
              </a:buClr>
              <a:buFont typeface="Arial"/>
              <a:buChar char="•"/>
              <a:defRPr/>
            </a:pPr>
            <a:r>
              <a:rPr lang="en-GB" sz="900" kern="0" dirty="0">
                <a:latin typeface="Arial" panose="020B0604020202020204" pitchFamily="34" charset="0"/>
                <a:ea typeface="ＭＳ Ｐゴシック" charset="0"/>
                <a:cs typeface="Arial" panose="020B0604020202020204" pitchFamily="34" charset="0"/>
              </a:rPr>
              <a:t>Age ≥20 years</a:t>
            </a:r>
          </a:p>
          <a:p>
            <a:pPr marL="182563" indent="-182563" defTabSz="892152">
              <a:lnSpc>
                <a:spcPct val="90000"/>
              </a:lnSpc>
              <a:spcAft>
                <a:spcPts val="200"/>
              </a:spcAft>
              <a:buClr>
                <a:schemeClr val="accent1"/>
              </a:buClr>
              <a:buFont typeface="Arial"/>
              <a:buChar char="•"/>
              <a:defRPr/>
            </a:pPr>
            <a:r>
              <a:rPr lang="en-GB" sz="900" kern="0" dirty="0">
                <a:latin typeface="Arial" panose="020B0604020202020204" pitchFamily="34" charset="0"/>
                <a:ea typeface="ＭＳ Ｐゴシック" charset="0"/>
                <a:cs typeface="Arial" panose="020B0604020202020204" pitchFamily="34" charset="0"/>
              </a:rPr>
              <a:t>Unresectable advanced or recurrent G/GEJ cancer</a:t>
            </a:r>
          </a:p>
          <a:p>
            <a:pPr marL="182563" indent="-182563" defTabSz="892152">
              <a:lnSpc>
                <a:spcPct val="90000"/>
              </a:lnSpc>
              <a:spcAft>
                <a:spcPts val="200"/>
              </a:spcAft>
              <a:buClr>
                <a:schemeClr val="accent1"/>
              </a:buClr>
              <a:buFont typeface="Arial"/>
              <a:buChar char="•"/>
              <a:defRPr/>
            </a:pPr>
            <a:r>
              <a:rPr lang="en-GB" sz="900" kern="0" dirty="0">
                <a:latin typeface="Arial" panose="020B0604020202020204" pitchFamily="34" charset="0"/>
                <a:ea typeface="ＭＳ Ｐゴシック" charset="0"/>
                <a:cs typeface="Arial" panose="020B0604020202020204" pitchFamily="34" charset="0"/>
              </a:rPr>
              <a:t>Histologically confirmed adenocarcinoma</a:t>
            </a:r>
          </a:p>
          <a:p>
            <a:pPr marL="182563" indent="-182563" defTabSz="892152">
              <a:lnSpc>
                <a:spcPct val="90000"/>
              </a:lnSpc>
              <a:spcAft>
                <a:spcPts val="200"/>
              </a:spcAft>
              <a:buClr>
                <a:schemeClr val="accent1"/>
              </a:buClr>
              <a:buFont typeface="Arial"/>
              <a:buChar char="•"/>
              <a:defRPr/>
            </a:pPr>
            <a:r>
              <a:rPr lang="en-GB" sz="900" kern="0" dirty="0">
                <a:latin typeface="Arial" panose="020B0604020202020204" pitchFamily="34" charset="0"/>
                <a:ea typeface="ＭＳ Ｐゴシック" charset="0"/>
                <a:cs typeface="Arial" panose="020B0604020202020204" pitchFamily="34" charset="0"/>
              </a:rPr>
              <a:t>Prior treatment with ≥2 regimens and refractory to/intolerant of standard therapy</a:t>
            </a:r>
          </a:p>
          <a:p>
            <a:pPr marL="182563" indent="-182563" defTabSz="892152">
              <a:lnSpc>
                <a:spcPct val="90000"/>
              </a:lnSpc>
              <a:spcAft>
                <a:spcPts val="200"/>
              </a:spcAft>
              <a:buClr>
                <a:schemeClr val="accent1"/>
              </a:buClr>
              <a:buFont typeface="Arial"/>
              <a:buChar char="•"/>
              <a:defRPr/>
            </a:pPr>
            <a:r>
              <a:rPr lang="en-GB" sz="900" kern="0" dirty="0">
                <a:latin typeface="Arial" panose="020B0604020202020204" pitchFamily="34" charset="0"/>
                <a:ea typeface="ＭＳ Ｐゴシック" charset="0"/>
                <a:cs typeface="Arial" panose="020B0604020202020204" pitchFamily="34" charset="0"/>
              </a:rPr>
              <a:t>ECOG PS of 0 or 1</a:t>
            </a:r>
          </a:p>
        </p:txBody>
      </p:sp>
      <p:sp>
        <p:nvSpPr>
          <p:cNvPr id="36" name="Oval 35">
            <a:extLst>
              <a:ext uri="{FF2B5EF4-FFF2-40B4-BE49-F238E27FC236}">
                <a16:creationId xmlns:a16="http://schemas.microsoft.com/office/drawing/2014/main" id="{52DC1649-3B15-1377-696F-9D19AAAEEB51}"/>
              </a:ext>
            </a:extLst>
          </p:cNvPr>
          <p:cNvSpPr>
            <a:spLocks noChangeArrowheads="1"/>
          </p:cNvSpPr>
          <p:nvPr/>
        </p:nvSpPr>
        <p:spPr bwMode="auto">
          <a:xfrm>
            <a:off x="3082353" y="2438894"/>
            <a:ext cx="492157" cy="491828"/>
          </a:xfrm>
          <a:prstGeom prst="ellipse">
            <a:avLst/>
          </a:prstGeom>
          <a:solidFill>
            <a:schemeClr val="accent6"/>
          </a:solidFill>
          <a:ln w="25400">
            <a:noFill/>
            <a:round/>
            <a:headEnd/>
            <a:tailEnd/>
          </a:ln>
        </p:spPr>
        <p:txBody>
          <a:bodyPr wrap="none" anchor="ctr"/>
          <a:lstStyle/>
          <a:p>
            <a:pPr algn="ctr" eaLnBrk="0" hangingPunct="0">
              <a:defRPr/>
            </a:pPr>
            <a:r>
              <a:rPr lang="en-GB" sz="1600" b="1" kern="0" dirty="0">
                <a:solidFill>
                  <a:schemeClr val="bg1"/>
                </a:solidFill>
                <a:latin typeface="Arial" panose="020B0604020202020204" pitchFamily="34" charset="0"/>
                <a:ea typeface="ＭＳ Ｐゴシック" charset="0"/>
                <a:cs typeface="Arial" panose="020B0604020202020204" pitchFamily="34" charset="0"/>
              </a:rPr>
              <a:t>R</a:t>
            </a:r>
          </a:p>
          <a:p>
            <a:pPr algn="ctr" eaLnBrk="0" hangingPunct="0">
              <a:defRPr/>
            </a:pPr>
            <a:r>
              <a:rPr lang="en-GB" sz="1200" b="1" kern="0" dirty="0">
                <a:solidFill>
                  <a:schemeClr val="bg1"/>
                </a:solidFill>
                <a:latin typeface="Arial" panose="020B0604020202020204" pitchFamily="34" charset="0"/>
                <a:ea typeface="ＭＳ Ｐゴシック" charset="0"/>
                <a:cs typeface="Arial" panose="020B0604020202020204" pitchFamily="34" charset="0"/>
              </a:rPr>
              <a:t>2:1</a:t>
            </a:r>
          </a:p>
        </p:txBody>
      </p:sp>
      <p:sp>
        <p:nvSpPr>
          <p:cNvPr id="37" name="正方形/長方形 18">
            <a:extLst>
              <a:ext uri="{FF2B5EF4-FFF2-40B4-BE49-F238E27FC236}">
                <a16:creationId xmlns:a16="http://schemas.microsoft.com/office/drawing/2014/main" id="{843E4B03-4E9A-CE31-D56E-5B5BD19CF6F1}"/>
              </a:ext>
            </a:extLst>
          </p:cNvPr>
          <p:cNvSpPr/>
          <p:nvPr/>
        </p:nvSpPr>
        <p:spPr>
          <a:xfrm>
            <a:off x="1451607" y="1272561"/>
            <a:ext cx="1502463" cy="307777"/>
          </a:xfrm>
          <a:prstGeom prst="rect">
            <a:avLst/>
          </a:prstGeom>
        </p:spPr>
        <p:txBody>
          <a:bodyPr wrap="none" lIns="0">
            <a:spAutoFit/>
          </a:bodyPr>
          <a:lstStyle/>
          <a:p>
            <a:r>
              <a:rPr kumimoji="1" lang="en-GB" altLang="ja-JP" sz="1400" b="1" dirty="0">
                <a:solidFill>
                  <a:schemeClr val="accent1"/>
                </a:solidFill>
                <a:latin typeface="Arial" panose="020B0604020202020204" pitchFamily="34" charset="0"/>
                <a:cs typeface="Arial" panose="020B0604020202020204" pitchFamily="34" charset="0"/>
              </a:rPr>
              <a:t>ATTRACTION-2</a:t>
            </a:r>
            <a:r>
              <a:rPr kumimoji="1" lang="en-GB" altLang="ja-JP" sz="1400" b="1" baseline="30000" dirty="0">
                <a:solidFill>
                  <a:schemeClr val="accent1"/>
                </a:solidFill>
                <a:latin typeface="Arial" panose="020B0604020202020204" pitchFamily="34" charset="0"/>
                <a:cs typeface="Arial" panose="020B0604020202020204" pitchFamily="34" charset="0"/>
              </a:rPr>
              <a:t>1</a:t>
            </a:r>
          </a:p>
        </p:txBody>
      </p:sp>
      <p:sp>
        <p:nvSpPr>
          <p:cNvPr id="38" name="AutoShape 8">
            <a:extLst>
              <a:ext uri="{FF2B5EF4-FFF2-40B4-BE49-F238E27FC236}">
                <a16:creationId xmlns:a16="http://schemas.microsoft.com/office/drawing/2014/main" id="{7D701512-4088-D8C0-F238-8510A265C498}"/>
              </a:ext>
            </a:extLst>
          </p:cNvPr>
          <p:cNvSpPr>
            <a:spLocks noChangeArrowheads="1"/>
          </p:cNvSpPr>
          <p:nvPr/>
        </p:nvSpPr>
        <p:spPr bwMode="ltGray">
          <a:xfrm>
            <a:off x="5294019" y="1606056"/>
            <a:ext cx="1080000" cy="1980000"/>
          </a:xfrm>
          <a:prstGeom prst="roundRect">
            <a:avLst>
              <a:gd name="adj" fmla="val 13789"/>
            </a:avLst>
          </a:prstGeom>
          <a:solidFill>
            <a:schemeClr val="bg1"/>
          </a:solidFill>
          <a:ln w="25400">
            <a:solidFill>
              <a:schemeClr val="accent6"/>
            </a:solidFill>
            <a:round/>
            <a:headEnd/>
            <a:tailEnd/>
          </a:ln>
        </p:spPr>
        <p:txBody>
          <a:bodyPr lIns="72000" tIns="36000" rIns="72000" bIns="36000" anchor="ctr">
            <a:noAutofit/>
          </a:bodyPr>
          <a:lstStyle/>
          <a:p>
            <a:pPr>
              <a:spcAft>
                <a:spcPts val="300"/>
              </a:spcAft>
            </a:pPr>
            <a:r>
              <a:rPr kumimoji="1" lang="en-GB" altLang="ja-JP" sz="900" b="1" dirty="0">
                <a:solidFill>
                  <a:schemeClr val="accent1"/>
                </a:solidFill>
                <a:latin typeface="Arial" panose="020B0604020202020204" pitchFamily="34" charset="0"/>
                <a:cs typeface="Arial" panose="020B0604020202020204" pitchFamily="34" charset="0"/>
              </a:rPr>
              <a:t>Primary endpoint:</a:t>
            </a:r>
          </a:p>
          <a:p>
            <a:pPr marL="134938" indent="-134938">
              <a:spcAft>
                <a:spcPts val="300"/>
              </a:spcAft>
              <a:buClr>
                <a:schemeClr val="accent1"/>
              </a:buClr>
              <a:buFont typeface="Arial" panose="020B0604020202020204" pitchFamily="34" charset="0"/>
              <a:buChar char="•"/>
            </a:pPr>
            <a:r>
              <a:rPr kumimoji="1" lang="en-GB" altLang="ja-JP" sz="900" dirty="0">
                <a:latin typeface="Arial" panose="020B0604020202020204" pitchFamily="34" charset="0"/>
                <a:cs typeface="Arial" panose="020B0604020202020204" pitchFamily="34" charset="0"/>
              </a:rPr>
              <a:t>OS</a:t>
            </a:r>
          </a:p>
          <a:p>
            <a:pPr>
              <a:spcAft>
                <a:spcPts val="300"/>
              </a:spcAft>
            </a:pPr>
            <a:r>
              <a:rPr kumimoji="1" lang="en-GB" altLang="ja-JP" sz="900" b="1" dirty="0">
                <a:solidFill>
                  <a:schemeClr val="accent1"/>
                </a:solidFill>
                <a:latin typeface="Arial" panose="020B0604020202020204" pitchFamily="34" charset="0"/>
                <a:cs typeface="Arial" panose="020B0604020202020204" pitchFamily="34" charset="0"/>
              </a:rPr>
              <a:t>Secondary endpoints:</a:t>
            </a:r>
          </a:p>
          <a:p>
            <a:pPr marL="134938" indent="-134938">
              <a:spcAft>
                <a:spcPts val="300"/>
              </a:spcAft>
              <a:buClr>
                <a:schemeClr val="accent1"/>
              </a:buClr>
              <a:buFont typeface="Arial" panose="020B0604020202020204" pitchFamily="34" charset="0"/>
              <a:buChar char="•"/>
            </a:pPr>
            <a:r>
              <a:rPr kumimoji="1" lang="en-GB" altLang="ja-JP" sz="900" dirty="0">
                <a:latin typeface="Arial" panose="020B0604020202020204" pitchFamily="34" charset="0"/>
                <a:cs typeface="Arial" panose="020B0604020202020204" pitchFamily="34" charset="0"/>
              </a:rPr>
              <a:t>Efficacy </a:t>
            </a:r>
            <a:br>
              <a:rPr kumimoji="1" lang="en-GB" altLang="ja-JP" sz="900" dirty="0">
                <a:latin typeface="Arial" panose="020B0604020202020204" pitchFamily="34" charset="0"/>
                <a:cs typeface="Arial" panose="020B0604020202020204" pitchFamily="34" charset="0"/>
              </a:rPr>
            </a:br>
            <a:r>
              <a:rPr kumimoji="1" lang="en-GB" altLang="ja-JP" sz="900" dirty="0">
                <a:latin typeface="Arial" panose="020B0604020202020204" pitchFamily="34" charset="0"/>
                <a:cs typeface="Arial" panose="020B0604020202020204" pitchFamily="34" charset="0"/>
              </a:rPr>
              <a:t>(PFS, BOR, ORR, TTR, DoR, DCR)</a:t>
            </a:r>
          </a:p>
          <a:p>
            <a:pPr marL="134938" indent="-134938">
              <a:spcAft>
                <a:spcPts val="300"/>
              </a:spcAft>
              <a:buClr>
                <a:schemeClr val="accent1"/>
              </a:buClr>
              <a:buFont typeface="Arial" panose="020B0604020202020204" pitchFamily="34" charset="0"/>
              <a:buChar char="•"/>
            </a:pPr>
            <a:r>
              <a:rPr kumimoji="1" lang="en-GB" altLang="ja-JP" sz="900" dirty="0">
                <a:latin typeface="Arial" panose="020B0604020202020204" pitchFamily="34" charset="0"/>
                <a:cs typeface="Arial" panose="020B0604020202020204" pitchFamily="34" charset="0"/>
              </a:rPr>
              <a:t>Safety</a:t>
            </a:r>
          </a:p>
        </p:txBody>
      </p:sp>
      <p:cxnSp>
        <p:nvCxnSpPr>
          <p:cNvPr id="39" name="Gerade Verbindung mit Pfeil 33">
            <a:extLst>
              <a:ext uri="{FF2B5EF4-FFF2-40B4-BE49-F238E27FC236}">
                <a16:creationId xmlns:a16="http://schemas.microsoft.com/office/drawing/2014/main" id="{B14E0113-F3DF-07C0-280A-15048EFD706A}"/>
              </a:ext>
            </a:extLst>
          </p:cNvPr>
          <p:cNvCxnSpPr>
            <a:cxnSpLocks noChangeShapeType="1"/>
          </p:cNvCxnSpPr>
          <p:nvPr/>
        </p:nvCxnSpPr>
        <p:spPr bwMode="auto">
          <a:xfrm flipV="1">
            <a:off x="5124096" y="1840056"/>
            <a:ext cx="180000"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cxnSp>
        <p:nvCxnSpPr>
          <p:cNvPr id="40" name="Gerade Verbindung mit Pfeil 33">
            <a:extLst>
              <a:ext uri="{FF2B5EF4-FFF2-40B4-BE49-F238E27FC236}">
                <a16:creationId xmlns:a16="http://schemas.microsoft.com/office/drawing/2014/main" id="{B167C86F-8105-C619-2CA5-CC0C0FAEEC90}"/>
              </a:ext>
            </a:extLst>
          </p:cNvPr>
          <p:cNvCxnSpPr>
            <a:cxnSpLocks noChangeShapeType="1"/>
          </p:cNvCxnSpPr>
          <p:nvPr/>
        </p:nvCxnSpPr>
        <p:spPr bwMode="auto">
          <a:xfrm flipV="1">
            <a:off x="5124096" y="3370056"/>
            <a:ext cx="180000"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56" name="AutoShape 17">
            <a:extLst>
              <a:ext uri="{FF2B5EF4-FFF2-40B4-BE49-F238E27FC236}">
                <a16:creationId xmlns:a16="http://schemas.microsoft.com/office/drawing/2014/main" id="{8B19DD75-055D-99A9-8E50-5D50F0B40BFC}"/>
              </a:ext>
            </a:extLst>
          </p:cNvPr>
          <p:cNvSpPr>
            <a:spLocks noChangeArrowheads="1"/>
          </p:cNvSpPr>
          <p:nvPr/>
        </p:nvSpPr>
        <p:spPr bwMode="ltGray">
          <a:xfrm>
            <a:off x="9167954" y="1412777"/>
            <a:ext cx="1404000" cy="773150"/>
          </a:xfrm>
          <a:prstGeom prst="roundRect">
            <a:avLst>
              <a:gd name="adj" fmla="val 16667"/>
            </a:avLst>
          </a:prstGeom>
          <a:solidFill>
            <a:schemeClr val="accent1"/>
          </a:solidFill>
          <a:ln w="25400">
            <a:noFill/>
            <a:round/>
            <a:headEnd/>
            <a:tailEnd/>
          </a:ln>
        </p:spPr>
        <p:txBody>
          <a:bodyPr lIns="0" tIns="0" rIns="0" bIns="0" anchor="ctr"/>
          <a:lstStyle/>
          <a:p>
            <a:pPr algn="ctr" defTabSz="892152">
              <a:spcBef>
                <a:spcPts val="200"/>
              </a:spcBef>
              <a:defRPr/>
            </a:pPr>
            <a:r>
              <a:rPr lang="en-GB" sz="800" b="1" kern="0" dirty="0">
                <a:solidFill>
                  <a:schemeClr val="bg1"/>
                </a:solidFill>
                <a:latin typeface="Arial" panose="020B0604020202020204" pitchFamily="34" charset="0"/>
                <a:ea typeface="ＭＳ Ｐゴシック" charset="0"/>
                <a:cs typeface="Arial" panose="020B0604020202020204" pitchFamily="34" charset="0"/>
              </a:rPr>
              <a:t>FTD/TPI (TAS-102) + BSC (n=337)</a:t>
            </a:r>
          </a:p>
          <a:p>
            <a:pPr algn="ctr" defTabSz="892152">
              <a:spcBef>
                <a:spcPts val="200"/>
              </a:spcBef>
              <a:defRPr/>
            </a:pPr>
            <a:r>
              <a:rPr lang="en-GB" sz="800" kern="0" dirty="0">
                <a:solidFill>
                  <a:schemeClr val="bg1"/>
                </a:solidFill>
                <a:latin typeface="Arial" panose="020B0604020202020204" pitchFamily="34" charset="0"/>
                <a:ea typeface="ＭＳ Ｐゴシック" charset="0"/>
                <a:cs typeface="Arial" panose="020B0604020202020204" pitchFamily="34" charset="0"/>
              </a:rPr>
              <a:t>35 mg/m</a:t>
            </a:r>
            <a:r>
              <a:rPr lang="en-GB" sz="800" kern="0" baseline="30000" dirty="0">
                <a:solidFill>
                  <a:schemeClr val="bg1"/>
                </a:solidFill>
                <a:latin typeface="Arial" panose="020B0604020202020204" pitchFamily="34" charset="0"/>
                <a:ea typeface="ＭＳ Ｐゴシック" charset="0"/>
                <a:cs typeface="Arial" panose="020B0604020202020204" pitchFamily="34" charset="0"/>
              </a:rPr>
              <a:t>2</a:t>
            </a:r>
            <a:r>
              <a:rPr lang="en-GB" sz="800" kern="0" dirty="0">
                <a:solidFill>
                  <a:schemeClr val="bg1"/>
                </a:solidFill>
                <a:latin typeface="Arial" panose="020B0604020202020204" pitchFamily="34" charset="0"/>
                <a:ea typeface="ＭＳ Ｐゴシック" charset="0"/>
                <a:cs typeface="Arial" panose="020B0604020202020204" pitchFamily="34" charset="0"/>
              </a:rPr>
              <a:t> BID orally on days 1-5 and 8-12 of each </a:t>
            </a:r>
            <a:br>
              <a:rPr lang="en-GB" sz="800" kern="0" dirty="0">
                <a:solidFill>
                  <a:schemeClr val="bg1"/>
                </a:solidFill>
                <a:latin typeface="Arial" panose="020B0604020202020204" pitchFamily="34" charset="0"/>
                <a:ea typeface="ＭＳ Ｐゴシック" charset="0"/>
                <a:cs typeface="Arial" panose="020B0604020202020204" pitchFamily="34" charset="0"/>
              </a:rPr>
            </a:br>
            <a:r>
              <a:rPr lang="en-GB" sz="800" kern="0" dirty="0">
                <a:solidFill>
                  <a:schemeClr val="bg1"/>
                </a:solidFill>
                <a:latin typeface="Arial" panose="020B0604020202020204" pitchFamily="34" charset="0"/>
                <a:ea typeface="ＭＳ Ｐゴシック" charset="0"/>
                <a:cs typeface="Arial" panose="020B0604020202020204" pitchFamily="34" charset="0"/>
              </a:rPr>
              <a:t>28-day cycle</a:t>
            </a:r>
          </a:p>
        </p:txBody>
      </p:sp>
      <p:cxnSp>
        <p:nvCxnSpPr>
          <p:cNvPr id="57" name="Gerade Verbindung mit Pfeil 33">
            <a:extLst>
              <a:ext uri="{FF2B5EF4-FFF2-40B4-BE49-F238E27FC236}">
                <a16:creationId xmlns:a16="http://schemas.microsoft.com/office/drawing/2014/main" id="{0C456011-A863-B9D4-E847-698924F9CC03}"/>
              </a:ext>
            </a:extLst>
          </p:cNvPr>
          <p:cNvCxnSpPr>
            <a:cxnSpLocks noChangeShapeType="1"/>
          </p:cNvCxnSpPr>
          <p:nvPr/>
        </p:nvCxnSpPr>
        <p:spPr bwMode="auto">
          <a:xfrm flipV="1">
            <a:off x="8980919" y="1840056"/>
            <a:ext cx="180000"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58" name="AutoShape 8">
            <a:extLst>
              <a:ext uri="{FF2B5EF4-FFF2-40B4-BE49-F238E27FC236}">
                <a16:creationId xmlns:a16="http://schemas.microsoft.com/office/drawing/2014/main" id="{DB3ED39A-0AB1-0EB4-700D-E0C52D3C54FD}"/>
              </a:ext>
            </a:extLst>
          </p:cNvPr>
          <p:cNvSpPr>
            <a:spLocks noChangeArrowheads="1"/>
          </p:cNvSpPr>
          <p:nvPr/>
        </p:nvSpPr>
        <p:spPr bwMode="ltGray">
          <a:xfrm>
            <a:off x="9048295" y="2430149"/>
            <a:ext cx="1620253" cy="593059"/>
          </a:xfrm>
          <a:prstGeom prst="roundRect">
            <a:avLst>
              <a:gd name="adj" fmla="val 0"/>
            </a:avLst>
          </a:prstGeom>
          <a:noFill/>
          <a:ln w="25400">
            <a:noFill/>
            <a:round/>
            <a:headEnd/>
            <a:tailEnd/>
          </a:ln>
        </p:spPr>
        <p:txBody>
          <a:bodyPr lIns="72000" tIns="36000" rIns="72000" bIns="36000" anchor="ctr">
            <a:noAutofit/>
          </a:bodyPr>
          <a:lstStyle/>
          <a:p>
            <a:pPr marL="95250" indent="-95250" defTabSz="892152">
              <a:buClr>
                <a:schemeClr val="accent1"/>
              </a:buClr>
              <a:buFont typeface="Arial" panose="020B0604020202020204" pitchFamily="34" charset="0"/>
              <a:buChar char="•"/>
              <a:defRPr/>
            </a:pPr>
            <a:r>
              <a:rPr lang="en-GB" sz="900" b="1" kern="0" dirty="0">
                <a:latin typeface="Arial" panose="020B0604020202020204" pitchFamily="34" charset="0"/>
                <a:ea typeface="ＭＳ Ｐゴシック" charset="0"/>
                <a:cs typeface="Arial" panose="020B0604020202020204" pitchFamily="34" charset="0"/>
              </a:rPr>
              <a:t>Stratification: </a:t>
            </a:r>
            <a:r>
              <a:rPr lang="en-GB" sz="900" kern="0" dirty="0">
                <a:latin typeface="Arial" panose="020B0604020202020204" pitchFamily="34" charset="0"/>
                <a:ea typeface="ＭＳ Ｐゴシック" charset="0"/>
                <a:cs typeface="Arial" panose="020B0604020202020204" pitchFamily="34" charset="0"/>
              </a:rPr>
              <a:t>ECOG PS (0 vs 1), region (Japan vs RoW), prior ramucirumab (yes vs no)</a:t>
            </a:r>
          </a:p>
          <a:p>
            <a:pPr marL="95250" indent="-95250" defTabSz="892152">
              <a:buClr>
                <a:schemeClr val="accent1"/>
              </a:buClr>
              <a:buFont typeface="Arial" panose="020B0604020202020204" pitchFamily="34" charset="0"/>
              <a:buChar char="•"/>
              <a:defRPr/>
            </a:pPr>
            <a:r>
              <a:rPr lang="en-GB" sz="900" b="1" kern="0" dirty="0">
                <a:latin typeface="Arial" panose="020B0604020202020204" pitchFamily="34" charset="0"/>
                <a:ea typeface="ＭＳ Ｐゴシック" charset="0"/>
                <a:cs typeface="Arial" panose="020B0604020202020204" pitchFamily="34" charset="0"/>
              </a:rPr>
              <a:t>Sites: </a:t>
            </a:r>
            <a:r>
              <a:rPr lang="en-GB" sz="900" kern="0" dirty="0">
                <a:latin typeface="Arial" panose="020B0604020202020204" pitchFamily="34" charset="0"/>
                <a:ea typeface="ＭＳ Ｐゴシック" charset="0"/>
                <a:cs typeface="Arial" panose="020B0604020202020204" pitchFamily="34" charset="0"/>
              </a:rPr>
              <a:t>17 countries, 110 sites; </a:t>
            </a:r>
            <a:r>
              <a:rPr lang="en-GB" sz="900" b="1" kern="0" dirty="0">
                <a:latin typeface="Arial" panose="020B0604020202020204" pitchFamily="34" charset="0"/>
                <a:ea typeface="ＭＳ Ｐゴシック" charset="0"/>
                <a:cs typeface="Arial" panose="020B0604020202020204" pitchFamily="34" charset="0"/>
              </a:rPr>
              <a:t>enrolment: </a:t>
            </a:r>
            <a:r>
              <a:rPr lang="en-GB" sz="900" kern="0" dirty="0">
                <a:latin typeface="Arial" panose="020B0604020202020204" pitchFamily="34" charset="0"/>
                <a:ea typeface="ＭＳ Ｐゴシック" charset="0"/>
                <a:cs typeface="Arial" panose="020B0604020202020204" pitchFamily="34" charset="0"/>
              </a:rPr>
              <a:t>February 2016 – January 2018</a:t>
            </a:r>
          </a:p>
        </p:txBody>
      </p:sp>
      <p:sp>
        <p:nvSpPr>
          <p:cNvPr id="59" name="AutoShape 17">
            <a:extLst>
              <a:ext uri="{FF2B5EF4-FFF2-40B4-BE49-F238E27FC236}">
                <a16:creationId xmlns:a16="http://schemas.microsoft.com/office/drawing/2014/main" id="{ED77CDC6-1B08-C891-2581-587CD9ACAFCF}"/>
              </a:ext>
            </a:extLst>
          </p:cNvPr>
          <p:cNvSpPr>
            <a:spLocks noChangeArrowheads="1"/>
          </p:cNvSpPr>
          <p:nvPr/>
        </p:nvSpPr>
        <p:spPr bwMode="ltGray">
          <a:xfrm>
            <a:off x="9167954" y="3242667"/>
            <a:ext cx="1404000" cy="612000"/>
          </a:xfrm>
          <a:prstGeom prst="roundRect">
            <a:avLst>
              <a:gd name="adj" fmla="val 16667"/>
            </a:avLst>
          </a:prstGeom>
          <a:solidFill>
            <a:schemeClr val="tx2"/>
          </a:solidFill>
          <a:ln w="25400">
            <a:noFill/>
            <a:round/>
            <a:headEnd/>
            <a:tailEnd/>
          </a:ln>
        </p:spPr>
        <p:txBody>
          <a:bodyPr lIns="0" tIns="44451" rIns="0" bIns="44451" anchor="ctr"/>
          <a:lstStyle/>
          <a:p>
            <a:pPr algn="ctr" defTabSz="892152">
              <a:spcBef>
                <a:spcPts val="200"/>
              </a:spcBef>
              <a:defRPr/>
            </a:pPr>
            <a:r>
              <a:rPr lang="en-GB" sz="800" b="1" kern="0" dirty="0">
                <a:solidFill>
                  <a:schemeClr val="bg1"/>
                </a:solidFill>
                <a:latin typeface="Arial" panose="020B0604020202020204" pitchFamily="34" charset="0"/>
                <a:ea typeface="ＭＳ Ｐゴシック" charset="0"/>
                <a:cs typeface="Arial" panose="020B0604020202020204" pitchFamily="34" charset="0"/>
              </a:rPr>
              <a:t>Placebo </a:t>
            </a:r>
          </a:p>
        </p:txBody>
      </p:sp>
      <p:cxnSp>
        <p:nvCxnSpPr>
          <p:cNvPr id="60" name="Gerade Verbindung mit Pfeil 33">
            <a:extLst>
              <a:ext uri="{FF2B5EF4-FFF2-40B4-BE49-F238E27FC236}">
                <a16:creationId xmlns:a16="http://schemas.microsoft.com/office/drawing/2014/main" id="{853CF249-F920-ABEC-698A-04565B9252B4}"/>
              </a:ext>
            </a:extLst>
          </p:cNvPr>
          <p:cNvCxnSpPr>
            <a:cxnSpLocks noChangeShapeType="1"/>
          </p:cNvCxnSpPr>
          <p:nvPr/>
        </p:nvCxnSpPr>
        <p:spPr bwMode="auto">
          <a:xfrm flipV="1">
            <a:off x="8980919" y="3356992"/>
            <a:ext cx="180000"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cxnSp>
        <p:nvCxnSpPr>
          <p:cNvPr id="61" name="Gerade Verbindung mit Pfeil 33">
            <a:extLst>
              <a:ext uri="{FF2B5EF4-FFF2-40B4-BE49-F238E27FC236}">
                <a16:creationId xmlns:a16="http://schemas.microsoft.com/office/drawing/2014/main" id="{38BB1E98-6BF3-9D26-423B-2B815D4F5D4F}"/>
              </a:ext>
            </a:extLst>
          </p:cNvPr>
          <p:cNvCxnSpPr>
            <a:cxnSpLocks noChangeShapeType="1"/>
          </p:cNvCxnSpPr>
          <p:nvPr/>
        </p:nvCxnSpPr>
        <p:spPr bwMode="auto">
          <a:xfrm flipV="1">
            <a:off x="8984019" y="1829461"/>
            <a:ext cx="0" cy="1719206"/>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cxnSp>
        <p:nvCxnSpPr>
          <p:cNvPr id="62" name="Gerade Verbindung mit Pfeil 33">
            <a:extLst>
              <a:ext uri="{FF2B5EF4-FFF2-40B4-BE49-F238E27FC236}">
                <a16:creationId xmlns:a16="http://schemas.microsoft.com/office/drawing/2014/main" id="{24F8B2A1-5797-EF7F-9DF7-32CCFDB4416A}"/>
              </a:ext>
            </a:extLst>
          </p:cNvPr>
          <p:cNvCxnSpPr>
            <a:cxnSpLocks noChangeShapeType="1"/>
          </p:cNvCxnSpPr>
          <p:nvPr/>
        </p:nvCxnSpPr>
        <p:spPr bwMode="auto">
          <a:xfrm flipV="1">
            <a:off x="7900927" y="2684569"/>
            <a:ext cx="1080000" cy="0"/>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sp>
        <p:nvSpPr>
          <p:cNvPr id="63" name="AutoShape 8">
            <a:extLst>
              <a:ext uri="{FF2B5EF4-FFF2-40B4-BE49-F238E27FC236}">
                <a16:creationId xmlns:a16="http://schemas.microsoft.com/office/drawing/2014/main" id="{C220F972-51C8-244F-9036-B76771E738D6}"/>
              </a:ext>
            </a:extLst>
          </p:cNvPr>
          <p:cNvSpPr>
            <a:spLocks noChangeArrowheads="1"/>
          </p:cNvSpPr>
          <p:nvPr/>
        </p:nvSpPr>
        <p:spPr bwMode="ltGray">
          <a:xfrm>
            <a:off x="6680574" y="1640569"/>
            <a:ext cx="1548000" cy="2088000"/>
          </a:xfrm>
          <a:prstGeom prst="roundRect">
            <a:avLst>
              <a:gd name="adj" fmla="val 4598"/>
            </a:avLst>
          </a:prstGeom>
          <a:solidFill>
            <a:schemeClr val="bg1"/>
          </a:solidFill>
          <a:ln w="25400">
            <a:solidFill>
              <a:schemeClr val="accent6"/>
            </a:solidFill>
            <a:round/>
            <a:headEnd/>
            <a:tailEnd/>
          </a:ln>
        </p:spPr>
        <p:txBody>
          <a:bodyPr lIns="72000" tIns="36000" rIns="72000" bIns="36000" anchor="ctr">
            <a:noAutofit/>
          </a:bodyPr>
          <a:lstStyle/>
          <a:p>
            <a:pPr defTabSz="892152">
              <a:lnSpc>
                <a:spcPct val="90000"/>
              </a:lnSpc>
              <a:spcAft>
                <a:spcPts val="200"/>
              </a:spcAft>
              <a:defRPr/>
            </a:pPr>
            <a:r>
              <a:rPr lang="en-GB" sz="900" b="1" kern="0" dirty="0">
                <a:solidFill>
                  <a:schemeClr val="accent1"/>
                </a:solidFill>
                <a:latin typeface="Arial" panose="020B0604020202020204" pitchFamily="34" charset="0"/>
                <a:ea typeface="ＭＳ Ｐゴシック" charset="0"/>
                <a:cs typeface="Arial" panose="020B0604020202020204" pitchFamily="34" charset="0"/>
              </a:rPr>
              <a:t>Patients with mGC </a:t>
            </a:r>
            <a:r>
              <a:rPr lang="en-GB" sz="900" i="1" kern="0" dirty="0">
                <a:solidFill>
                  <a:schemeClr val="accent1"/>
                </a:solidFill>
                <a:latin typeface="Arial" panose="020B0604020202020204" pitchFamily="34" charset="0"/>
                <a:ea typeface="ＭＳ Ｐゴシック" charset="0"/>
                <a:cs typeface="Arial" panose="020B0604020202020204" pitchFamily="34" charset="0"/>
              </a:rPr>
              <a:t>(including GEJ cancer)</a:t>
            </a:r>
          </a:p>
          <a:p>
            <a:pPr marL="95250" indent="-95250" defTabSz="892152">
              <a:lnSpc>
                <a:spcPct val="90000"/>
              </a:lnSpc>
              <a:spcAft>
                <a:spcPts val="200"/>
              </a:spcAft>
              <a:buClr>
                <a:schemeClr val="accent1"/>
              </a:buClr>
              <a:buFont typeface="Arial"/>
              <a:buChar char="•"/>
              <a:defRPr/>
            </a:pPr>
            <a:r>
              <a:rPr lang="en-GB" sz="900" kern="0" dirty="0">
                <a:latin typeface="Arial" panose="020B0604020202020204" pitchFamily="34" charset="0"/>
                <a:ea typeface="ＭＳ Ｐゴシック" charset="0"/>
                <a:cs typeface="Arial" panose="020B0604020202020204" pitchFamily="34" charset="0"/>
              </a:rPr>
              <a:t>≥2 prior regimens:</a:t>
            </a:r>
          </a:p>
          <a:p>
            <a:pPr marL="222250" lvl="1" indent="-127000" defTabSz="892152">
              <a:lnSpc>
                <a:spcPct val="90000"/>
              </a:lnSpc>
              <a:spcAft>
                <a:spcPts val="200"/>
              </a:spcAft>
              <a:buClr>
                <a:schemeClr val="accent1"/>
              </a:buClr>
              <a:buFont typeface="System Font Regular"/>
              <a:buChar char="–"/>
              <a:defRPr/>
            </a:pPr>
            <a:r>
              <a:rPr lang="en-GB" sz="800" kern="0" dirty="0">
                <a:latin typeface="Arial" panose="020B0604020202020204" pitchFamily="34" charset="0"/>
                <a:ea typeface="ＭＳ Ｐゴシック" charset="0"/>
                <a:cs typeface="Arial" panose="020B0604020202020204" pitchFamily="34" charset="0"/>
              </a:rPr>
              <a:t>Fluoropyrimidine</a:t>
            </a:r>
          </a:p>
          <a:p>
            <a:pPr marL="222250" lvl="1" indent="-127000" defTabSz="892152">
              <a:lnSpc>
                <a:spcPct val="90000"/>
              </a:lnSpc>
              <a:spcAft>
                <a:spcPts val="200"/>
              </a:spcAft>
              <a:buClr>
                <a:schemeClr val="accent1"/>
              </a:buClr>
              <a:buFont typeface="System Font Regular"/>
              <a:buChar char="–"/>
              <a:defRPr/>
            </a:pPr>
            <a:r>
              <a:rPr lang="en-GB" sz="800" kern="0" dirty="0">
                <a:latin typeface="Arial" panose="020B0604020202020204" pitchFamily="34" charset="0"/>
                <a:ea typeface="ＭＳ Ｐゴシック" charset="0"/>
                <a:cs typeface="Arial" panose="020B0604020202020204" pitchFamily="34" charset="0"/>
              </a:rPr>
              <a:t>Platinum</a:t>
            </a:r>
          </a:p>
          <a:p>
            <a:pPr marL="222250" lvl="1" indent="-127000" defTabSz="892152">
              <a:lnSpc>
                <a:spcPct val="90000"/>
              </a:lnSpc>
              <a:spcAft>
                <a:spcPts val="200"/>
              </a:spcAft>
              <a:buClr>
                <a:schemeClr val="accent1"/>
              </a:buClr>
              <a:buFont typeface="System Font Regular"/>
              <a:buChar char="–"/>
              <a:defRPr/>
            </a:pPr>
            <a:r>
              <a:rPr lang="en-GB" sz="800" kern="0" dirty="0">
                <a:latin typeface="Arial" panose="020B0604020202020204" pitchFamily="34" charset="0"/>
                <a:ea typeface="ＭＳ Ｐゴシック" charset="0"/>
                <a:cs typeface="Arial" panose="020B0604020202020204" pitchFamily="34" charset="0"/>
              </a:rPr>
              <a:t>Taxane and/or irinotecan</a:t>
            </a:r>
          </a:p>
          <a:p>
            <a:pPr marL="222250" lvl="1" indent="-127000" defTabSz="892152">
              <a:lnSpc>
                <a:spcPct val="90000"/>
              </a:lnSpc>
              <a:spcAft>
                <a:spcPts val="200"/>
              </a:spcAft>
              <a:buClr>
                <a:schemeClr val="accent1"/>
              </a:buClr>
              <a:buFont typeface="System Font Regular"/>
              <a:buChar char="–"/>
              <a:defRPr/>
            </a:pPr>
            <a:r>
              <a:rPr lang="en-GB" sz="800" kern="0" dirty="0">
                <a:latin typeface="Arial" panose="020B0604020202020204" pitchFamily="34" charset="0"/>
                <a:ea typeface="ＭＳ Ｐゴシック" charset="0"/>
                <a:cs typeface="Arial" panose="020B0604020202020204" pitchFamily="34" charset="0"/>
              </a:rPr>
              <a:t>HER2 inhibitor, if available, for HER2+ disease</a:t>
            </a:r>
          </a:p>
          <a:p>
            <a:pPr marL="222250" lvl="1" indent="-127000" defTabSz="892152">
              <a:lnSpc>
                <a:spcPct val="90000"/>
              </a:lnSpc>
              <a:spcAft>
                <a:spcPts val="200"/>
              </a:spcAft>
              <a:buClr>
                <a:schemeClr val="accent1"/>
              </a:buClr>
              <a:buFont typeface="System Font Regular"/>
              <a:buChar char="–"/>
              <a:defRPr/>
            </a:pPr>
            <a:r>
              <a:rPr lang="en-GB" sz="800" kern="0" dirty="0">
                <a:latin typeface="Arial" panose="020B0604020202020204" pitchFamily="34" charset="0"/>
                <a:ea typeface="ＭＳ Ｐゴシック" charset="0"/>
                <a:cs typeface="Arial" panose="020B0604020202020204" pitchFamily="34" charset="0"/>
              </a:rPr>
              <a:t>Refractory to/intolerant of last prior therapy</a:t>
            </a:r>
          </a:p>
          <a:p>
            <a:pPr marL="95250" indent="-95250" defTabSz="892152">
              <a:lnSpc>
                <a:spcPct val="90000"/>
              </a:lnSpc>
              <a:spcAft>
                <a:spcPts val="200"/>
              </a:spcAft>
              <a:buClr>
                <a:schemeClr val="accent1"/>
              </a:buClr>
              <a:buFont typeface="Arial"/>
              <a:buChar char="•"/>
              <a:defRPr/>
            </a:pPr>
            <a:r>
              <a:rPr lang="en-GB" sz="900" kern="0" dirty="0">
                <a:latin typeface="Arial" panose="020B0604020202020204" pitchFamily="34" charset="0"/>
                <a:ea typeface="ＭＳ Ｐゴシック" charset="0"/>
                <a:cs typeface="Arial" panose="020B0604020202020204" pitchFamily="34" charset="0"/>
              </a:rPr>
              <a:t>ECOG PS of 0 or 1</a:t>
            </a:r>
          </a:p>
          <a:p>
            <a:pPr marL="95250" indent="-95250" defTabSz="892152">
              <a:lnSpc>
                <a:spcPct val="90000"/>
              </a:lnSpc>
              <a:spcAft>
                <a:spcPts val="200"/>
              </a:spcAft>
              <a:buClr>
                <a:schemeClr val="accent1"/>
              </a:buClr>
              <a:buFont typeface="Arial"/>
              <a:buChar char="•"/>
              <a:defRPr/>
            </a:pPr>
            <a:r>
              <a:rPr lang="en-GB" sz="900" kern="0" dirty="0">
                <a:latin typeface="Arial" panose="020B0604020202020204" pitchFamily="34" charset="0"/>
                <a:ea typeface="ＭＳ Ｐゴシック" charset="0"/>
                <a:cs typeface="Arial" panose="020B0604020202020204" pitchFamily="34" charset="0"/>
              </a:rPr>
              <a:t>Age ≥18 y (≥20 y in Japan)</a:t>
            </a:r>
          </a:p>
          <a:p>
            <a:pPr defTabSz="892152">
              <a:lnSpc>
                <a:spcPct val="90000"/>
              </a:lnSpc>
              <a:spcAft>
                <a:spcPts val="200"/>
              </a:spcAft>
              <a:buClr>
                <a:schemeClr val="accent1"/>
              </a:buClr>
              <a:defRPr/>
            </a:pPr>
            <a:r>
              <a:rPr lang="en-GB" sz="900" b="1" kern="0" dirty="0">
                <a:latin typeface="Arial" panose="020B0604020202020204" pitchFamily="34" charset="0"/>
                <a:ea typeface="ＭＳ Ｐゴシック" charset="0"/>
                <a:cs typeface="Arial" panose="020B0604020202020204" pitchFamily="34" charset="0"/>
              </a:rPr>
              <a:t>Target sample size: 500</a:t>
            </a:r>
          </a:p>
        </p:txBody>
      </p:sp>
      <p:sp>
        <p:nvSpPr>
          <p:cNvPr id="64" name="Oval 63">
            <a:extLst>
              <a:ext uri="{FF2B5EF4-FFF2-40B4-BE49-F238E27FC236}">
                <a16:creationId xmlns:a16="http://schemas.microsoft.com/office/drawing/2014/main" id="{E9FA8A00-687E-5433-2952-8455A6E273DF}"/>
              </a:ext>
            </a:extLst>
          </p:cNvPr>
          <p:cNvSpPr>
            <a:spLocks noChangeArrowheads="1"/>
          </p:cNvSpPr>
          <p:nvPr/>
        </p:nvSpPr>
        <p:spPr bwMode="auto">
          <a:xfrm>
            <a:off x="8332847" y="2407542"/>
            <a:ext cx="554426" cy="554055"/>
          </a:xfrm>
          <a:prstGeom prst="ellipse">
            <a:avLst/>
          </a:prstGeom>
          <a:solidFill>
            <a:schemeClr val="accent6"/>
          </a:solidFill>
          <a:ln w="25400">
            <a:noFill/>
            <a:round/>
            <a:headEnd/>
            <a:tailEnd/>
          </a:ln>
        </p:spPr>
        <p:txBody>
          <a:bodyPr wrap="none" anchor="ctr"/>
          <a:lstStyle/>
          <a:p>
            <a:pPr algn="ctr" eaLnBrk="0" hangingPunct="0">
              <a:defRPr/>
            </a:pPr>
            <a:r>
              <a:rPr lang="en-GB" sz="1600" b="1" kern="0" dirty="0">
                <a:solidFill>
                  <a:schemeClr val="bg1"/>
                </a:solidFill>
                <a:latin typeface="Arial" panose="020B0604020202020204" pitchFamily="34" charset="0"/>
                <a:ea typeface="ＭＳ Ｐゴシック" charset="0"/>
                <a:cs typeface="Arial" panose="020B0604020202020204" pitchFamily="34" charset="0"/>
              </a:rPr>
              <a:t>R</a:t>
            </a:r>
          </a:p>
          <a:p>
            <a:pPr algn="ctr" eaLnBrk="0" hangingPunct="0">
              <a:defRPr/>
            </a:pPr>
            <a:r>
              <a:rPr lang="en-GB" sz="1200" b="1" kern="0" dirty="0">
                <a:solidFill>
                  <a:schemeClr val="bg1"/>
                </a:solidFill>
                <a:latin typeface="Arial" panose="020B0604020202020204" pitchFamily="34" charset="0"/>
                <a:ea typeface="ＭＳ Ｐゴシック" charset="0"/>
                <a:cs typeface="Arial" panose="020B0604020202020204" pitchFamily="34" charset="0"/>
              </a:rPr>
              <a:t>2:1</a:t>
            </a:r>
          </a:p>
        </p:txBody>
      </p:sp>
      <p:sp>
        <p:nvSpPr>
          <p:cNvPr id="65" name="正方形/長方形 18">
            <a:extLst>
              <a:ext uri="{FF2B5EF4-FFF2-40B4-BE49-F238E27FC236}">
                <a16:creationId xmlns:a16="http://schemas.microsoft.com/office/drawing/2014/main" id="{883E0262-B27E-8D67-8883-F6FA20888D12}"/>
              </a:ext>
            </a:extLst>
          </p:cNvPr>
          <p:cNvSpPr/>
          <p:nvPr/>
        </p:nvSpPr>
        <p:spPr>
          <a:xfrm>
            <a:off x="6680574" y="1272561"/>
            <a:ext cx="644857" cy="307777"/>
          </a:xfrm>
          <a:prstGeom prst="rect">
            <a:avLst/>
          </a:prstGeom>
        </p:spPr>
        <p:txBody>
          <a:bodyPr wrap="none" lIns="0">
            <a:spAutoFit/>
          </a:bodyPr>
          <a:lstStyle/>
          <a:p>
            <a:r>
              <a:rPr kumimoji="1" lang="en-GB" altLang="ja-JP" sz="1400" b="1" dirty="0">
                <a:solidFill>
                  <a:schemeClr val="accent1"/>
                </a:solidFill>
                <a:latin typeface="Arial" panose="020B0604020202020204" pitchFamily="34" charset="0"/>
                <a:cs typeface="Arial" panose="020B0604020202020204" pitchFamily="34" charset="0"/>
              </a:rPr>
              <a:t>TAGS</a:t>
            </a:r>
            <a:r>
              <a:rPr kumimoji="1" lang="en-GB" altLang="ja-JP" sz="1400" b="1" baseline="30000" dirty="0">
                <a:solidFill>
                  <a:schemeClr val="accent1"/>
                </a:solidFill>
                <a:latin typeface="Arial" panose="020B0604020202020204" pitchFamily="34" charset="0"/>
                <a:cs typeface="Arial" panose="020B0604020202020204" pitchFamily="34" charset="0"/>
              </a:rPr>
              <a:t>2</a:t>
            </a:r>
          </a:p>
        </p:txBody>
      </p:sp>
      <p:sp>
        <p:nvSpPr>
          <p:cNvPr id="66" name="AutoShape 8">
            <a:extLst>
              <a:ext uri="{FF2B5EF4-FFF2-40B4-BE49-F238E27FC236}">
                <a16:creationId xmlns:a16="http://schemas.microsoft.com/office/drawing/2014/main" id="{FD4B2508-FA6E-71E3-1EDB-689D507C92BA}"/>
              </a:ext>
            </a:extLst>
          </p:cNvPr>
          <p:cNvSpPr>
            <a:spLocks noChangeArrowheads="1"/>
          </p:cNvSpPr>
          <p:nvPr/>
        </p:nvSpPr>
        <p:spPr bwMode="ltGray">
          <a:xfrm>
            <a:off x="10739010" y="1700996"/>
            <a:ext cx="1080000" cy="1980000"/>
          </a:xfrm>
          <a:prstGeom prst="roundRect">
            <a:avLst>
              <a:gd name="adj" fmla="val 13789"/>
            </a:avLst>
          </a:prstGeom>
          <a:solidFill>
            <a:schemeClr val="bg1"/>
          </a:solidFill>
          <a:ln w="25400">
            <a:solidFill>
              <a:schemeClr val="accent6"/>
            </a:solidFill>
            <a:round/>
            <a:headEnd/>
            <a:tailEnd/>
          </a:ln>
        </p:spPr>
        <p:txBody>
          <a:bodyPr lIns="72000" tIns="36000" rIns="72000" bIns="36000" anchor="ctr">
            <a:noAutofit/>
          </a:bodyPr>
          <a:lstStyle/>
          <a:p>
            <a:pPr>
              <a:spcAft>
                <a:spcPts val="100"/>
              </a:spcAft>
            </a:pPr>
            <a:r>
              <a:rPr kumimoji="1" lang="en-GB" altLang="ja-JP" sz="900" b="1" dirty="0">
                <a:solidFill>
                  <a:schemeClr val="accent1"/>
                </a:solidFill>
                <a:latin typeface="Arial" panose="020B0604020202020204" pitchFamily="34" charset="0"/>
                <a:cs typeface="Arial" panose="020B0604020202020204" pitchFamily="34" charset="0"/>
              </a:rPr>
              <a:t>Primary endpoint:</a:t>
            </a:r>
          </a:p>
          <a:p>
            <a:pPr marL="134938" indent="-134938">
              <a:spcAft>
                <a:spcPts val="100"/>
              </a:spcAft>
              <a:buClr>
                <a:schemeClr val="accent1"/>
              </a:buClr>
              <a:buFont typeface="Arial" panose="020B0604020202020204" pitchFamily="34" charset="0"/>
              <a:buChar char="•"/>
            </a:pPr>
            <a:r>
              <a:rPr kumimoji="1" lang="en-GB" altLang="ja-JP" sz="900" dirty="0">
                <a:latin typeface="Arial" panose="020B0604020202020204" pitchFamily="34" charset="0"/>
                <a:cs typeface="Arial" panose="020B0604020202020204" pitchFamily="34" charset="0"/>
              </a:rPr>
              <a:t>OS</a:t>
            </a:r>
          </a:p>
          <a:p>
            <a:pPr>
              <a:spcAft>
                <a:spcPts val="100"/>
              </a:spcAft>
            </a:pPr>
            <a:r>
              <a:rPr kumimoji="1" lang="en-GB" altLang="ja-JP" sz="900" b="1" dirty="0">
                <a:solidFill>
                  <a:schemeClr val="accent1"/>
                </a:solidFill>
                <a:latin typeface="Arial" panose="020B0604020202020204" pitchFamily="34" charset="0"/>
                <a:cs typeface="Arial" panose="020B0604020202020204" pitchFamily="34" charset="0"/>
              </a:rPr>
              <a:t>Key Secondary:</a:t>
            </a:r>
          </a:p>
          <a:p>
            <a:pPr marL="134938" indent="-134938">
              <a:spcAft>
                <a:spcPts val="100"/>
              </a:spcAft>
              <a:buClr>
                <a:schemeClr val="accent1"/>
              </a:buClr>
              <a:buFont typeface="Arial" panose="020B0604020202020204" pitchFamily="34" charset="0"/>
              <a:buChar char="•"/>
            </a:pPr>
            <a:r>
              <a:rPr kumimoji="1" lang="en-GB" altLang="ja-JP" sz="900" dirty="0">
                <a:latin typeface="Arial" panose="020B0604020202020204" pitchFamily="34" charset="0"/>
                <a:cs typeface="Arial" panose="020B0604020202020204" pitchFamily="34" charset="0"/>
              </a:rPr>
              <a:t>PFS, safety</a:t>
            </a:r>
          </a:p>
          <a:p>
            <a:pPr>
              <a:spcAft>
                <a:spcPts val="100"/>
              </a:spcAft>
              <a:buClr>
                <a:schemeClr val="accent1"/>
              </a:buClr>
            </a:pPr>
            <a:r>
              <a:rPr kumimoji="1" lang="en-GB" altLang="ja-JP" sz="900" b="1" dirty="0">
                <a:solidFill>
                  <a:schemeClr val="accent1"/>
                </a:solidFill>
                <a:latin typeface="Arial" panose="020B0604020202020204" pitchFamily="34" charset="0"/>
                <a:cs typeface="Arial" panose="020B0604020202020204" pitchFamily="34" charset="0"/>
              </a:rPr>
              <a:t>Other secondary:</a:t>
            </a:r>
          </a:p>
          <a:p>
            <a:pPr marL="134938" indent="-134938">
              <a:spcAft>
                <a:spcPts val="100"/>
              </a:spcAft>
              <a:buClr>
                <a:schemeClr val="accent1"/>
              </a:buClr>
              <a:buFont typeface="Arial" panose="020B0604020202020204" pitchFamily="34" charset="0"/>
              <a:buChar char="•"/>
            </a:pPr>
            <a:r>
              <a:rPr kumimoji="1" lang="en-GB" altLang="ja-JP" sz="900" dirty="0">
                <a:latin typeface="Arial" panose="020B0604020202020204" pitchFamily="34" charset="0"/>
                <a:cs typeface="Arial" panose="020B0604020202020204" pitchFamily="34" charset="0"/>
              </a:rPr>
              <a:t>ORR, DCR, QoL</a:t>
            </a:r>
          </a:p>
          <a:p>
            <a:pPr marL="134938" indent="-134938">
              <a:spcAft>
                <a:spcPts val="100"/>
              </a:spcAft>
              <a:buClr>
                <a:schemeClr val="accent1"/>
              </a:buClr>
              <a:buFont typeface="Arial" panose="020B0604020202020204" pitchFamily="34" charset="0"/>
              <a:buChar char="•"/>
            </a:pPr>
            <a:r>
              <a:rPr kumimoji="1" lang="en-GB" altLang="ja-JP" sz="900" dirty="0">
                <a:latin typeface="Arial" panose="020B0604020202020204" pitchFamily="34" charset="0"/>
                <a:cs typeface="Arial" panose="020B0604020202020204" pitchFamily="34" charset="0"/>
              </a:rPr>
              <a:t>Time to ECOG PS ≥2</a:t>
            </a:r>
          </a:p>
        </p:txBody>
      </p:sp>
      <p:cxnSp>
        <p:nvCxnSpPr>
          <p:cNvPr id="67" name="Gerade Verbindung mit Pfeil 33">
            <a:extLst>
              <a:ext uri="{FF2B5EF4-FFF2-40B4-BE49-F238E27FC236}">
                <a16:creationId xmlns:a16="http://schemas.microsoft.com/office/drawing/2014/main" id="{C2FF3428-BF1F-A320-EB24-74B8A6625D57}"/>
              </a:ext>
            </a:extLst>
          </p:cNvPr>
          <p:cNvCxnSpPr>
            <a:cxnSpLocks noChangeShapeType="1"/>
          </p:cNvCxnSpPr>
          <p:nvPr/>
        </p:nvCxnSpPr>
        <p:spPr bwMode="auto">
          <a:xfrm flipV="1">
            <a:off x="10569087" y="1799352"/>
            <a:ext cx="180000"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cxnSp>
        <p:nvCxnSpPr>
          <p:cNvPr id="68" name="Gerade Verbindung mit Pfeil 33">
            <a:extLst>
              <a:ext uri="{FF2B5EF4-FFF2-40B4-BE49-F238E27FC236}">
                <a16:creationId xmlns:a16="http://schemas.microsoft.com/office/drawing/2014/main" id="{3D334260-3A65-DCEB-C11B-A520874B36BE}"/>
              </a:ext>
            </a:extLst>
          </p:cNvPr>
          <p:cNvCxnSpPr>
            <a:cxnSpLocks noChangeShapeType="1"/>
          </p:cNvCxnSpPr>
          <p:nvPr/>
        </p:nvCxnSpPr>
        <p:spPr bwMode="auto">
          <a:xfrm flipV="1">
            <a:off x="10569087" y="3356992"/>
            <a:ext cx="180000"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28" name="AutoShape 17">
            <a:extLst>
              <a:ext uri="{FF2B5EF4-FFF2-40B4-BE49-F238E27FC236}">
                <a16:creationId xmlns:a16="http://schemas.microsoft.com/office/drawing/2014/main" id="{7E31B4CA-B1C7-70C6-3E88-A53C2DAED131}"/>
              </a:ext>
            </a:extLst>
          </p:cNvPr>
          <p:cNvSpPr>
            <a:spLocks noChangeArrowheads="1"/>
          </p:cNvSpPr>
          <p:nvPr/>
        </p:nvSpPr>
        <p:spPr bwMode="ltGray">
          <a:xfrm>
            <a:off x="3841192" y="1606056"/>
            <a:ext cx="1296000" cy="468000"/>
          </a:xfrm>
          <a:prstGeom prst="roundRect">
            <a:avLst>
              <a:gd name="adj" fmla="val 16667"/>
            </a:avLst>
          </a:prstGeom>
          <a:solidFill>
            <a:schemeClr val="accent1"/>
          </a:solidFill>
          <a:ln w="25400">
            <a:noFill/>
            <a:round/>
            <a:headEnd/>
            <a:tailEnd/>
          </a:ln>
        </p:spPr>
        <p:txBody>
          <a:bodyPr lIns="108000" tIns="0" rIns="0" bIns="0" anchor="ctr"/>
          <a:lstStyle/>
          <a:p>
            <a:pPr algn="ctr" defTabSz="892152">
              <a:spcBef>
                <a:spcPts val="300"/>
              </a:spcBef>
              <a:defRPr/>
            </a:pPr>
            <a:r>
              <a:rPr lang="en-GB" sz="900" b="1" kern="0" dirty="0">
                <a:solidFill>
                  <a:schemeClr val="bg1"/>
                </a:solidFill>
                <a:latin typeface="Arial" panose="020B0604020202020204" pitchFamily="34" charset="0"/>
                <a:ea typeface="ＭＳ Ｐゴシック" charset="0"/>
                <a:cs typeface="Arial" panose="020B0604020202020204" pitchFamily="34" charset="0"/>
              </a:rPr>
              <a:t>Nivolumab</a:t>
            </a:r>
          </a:p>
          <a:p>
            <a:pPr algn="ctr" defTabSz="892152">
              <a:spcBef>
                <a:spcPts val="300"/>
              </a:spcBef>
              <a:defRPr/>
            </a:pPr>
            <a:r>
              <a:rPr lang="en-GB" sz="900" kern="0" dirty="0">
                <a:solidFill>
                  <a:schemeClr val="bg1"/>
                </a:solidFill>
                <a:latin typeface="Arial" panose="020B0604020202020204" pitchFamily="34" charset="0"/>
                <a:ea typeface="ＭＳ Ｐゴシック" charset="0"/>
                <a:cs typeface="Arial" panose="020B0604020202020204" pitchFamily="34" charset="0"/>
              </a:rPr>
              <a:t>3 mg/kg IV q2w</a:t>
            </a:r>
          </a:p>
        </p:txBody>
      </p:sp>
      <p:sp>
        <p:nvSpPr>
          <p:cNvPr id="31" name="AutoShape 17">
            <a:extLst>
              <a:ext uri="{FF2B5EF4-FFF2-40B4-BE49-F238E27FC236}">
                <a16:creationId xmlns:a16="http://schemas.microsoft.com/office/drawing/2014/main" id="{00E41014-5CB7-A58A-95DD-234E63D64985}"/>
              </a:ext>
            </a:extLst>
          </p:cNvPr>
          <p:cNvSpPr>
            <a:spLocks noChangeArrowheads="1"/>
          </p:cNvSpPr>
          <p:nvPr/>
        </p:nvSpPr>
        <p:spPr bwMode="ltGray">
          <a:xfrm>
            <a:off x="3841192" y="3154056"/>
            <a:ext cx="1296000" cy="432000"/>
          </a:xfrm>
          <a:prstGeom prst="roundRect">
            <a:avLst>
              <a:gd name="adj" fmla="val 16667"/>
            </a:avLst>
          </a:prstGeom>
          <a:solidFill>
            <a:schemeClr val="tx2"/>
          </a:solidFill>
          <a:ln w="25400">
            <a:noFill/>
            <a:round/>
            <a:headEnd/>
            <a:tailEnd/>
          </a:ln>
        </p:spPr>
        <p:txBody>
          <a:bodyPr lIns="108000" tIns="44451" rIns="0" bIns="44451" anchor="ctr"/>
          <a:lstStyle/>
          <a:p>
            <a:pPr algn="ctr" defTabSz="892152">
              <a:spcBef>
                <a:spcPts val="300"/>
              </a:spcBef>
              <a:defRPr/>
            </a:pPr>
            <a:r>
              <a:rPr lang="en-GB" sz="900" b="1" kern="0" dirty="0">
                <a:solidFill>
                  <a:schemeClr val="bg1"/>
                </a:solidFill>
                <a:latin typeface="Arial" panose="020B0604020202020204" pitchFamily="34" charset="0"/>
                <a:ea typeface="ＭＳ Ｐゴシック" charset="0"/>
                <a:cs typeface="Arial" panose="020B0604020202020204" pitchFamily="34" charset="0"/>
              </a:rPr>
              <a:t>Placebo</a:t>
            </a:r>
            <a:endParaRPr lang="en-GB" sz="900" kern="0"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70" name="図 15">
            <a:extLst>
              <a:ext uri="{FF2B5EF4-FFF2-40B4-BE49-F238E27FC236}">
                <a16:creationId xmlns:a16="http://schemas.microsoft.com/office/drawing/2014/main" id="{528B5ADB-9F9C-6081-3E33-D2AA3D9DE7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60106" y="863281"/>
            <a:ext cx="619695" cy="619695"/>
          </a:xfrm>
          <a:prstGeom prst="rect">
            <a:avLst/>
          </a:prstGeom>
        </p:spPr>
      </p:pic>
      <p:sp>
        <p:nvSpPr>
          <p:cNvPr id="71" name="正方形/長方形 10">
            <a:extLst>
              <a:ext uri="{FF2B5EF4-FFF2-40B4-BE49-F238E27FC236}">
                <a16:creationId xmlns:a16="http://schemas.microsoft.com/office/drawing/2014/main" id="{AAAD54C2-43CF-388E-2D8E-887EB9C92592}"/>
              </a:ext>
            </a:extLst>
          </p:cNvPr>
          <p:cNvSpPr/>
          <p:nvPr/>
        </p:nvSpPr>
        <p:spPr>
          <a:xfrm>
            <a:off x="6744072" y="5733256"/>
            <a:ext cx="1207383" cy="307777"/>
          </a:xfrm>
          <a:prstGeom prst="rect">
            <a:avLst/>
          </a:prstGeom>
        </p:spPr>
        <p:txBody>
          <a:bodyPr wrap="none">
            <a:spAutoFit/>
          </a:bodyPr>
          <a:lstStyle/>
          <a:p>
            <a:pPr algn="ctr"/>
            <a:r>
              <a:rPr kumimoji="1" lang="en-GB" altLang="ja-JP" sz="1400" b="1" dirty="0">
                <a:latin typeface="Arial" panose="020B0604020202020204" pitchFamily="34" charset="0"/>
                <a:cs typeface="Arial" panose="020B0604020202020204" pitchFamily="34" charset="0"/>
              </a:rPr>
              <a:t>Intervention</a:t>
            </a:r>
          </a:p>
        </p:txBody>
      </p:sp>
    </p:spTree>
    <p:extLst>
      <p:ext uri="{BB962C8B-B14F-4D97-AF65-F5344CB8AC3E}">
        <p14:creationId xmlns:p14="http://schemas.microsoft.com/office/powerpoint/2010/main" val="197113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8C9AE6-EC63-687F-A2D1-9C657B2B6F6B}"/>
              </a:ext>
            </a:extLst>
          </p:cNvPr>
          <p:cNvSpPr>
            <a:spLocks noGrp="1"/>
          </p:cNvSpPr>
          <p:nvPr>
            <p:ph type="title"/>
          </p:nvPr>
        </p:nvSpPr>
        <p:spPr/>
        <p:txBody>
          <a:bodyPr/>
          <a:lstStyle/>
          <a:p>
            <a:r>
              <a:rPr lang="en-GB" dirty="0"/>
              <a:t>Third line Ongoing trials</a:t>
            </a:r>
          </a:p>
        </p:txBody>
      </p:sp>
      <p:sp>
        <p:nvSpPr>
          <p:cNvPr id="4" name="Slide Number Placeholder 3">
            <a:extLst>
              <a:ext uri="{FF2B5EF4-FFF2-40B4-BE49-F238E27FC236}">
                <a16:creationId xmlns:a16="http://schemas.microsoft.com/office/drawing/2014/main" id="{67FC5CB6-883A-70DA-4D98-B060EEE6603A}"/>
              </a:ext>
            </a:extLst>
          </p:cNvPr>
          <p:cNvSpPr>
            <a:spLocks noGrp="1"/>
          </p:cNvSpPr>
          <p:nvPr>
            <p:ph type="sldNum" sz="quarter" idx="4"/>
          </p:nvPr>
        </p:nvSpPr>
        <p:spPr/>
        <p:txBody>
          <a:bodyPr/>
          <a:lstStyle/>
          <a:p>
            <a:fld id="{6FD6226B-D5DC-4385-8541-9CA6B9897582}" type="slidenum">
              <a:rPr lang="en-GB" smtClean="0"/>
              <a:pPr/>
              <a:t>16</a:t>
            </a:fld>
            <a:endParaRPr lang="en-GB" dirty="0"/>
          </a:p>
        </p:txBody>
      </p:sp>
      <p:sp>
        <p:nvSpPr>
          <p:cNvPr id="2" name="Content Placeholder 12">
            <a:extLst>
              <a:ext uri="{FF2B5EF4-FFF2-40B4-BE49-F238E27FC236}">
                <a16:creationId xmlns:a16="http://schemas.microsoft.com/office/drawing/2014/main" id="{5886B8FA-80DC-202D-4905-A74E1D587B0B}"/>
              </a:ext>
            </a:extLst>
          </p:cNvPr>
          <p:cNvSpPr txBox="1">
            <a:spLocks/>
          </p:cNvSpPr>
          <p:nvPr/>
        </p:nvSpPr>
        <p:spPr>
          <a:xfrm>
            <a:off x="620183" y="6356351"/>
            <a:ext cx="10180339" cy="365125"/>
          </a:xfrm>
          <a:prstGeom prst="rect">
            <a:avLst/>
          </a:prstGeom>
        </p:spPr>
        <p:txBody>
          <a:bodyPr anchor="b"/>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ja-JP" sz="1200" dirty="0">
                <a:solidFill>
                  <a:schemeClr val="bg1"/>
                </a:solidFill>
              </a:rPr>
              <a:t>3L, third line</a:t>
            </a:r>
          </a:p>
        </p:txBody>
      </p:sp>
    </p:spTree>
    <p:extLst>
      <p:ext uri="{BB962C8B-B14F-4D97-AF65-F5344CB8AC3E}">
        <p14:creationId xmlns:p14="http://schemas.microsoft.com/office/powerpoint/2010/main" val="409866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9">
            <a:extLst>
              <a:ext uri="{FF2B5EF4-FFF2-40B4-BE49-F238E27FC236}">
                <a16:creationId xmlns:a16="http://schemas.microsoft.com/office/drawing/2014/main" id="{93071538-388A-9AC1-C35D-6025A7D9DE6C}"/>
              </a:ext>
            </a:extLst>
          </p:cNvPr>
          <p:cNvSpPr>
            <a:spLocks noGrp="1"/>
          </p:cNvSpPr>
          <p:nvPr>
            <p:ph sz="quarter" idx="12"/>
          </p:nvPr>
        </p:nvSpPr>
        <p:spPr>
          <a:xfrm>
            <a:off x="620184" y="1142105"/>
            <a:ext cx="10963200" cy="380137"/>
          </a:xfrm>
        </p:spPr>
        <p:txBody>
          <a:bodyPr/>
          <a:lstStyle/>
          <a:p>
            <a:r>
              <a:rPr lang="en-GB" altLang="ja-JP" b="1" dirty="0">
                <a:solidFill>
                  <a:schemeClr val="accent1"/>
                </a:solidFill>
              </a:rPr>
              <a:t>Phase 3 study: </a:t>
            </a:r>
            <a:r>
              <a:rPr lang="en-GB" altLang="ja-JP" dirty="0"/>
              <a:t>ramucirumab + irinotecan vs irinotecan alone</a:t>
            </a:r>
            <a:endParaRPr lang="en-GB" dirty="0"/>
          </a:p>
        </p:txBody>
      </p:sp>
      <p:sp>
        <p:nvSpPr>
          <p:cNvPr id="4" name="タイトル 3">
            <a:extLst>
              <a:ext uri="{FF2B5EF4-FFF2-40B4-BE49-F238E27FC236}">
                <a16:creationId xmlns:a16="http://schemas.microsoft.com/office/drawing/2014/main" id="{591DD09E-162D-1C4D-8AD5-C02C97A3D197}"/>
              </a:ext>
            </a:extLst>
          </p:cNvPr>
          <p:cNvSpPr>
            <a:spLocks noGrp="1"/>
          </p:cNvSpPr>
          <p:nvPr>
            <p:ph type="title"/>
          </p:nvPr>
        </p:nvSpPr>
        <p:spPr/>
        <p:txBody>
          <a:bodyPr/>
          <a:lstStyle/>
          <a:p>
            <a:r>
              <a:rPr lang="en-GB" dirty="0">
                <a:solidFill>
                  <a:schemeClr val="tx2"/>
                </a:solidFill>
              </a:rPr>
              <a:t>THIRD</a:t>
            </a:r>
            <a:r>
              <a:rPr lang="en-GB" dirty="0"/>
              <a:t> line and beyond: </a:t>
            </a:r>
            <a:r>
              <a:rPr lang="en-GB" dirty="0" err="1"/>
              <a:t>RINDb</a:t>
            </a:r>
            <a:r>
              <a:rPr lang="en-GB" cap="none" dirty="0" err="1"/>
              <a:t>e</a:t>
            </a:r>
            <a:r>
              <a:rPr lang="en-GB" dirty="0" err="1"/>
              <a:t>rg</a:t>
            </a:r>
            <a:r>
              <a:rPr lang="en-GB" dirty="0"/>
              <a:t> study in japan </a:t>
            </a:r>
          </a:p>
        </p:txBody>
      </p:sp>
      <p:pic>
        <p:nvPicPr>
          <p:cNvPr id="6" name="図 5" descr="スクリーンショット, 抽象 が含まれている画像&#10;&#10;自動的に生成された説明">
            <a:extLst>
              <a:ext uri="{FF2B5EF4-FFF2-40B4-BE49-F238E27FC236}">
                <a16:creationId xmlns:a16="http://schemas.microsoft.com/office/drawing/2014/main" id="{B8FBC841-D759-FF4A-8896-EABB352BB5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30251" y="5248421"/>
            <a:ext cx="8925704" cy="672662"/>
          </a:xfrm>
          <a:prstGeom prst="rect">
            <a:avLst/>
          </a:prstGeom>
        </p:spPr>
      </p:pic>
      <p:sp>
        <p:nvSpPr>
          <p:cNvPr id="3" name="テキスト ボックス 2">
            <a:extLst>
              <a:ext uri="{FF2B5EF4-FFF2-40B4-BE49-F238E27FC236}">
                <a16:creationId xmlns:a16="http://schemas.microsoft.com/office/drawing/2014/main" id="{825A198F-733B-88A6-8763-B34E3EC584F5}"/>
              </a:ext>
            </a:extLst>
          </p:cNvPr>
          <p:cNvSpPr txBox="1"/>
          <p:nvPr/>
        </p:nvSpPr>
        <p:spPr>
          <a:xfrm>
            <a:off x="3046429" y="5939988"/>
            <a:ext cx="6099142" cy="369332"/>
          </a:xfrm>
          <a:prstGeom prst="rect">
            <a:avLst/>
          </a:prstGeom>
          <a:noFill/>
        </p:spPr>
        <p:txBody>
          <a:bodyPr wrap="square">
            <a:spAutoFit/>
          </a:bodyPr>
          <a:lstStyle/>
          <a:p>
            <a:pPr algn="ctr"/>
            <a:r>
              <a:rPr kumimoji="1" lang="en-GB" altLang="ja-JP" sz="1800" b="1" kern="1200" dirty="0">
                <a:solidFill>
                  <a:schemeClr val="accent1"/>
                </a:solidFill>
                <a:effectLst/>
                <a:latin typeface="Arial" panose="020B0604020202020204" pitchFamily="34" charset="0"/>
                <a:cs typeface="Arial" panose="020B0604020202020204" pitchFamily="34" charset="0"/>
              </a:rPr>
              <a:t>The results will be presented at ESMO 2023!!</a:t>
            </a:r>
            <a:endParaRPr lang="en-GB" altLang="ja-JP" b="1" dirty="0">
              <a:solidFill>
                <a:schemeClr val="accent1"/>
              </a:solidFill>
              <a:effectLst/>
              <a:latin typeface="Arial" panose="020B0604020202020204" pitchFamily="34" charset="0"/>
              <a:cs typeface="Arial" panose="020B0604020202020204" pitchFamily="34" charset="0"/>
            </a:endParaRPr>
          </a:p>
        </p:txBody>
      </p:sp>
      <p:cxnSp>
        <p:nvCxnSpPr>
          <p:cNvPr id="10" name="Gerade Verbindung mit Pfeil 33">
            <a:extLst>
              <a:ext uri="{FF2B5EF4-FFF2-40B4-BE49-F238E27FC236}">
                <a16:creationId xmlns:a16="http://schemas.microsoft.com/office/drawing/2014/main" id="{436AD667-9110-33B9-C53F-CE94F2894C36}"/>
              </a:ext>
            </a:extLst>
          </p:cNvPr>
          <p:cNvCxnSpPr>
            <a:cxnSpLocks noChangeShapeType="1"/>
          </p:cNvCxnSpPr>
          <p:nvPr/>
        </p:nvCxnSpPr>
        <p:spPr bwMode="auto">
          <a:xfrm flipV="1">
            <a:off x="4818657" y="2611782"/>
            <a:ext cx="390303"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cxnSp>
        <p:nvCxnSpPr>
          <p:cNvPr id="11" name="Gerade Verbindung mit Pfeil 33">
            <a:extLst>
              <a:ext uri="{FF2B5EF4-FFF2-40B4-BE49-F238E27FC236}">
                <a16:creationId xmlns:a16="http://schemas.microsoft.com/office/drawing/2014/main" id="{3DF38C0A-B37F-AC2F-1852-F672A548FBDF}"/>
              </a:ext>
            </a:extLst>
          </p:cNvPr>
          <p:cNvCxnSpPr>
            <a:cxnSpLocks noChangeShapeType="1"/>
          </p:cNvCxnSpPr>
          <p:nvPr/>
        </p:nvCxnSpPr>
        <p:spPr bwMode="auto">
          <a:xfrm flipV="1">
            <a:off x="4818657" y="3877643"/>
            <a:ext cx="390303"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cxnSp>
        <p:nvCxnSpPr>
          <p:cNvPr id="12" name="Gerade Verbindung mit Pfeil 33">
            <a:extLst>
              <a:ext uri="{FF2B5EF4-FFF2-40B4-BE49-F238E27FC236}">
                <a16:creationId xmlns:a16="http://schemas.microsoft.com/office/drawing/2014/main" id="{1A73C460-0D5C-D533-6236-AB45E71C9A8E}"/>
              </a:ext>
            </a:extLst>
          </p:cNvPr>
          <p:cNvCxnSpPr>
            <a:cxnSpLocks noChangeShapeType="1"/>
          </p:cNvCxnSpPr>
          <p:nvPr/>
        </p:nvCxnSpPr>
        <p:spPr bwMode="auto">
          <a:xfrm flipV="1">
            <a:off x="4827590" y="2597389"/>
            <a:ext cx="1" cy="1296000"/>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cxnSp>
        <p:nvCxnSpPr>
          <p:cNvPr id="13" name="Gerade Verbindung mit Pfeil 33">
            <a:extLst>
              <a:ext uri="{FF2B5EF4-FFF2-40B4-BE49-F238E27FC236}">
                <a16:creationId xmlns:a16="http://schemas.microsoft.com/office/drawing/2014/main" id="{7A060360-5730-DC4C-B660-4361A17F1156}"/>
              </a:ext>
            </a:extLst>
          </p:cNvPr>
          <p:cNvCxnSpPr>
            <a:cxnSpLocks noChangeShapeType="1"/>
          </p:cNvCxnSpPr>
          <p:nvPr/>
        </p:nvCxnSpPr>
        <p:spPr bwMode="auto">
          <a:xfrm>
            <a:off x="3180573" y="3265424"/>
            <a:ext cx="1634847" cy="1"/>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sp>
        <p:nvSpPr>
          <p:cNvPr id="14" name="Oval 13">
            <a:extLst>
              <a:ext uri="{FF2B5EF4-FFF2-40B4-BE49-F238E27FC236}">
                <a16:creationId xmlns:a16="http://schemas.microsoft.com/office/drawing/2014/main" id="{CD4A3C79-4D2F-594C-402F-682CCF5C4FE2}"/>
              </a:ext>
            </a:extLst>
          </p:cNvPr>
          <p:cNvSpPr>
            <a:spLocks noChangeArrowheads="1"/>
          </p:cNvSpPr>
          <p:nvPr/>
        </p:nvSpPr>
        <p:spPr bwMode="auto">
          <a:xfrm>
            <a:off x="3957236" y="2993837"/>
            <a:ext cx="554426" cy="554055"/>
          </a:xfrm>
          <a:prstGeom prst="ellipse">
            <a:avLst/>
          </a:prstGeom>
          <a:solidFill>
            <a:schemeClr val="accent6"/>
          </a:solidFill>
          <a:ln w="25400">
            <a:noFill/>
            <a:round/>
            <a:headEnd/>
            <a:tailEnd/>
          </a:ln>
        </p:spPr>
        <p:txBody>
          <a:bodyPr wrap="none" anchor="ctr"/>
          <a:lstStyle/>
          <a:p>
            <a:pPr algn="ctr" eaLnBrk="0" hangingPunct="0">
              <a:defRPr/>
            </a:pPr>
            <a:r>
              <a:rPr lang="en-GB" sz="1600" b="1" kern="0" dirty="0">
                <a:solidFill>
                  <a:schemeClr val="bg1"/>
                </a:solidFill>
                <a:latin typeface="Arial" panose="020B0604020202020204" pitchFamily="34" charset="0"/>
                <a:ea typeface="ＭＳ Ｐゴシック" charset="0"/>
                <a:cs typeface="Arial" panose="020B0604020202020204" pitchFamily="34" charset="0"/>
              </a:rPr>
              <a:t>R</a:t>
            </a:r>
          </a:p>
        </p:txBody>
      </p:sp>
      <p:sp>
        <p:nvSpPr>
          <p:cNvPr id="15" name="AutoShape 8">
            <a:extLst>
              <a:ext uri="{FF2B5EF4-FFF2-40B4-BE49-F238E27FC236}">
                <a16:creationId xmlns:a16="http://schemas.microsoft.com/office/drawing/2014/main" id="{41A11384-49FD-2075-FECA-B2B6F47B3BC6}"/>
              </a:ext>
            </a:extLst>
          </p:cNvPr>
          <p:cNvSpPr>
            <a:spLocks noChangeArrowheads="1"/>
          </p:cNvSpPr>
          <p:nvPr/>
        </p:nvSpPr>
        <p:spPr bwMode="ltGray">
          <a:xfrm>
            <a:off x="1173574" y="2394974"/>
            <a:ext cx="2493136" cy="1700830"/>
          </a:xfrm>
          <a:prstGeom prst="roundRect">
            <a:avLst>
              <a:gd name="adj" fmla="val 10774"/>
            </a:avLst>
          </a:prstGeom>
          <a:solidFill>
            <a:schemeClr val="bg1"/>
          </a:solidFill>
          <a:ln w="25400">
            <a:solidFill>
              <a:schemeClr val="accent6"/>
            </a:solidFill>
            <a:round/>
            <a:headEnd/>
            <a:tailEnd/>
          </a:ln>
        </p:spPr>
        <p:txBody>
          <a:bodyPr lIns="72000" tIns="36000" rIns="72000" bIns="36000" anchor="ctr">
            <a:noAutofit/>
          </a:bodyPr>
          <a:lstStyle/>
          <a:p>
            <a:pPr defTabSz="892152">
              <a:spcAft>
                <a:spcPts val="500"/>
              </a:spcAft>
              <a:defRPr/>
            </a:pPr>
            <a:r>
              <a:rPr lang="en-GB" sz="1400" b="1" kern="0" dirty="0">
                <a:solidFill>
                  <a:schemeClr val="accent1"/>
                </a:solidFill>
                <a:latin typeface="Arial" panose="020B0604020202020204" pitchFamily="34" charset="0"/>
                <a:ea typeface="ＭＳ Ｐゴシック" charset="0"/>
                <a:cs typeface="Arial" panose="020B0604020202020204" pitchFamily="34" charset="0"/>
              </a:rPr>
              <a:t>Patients:</a:t>
            </a:r>
          </a:p>
          <a:p>
            <a:pPr marL="182563" indent="-182563" defTabSz="892152">
              <a:spcAft>
                <a:spcPts val="500"/>
              </a:spcAft>
              <a:buClr>
                <a:schemeClr val="accent1"/>
              </a:buClr>
              <a:buFont typeface="Arial"/>
              <a:buChar char="•"/>
              <a:defRPr/>
            </a:pPr>
            <a:r>
              <a:rPr lang="en-GB" sz="1400" kern="0" dirty="0">
                <a:latin typeface="Arial" panose="020B0604020202020204" pitchFamily="34" charset="0"/>
                <a:ea typeface="ＭＳ Ｐゴシック" charset="0"/>
                <a:cs typeface="Arial" panose="020B0604020202020204" pitchFamily="34" charset="0"/>
              </a:rPr>
              <a:t>With advanced GC </a:t>
            </a:r>
            <a:br>
              <a:rPr lang="en-GB" sz="1400" kern="0" dirty="0">
                <a:latin typeface="Arial" panose="020B0604020202020204" pitchFamily="34" charset="0"/>
                <a:ea typeface="ＭＳ Ｐゴシック" charset="0"/>
                <a:cs typeface="Arial" panose="020B0604020202020204" pitchFamily="34" charset="0"/>
              </a:rPr>
            </a:br>
            <a:r>
              <a:rPr lang="en-GB" sz="1400" kern="0" dirty="0">
                <a:latin typeface="Arial" panose="020B0604020202020204" pitchFamily="34" charset="0"/>
                <a:ea typeface="ＭＳ Ｐゴシック" charset="0"/>
                <a:cs typeface="Arial" panose="020B0604020202020204" pitchFamily="34" charset="0"/>
              </a:rPr>
              <a:t>and EGJC</a:t>
            </a:r>
          </a:p>
          <a:p>
            <a:pPr marL="182563" indent="-182563" defTabSz="892152">
              <a:spcAft>
                <a:spcPts val="500"/>
              </a:spcAft>
              <a:buClr>
                <a:schemeClr val="accent1"/>
              </a:buClr>
              <a:buFont typeface="Arial"/>
              <a:buChar char="•"/>
              <a:defRPr/>
            </a:pPr>
            <a:r>
              <a:rPr lang="en-GB" sz="1400" kern="0" dirty="0">
                <a:latin typeface="Arial" panose="020B0604020202020204" pitchFamily="34" charset="0"/>
                <a:ea typeface="ＭＳ Ｐゴシック" charset="0"/>
                <a:cs typeface="Arial" panose="020B0604020202020204" pitchFamily="34" charset="0"/>
              </a:rPr>
              <a:t>Refractory with ramucirumab</a:t>
            </a:r>
          </a:p>
          <a:p>
            <a:pPr marL="182563" indent="-182563" defTabSz="892152">
              <a:spcAft>
                <a:spcPts val="500"/>
              </a:spcAft>
              <a:buClr>
                <a:schemeClr val="accent1"/>
              </a:buClr>
              <a:buFont typeface="Arial"/>
              <a:buChar char="•"/>
              <a:defRPr/>
            </a:pPr>
            <a:r>
              <a:rPr lang="en-GB" sz="1400" kern="0" dirty="0">
                <a:latin typeface="Arial" panose="020B0604020202020204" pitchFamily="34" charset="0"/>
                <a:ea typeface="ＭＳ Ｐゴシック" charset="0"/>
                <a:cs typeface="Arial" panose="020B0604020202020204" pitchFamily="34" charset="0"/>
              </a:rPr>
              <a:t>ECOG PS 0-1</a:t>
            </a:r>
          </a:p>
        </p:txBody>
      </p:sp>
      <p:sp>
        <p:nvSpPr>
          <p:cNvPr id="16" name="Textfeld 18">
            <a:extLst>
              <a:ext uri="{FF2B5EF4-FFF2-40B4-BE49-F238E27FC236}">
                <a16:creationId xmlns:a16="http://schemas.microsoft.com/office/drawing/2014/main" id="{4DF04EA3-1CA5-D660-C31A-2580D32E60E7}"/>
              </a:ext>
            </a:extLst>
          </p:cNvPr>
          <p:cNvSpPr txBox="1">
            <a:spLocks noChangeArrowheads="1"/>
          </p:cNvSpPr>
          <p:nvPr/>
        </p:nvSpPr>
        <p:spPr bwMode="auto">
          <a:xfrm>
            <a:off x="4017229" y="3539705"/>
            <a:ext cx="442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de-DE" sz="1400" b="1" dirty="0">
                <a:solidFill>
                  <a:srgbClr val="000000"/>
                </a:solidFill>
                <a:ea typeface="ヒラギノ角ゴ Pro W3" panose="020B0300000000000000" pitchFamily="34" charset="-128"/>
                <a:cs typeface="Arial" panose="020B0604020202020204" pitchFamily="34" charset="0"/>
              </a:rPr>
              <a:t>1:1</a:t>
            </a:r>
            <a:endParaRPr lang="en-GB" altLang="de-DE" sz="1400" b="1" dirty="0">
              <a:solidFill>
                <a:srgbClr val="000000"/>
              </a:solidFill>
              <a:cs typeface="Arial" panose="020B0604020202020204" pitchFamily="34" charset="0"/>
            </a:endParaRPr>
          </a:p>
        </p:txBody>
      </p:sp>
      <p:sp>
        <p:nvSpPr>
          <p:cNvPr id="21" name="AutoShape 17">
            <a:extLst>
              <a:ext uri="{FF2B5EF4-FFF2-40B4-BE49-F238E27FC236}">
                <a16:creationId xmlns:a16="http://schemas.microsoft.com/office/drawing/2014/main" id="{E1EC714E-F3FB-3CAD-12B8-0B37EC8C7954}"/>
              </a:ext>
            </a:extLst>
          </p:cNvPr>
          <p:cNvSpPr>
            <a:spLocks noChangeArrowheads="1"/>
          </p:cNvSpPr>
          <p:nvPr/>
        </p:nvSpPr>
        <p:spPr bwMode="ltGray">
          <a:xfrm>
            <a:off x="5208959" y="2144084"/>
            <a:ext cx="3456381" cy="991557"/>
          </a:xfrm>
          <a:prstGeom prst="roundRect">
            <a:avLst>
              <a:gd name="adj" fmla="val 16667"/>
            </a:avLst>
          </a:prstGeom>
          <a:solidFill>
            <a:schemeClr val="accent1"/>
          </a:solidFill>
          <a:ln w="25400">
            <a:noFill/>
            <a:round/>
            <a:headEnd/>
            <a:tailEnd/>
          </a:ln>
        </p:spPr>
        <p:txBody>
          <a:bodyPr lIns="108000" tIns="44451" rIns="0" bIns="44451" anchor="ctr"/>
          <a:lstStyle/>
          <a:p>
            <a:pPr defTabSz="892152">
              <a:spcBef>
                <a:spcPts val="300"/>
              </a:spcBef>
              <a:defRPr/>
            </a:pPr>
            <a:r>
              <a:rPr lang="en-GB" sz="1400" b="1" kern="0" dirty="0">
                <a:solidFill>
                  <a:schemeClr val="bg1"/>
                </a:solidFill>
                <a:latin typeface="Arial" panose="020B0604020202020204" pitchFamily="34" charset="0"/>
                <a:ea typeface="ＭＳ Ｐゴシック" charset="0"/>
                <a:cs typeface="Arial" panose="020B0604020202020204" pitchFamily="34" charset="0"/>
              </a:rPr>
              <a:t>Ramucirumab + Irinotecan</a:t>
            </a:r>
          </a:p>
          <a:p>
            <a:pPr defTabSz="892152">
              <a:spcBef>
                <a:spcPts val="300"/>
              </a:spcBef>
              <a:defRPr/>
            </a:pPr>
            <a:r>
              <a:rPr lang="en-GB" sz="1400" kern="0" dirty="0">
                <a:solidFill>
                  <a:schemeClr val="bg1"/>
                </a:solidFill>
                <a:latin typeface="Arial" panose="020B0604020202020204" pitchFamily="34" charset="0"/>
                <a:ea typeface="ＭＳ Ｐゴシック" charset="0"/>
                <a:cs typeface="Arial" panose="020B0604020202020204" pitchFamily="34" charset="0"/>
              </a:rPr>
              <a:t>Ramucirumab: 8 mg/kg, day 1, q2w</a:t>
            </a:r>
          </a:p>
          <a:p>
            <a:pPr defTabSz="892152">
              <a:spcBef>
                <a:spcPts val="300"/>
              </a:spcBef>
              <a:defRPr/>
            </a:pPr>
            <a:r>
              <a:rPr lang="en-GB" sz="1400" kern="0" dirty="0">
                <a:solidFill>
                  <a:schemeClr val="bg1"/>
                </a:solidFill>
                <a:latin typeface="Arial" panose="020B0604020202020204" pitchFamily="34" charset="0"/>
                <a:ea typeface="ＭＳ Ｐゴシック" charset="0"/>
                <a:cs typeface="Arial" panose="020B0604020202020204" pitchFamily="34" charset="0"/>
              </a:rPr>
              <a:t>Irinotecan: 150 mg/m</a:t>
            </a:r>
            <a:r>
              <a:rPr lang="en-GB" sz="1400" kern="0" baseline="30000" dirty="0">
                <a:solidFill>
                  <a:schemeClr val="bg1"/>
                </a:solidFill>
                <a:latin typeface="Arial" panose="020B0604020202020204" pitchFamily="34" charset="0"/>
                <a:ea typeface="ＭＳ Ｐゴシック" charset="0"/>
                <a:cs typeface="Arial" panose="020B0604020202020204" pitchFamily="34" charset="0"/>
              </a:rPr>
              <a:t>2</a:t>
            </a:r>
            <a:r>
              <a:rPr lang="en-GB" sz="1400" kern="0" dirty="0">
                <a:solidFill>
                  <a:schemeClr val="bg1"/>
                </a:solidFill>
                <a:latin typeface="Arial" panose="020B0604020202020204" pitchFamily="34" charset="0"/>
                <a:ea typeface="ＭＳ Ｐゴシック" charset="0"/>
                <a:cs typeface="Arial" panose="020B0604020202020204" pitchFamily="34" charset="0"/>
              </a:rPr>
              <a:t>, day 1, q2w</a:t>
            </a:r>
          </a:p>
        </p:txBody>
      </p:sp>
      <p:sp>
        <p:nvSpPr>
          <p:cNvPr id="23" name="AutoShape 8">
            <a:extLst>
              <a:ext uri="{FF2B5EF4-FFF2-40B4-BE49-F238E27FC236}">
                <a16:creationId xmlns:a16="http://schemas.microsoft.com/office/drawing/2014/main" id="{F07D346F-D528-8211-03E5-A4A0A1FFEE32}"/>
              </a:ext>
            </a:extLst>
          </p:cNvPr>
          <p:cNvSpPr>
            <a:spLocks noChangeArrowheads="1"/>
          </p:cNvSpPr>
          <p:nvPr/>
        </p:nvSpPr>
        <p:spPr bwMode="ltGray">
          <a:xfrm>
            <a:off x="8961835" y="2825344"/>
            <a:ext cx="1941076" cy="841641"/>
          </a:xfrm>
          <a:prstGeom prst="roundRect">
            <a:avLst>
              <a:gd name="adj" fmla="val 10774"/>
            </a:avLst>
          </a:prstGeom>
          <a:solidFill>
            <a:schemeClr val="bg1"/>
          </a:solidFill>
          <a:ln w="25400">
            <a:solidFill>
              <a:schemeClr val="accent6"/>
            </a:solidFill>
            <a:round/>
            <a:headEnd/>
            <a:tailEnd/>
          </a:ln>
        </p:spPr>
        <p:txBody>
          <a:bodyPr lIns="72000" tIns="36000" rIns="72000" bIns="36000" anchor="ctr">
            <a:noAutofit/>
          </a:bodyPr>
          <a:lstStyle/>
          <a:p>
            <a:pPr defTabSz="892152">
              <a:spcAft>
                <a:spcPts val="500"/>
              </a:spcAft>
              <a:defRPr/>
            </a:pPr>
            <a:r>
              <a:rPr lang="en-GB" sz="1400" b="1" kern="0" dirty="0">
                <a:solidFill>
                  <a:schemeClr val="accent1"/>
                </a:solidFill>
                <a:latin typeface="Arial" panose="020B0604020202020204" pitchFamily="34" charset="0"/>
                <a:ea typeface="ＭＳ Ｐゴシック" charset="0"/>
                <a:cs typeface="Arial" panose="020B0604020202020204" pitchFamily="34" charset="0"/>
              </a:rPr>
              <a:t>Primary endpoint:</a:t>
            </a:r>
          </a:p>
          <a:p>
            <a:pPr marL="182563" indent="-182563" defTabSz="892152">
              <a:spcAft>
                <a:spcPts val="1000"/>
              </a:spcAft>
              <a:buClr>
                <a:schemeClr val="accent1"/>
              </a:buClr>
              <a:buFont typeface="Arial"/>
              <a:buChar char="•"/>
              <a:defRPr/>
            </a:pPr>
            <a:r>
              <a:rPr lang="en-GB" sz="1400" kern="0" dirty="0">
                <a:latin typeface="Arial" panose="020B0604020202020204" pitchFamily="34" charset="0"/>
                <a:ea typeface="ＭＳ Ｐゴシック" charset="0"/>
                <a:cs typeface="Arial" panose="020B0604020202020204" pitchFamily="34" charset="0"/>
              </a:rPr>
              <a:t>OS</a:t>
            </a:r>
          </a:p>
        </p:txBody>
      </p:sp>
      <p:sp>
        <p:nvSpPr>
          <p:cNvPr id="35" name="AutoShape 17">
            <a:extLst>
              <a:ext uri="{FF2B5EF4-FFF2-40B4-BE49-F238E27FC236}">
                <a16:creationId xmlns:a16="http://schemas.microsoft.com/office/drawing/2014/main" id="{C28AEDC7-BD5C-82C4-0840-46AD9FA90473}"/>
              </a:ext>
            </a:extLst>
          </p:cNvPr>
          <p:cNvSpPr>
            <a:spLocks noChangeArrowheads="1"/>
          </p:cNvSpPr>
          <p:nvPr/>
        </p:nvSpPr>
        <p:spPr bwMode="ltGray">
          <a:xfrm>
            <a:off x="5208959" y="3397976"/>
            <a:ext cx="3456381" cy="991557"/>
          </a:xfrm>
          <a:prstGeom prst="roundRect">
            <a:avLst>
              <a:gd name="adj" fmla="val 16667"/>
            </a:avLst>
          </a:prstGeom>
          <a:solidFill>
            <a:schemeClr val="tx2"/>
          </a:solidFill>
          <a:ln w="25400">
            <a:noFill/>
            <a:round/>
            <a:headEnd/>
            <a:tailEnd/>
          </a:ln>
        </p:spPr>
        <p:txBody>
          <a:bodyPr lIns="108000" tIns="44451" rIns="0" bIns="44451" anchor="ctr"/>
          <a:lstStyle/>
          <a:p>
            <a:pPr defTabSz="892152">
              <a:spcBef>
                <a:spcPts val="300"/>
              </a:spcBef>
              <a:defRPr/>
            </a:pPr>
            <a:r>
              <a:rPr lang="en-GB" sz="1400" b="1" kern="0" dirty="0">
                <a:solidFill>
                  <a:schemeClr val="bg1"/>
                </a:solidFill>
                <a:latin typeface="Arial" panose="020B0604020202020204" pitchFamily="34" charset="0"/>
                <a:ea typeface="ＭＳ Ｐゴシック" charset="0"/>
                <a:cs typeface="Arial" panose="020B0604020202020204" pitchFamily="34" charset="0"/>
              </a:rPr>
              <a:t>Irinotecan alone</a:t>
            </a:r>
          </a:p>
          <a:p>
            <a:pPr defTabSz="892152">
              <a:spcBef>
                <a:spcPts val="300"/>
              </a:spcBef>
              <a:defRPr/>
            </a:pPr>
            <a:r>
              <a:rPr lang="en-GB" sz="1400" kern="0" dirty="0">
                <a:solidFill>
                  <a:schemeClr val="bg1"/>
                </a:solidFill>
                <a:latin typeface="Arial" panose="020B0604020202020204" pitchFamily="34" charset="0"/>
                <a:ea typeface="ＭＳ Ｐゴシック" charset="0"/>
                <a:cs typeface="Arial" panose="020B0604020202020204" pitchFamily="34" charset="0"/>
              </a:rPr>
              <a:t>Irinotecan: 150 mg/m</a:t>
            </a:r>
            <a:r>
              <a:rPr lang="en-GB" sz="1400" kern="0" baseline="30000" dirty="0">
                <a:solidFill>
                  <a:schemeClr val="bg1"/>
                </a:solidFill>
                <a:latin typeface="Arial" panose="020B0604020202020204" pitchFamily="34" charset="0"/>
                <a:ea typeface="ＭＳ Ｐゴシック" charset="0"/>
                <a:cs typeface="Arial" panose="020B0604020202020204" pitchFamily="34" charset="0"/>
              </a:rPr>
              <a:t>2</a:t>
            </a:r>
            <a:r>
              <a:rPr lang="en-GB" sz="1400" kern="0" dirty="0">
                <a:solidFill>
                  <a:schemeClr val="bg1"/>
                </a:solidFill>
                <a:latin typeface="Arial" panose="020B0604020202020204" pitchFamily="34" charset="0"/>
                <a:ea typeface="ＭＳ Ｐゴシック" charset="0"/>
                <a:cs typeface="Arial" panose="020B0604020202020204" pitchFamily="34" charset="0"/>
              </a:rPr>
              <a:t>, day 1, q2w</a:t>
            </a:r>
          </a:p>
        </p:txBody>
      </p:sp>
      <p:sp>
        <p:nvSpPr>
          <p:cNvPr id="39" name="Text Placeholder 36">
            <a:extLst>
              <a:ext uri="{FF2B5EF4-FFF2-40B4-BE49-F238E27FC236}">
                <a16:creationId xmlns:a16="http://schemas.microsoft.com/office/drawing/2014/main" id="{4EA36F55-FAA6-559F-6094-8E633525F661}"/>
              </a:ext>
            </a:extLst>
          </p:cNvPr>
          <p:cNvSpPr txBox="1">
            <a:spLocks/>
          </p:cNvSpPr>
          <p:nvPr/>
        </p:nvSpPr>
        <p:spPr>
          <a:xfrm>
            <a:off x="609600" y="1622463"/>
            <a:ext cx="10972800" cy="316704"/>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GB" dirty="0"/>
              <a:t>STUDY SCHEMA N=400</a:t>
            </a:r>
          </a:p>
        </p:txBody>
      </p:sp>
      <p:sp>
        <p:nvSpPr>
          <p:cNvPr id="42" name="AutoShape 8">
            <a:extLst>
              <a:ext uri="{FF2B5EF4-FFF2-40B4-BE49-F238E27FC236}">
                <a16:creationId xmlns:a16="http://schemas.microsoft.com/office/drawing/2014/main" id="{589F48DA-9F13-85A0-DF4F-89FCA39EB097}"/>
              </a:ext>
            </a:extLst>
          </p:cNvPr>
          <p:cNvSpPr>
            <a:spLocks noChangeArrowheads="1"/>
          </p:cNvSpPr>
          <p:nvPr/>
        </p:nvSpPr>
        <p:spPr bwMode="ltGray">
          <a:xfrm>
            <a:off x="1199456" y="4259613"/>
            <a:ext cx="5225035" cy="871922"/>
          </a:xfrm>
          <a:prstGeom prst="roundRect">
            <a:avLst>
              <a:gd name="adj" fmla="val 10774"/>
            </a:avLst>
          </a:prstGeom>
          <a:noFill/>
          <a:ln w="25400">
            <a:noFill/>
            <a:round/>
            <a:headEnd/>
            <a:tailEnd/>
          </a:ln>
        </p:spPr>
        <p:txBody>
          <a:bodyPr lIns="72000" tIns="36000" rIns="72000" bIns="36000" anchor="ctr">
            <a:noAutofit/>
          </a:bodyPr>
          <a:lstStyle/>
          <a:p>
            <a:pPr defTabSz="892152">
              <a:defRPr/>
            </a:pPr>
            <a:r>
              <a:rPr lang="en-GB" sz="1400" b="1" kern="0" dirty="0">
                <a:latin typeface="Arial" panose="020B0604020202020204" pitchFamily="34" charset="0"/>
                <a:ea typeface="ＭＳ Ｐゴシック" charset="0"/>
                <a:cs typeface="Arial" panose="020B0604020202020204" pitchFamily="34" charset="0"/>
              </a:rPr>
              <a:t>Stratified factors:</a:t>
            </a:r>
          </a:p>
          <a:p>
            <a:pPr marL="182563" indent="-182563" defTabSz="892152">
              <a:buClr>
                <a:schemeClr val="accent1"/>
              </a:buClr>
              <a:buFont typeface="Arial"/>
              <a:buChar char="•"/>
              <a:defRPr/>
            </a:pPr>
            <a:r>
              <a:rPr lang="en-GB" sz="1400" kern="0" dirty="0">
                <a:latin typeface="Arial" panose="020B0604020202020204" pitchFamily="34" charset="0"/>
                <a:ea typeface="ＭＳ Ｐゴシック" charset="0"/>
                <a:cs typeface="Arial" panose="020B0604020202020204" pitchFamily="34" charset="0"/>
              </a:rPr>
              <a:t>PS: 0 vs 1</a:t>
            </a:r>
          </a:p>
          <a:p>
            <a:pPr marL="182563" indent="-182563" defTabSz="892152">
              <a:buClr>
                <a:schemeClr val="accent1"/>
              </a:buClr>
              <a:buFont typeface="Arial"/>
              <a:buChar char="•"/>
              <a:defRPr/>
            </a:pPr>
            <a:r>
              <a:rPr lang="en-GB" sz="1400" kern="0" dirty="0">
                <a:latin typeface="Arial" panose="020B0604020202020204" pitchFamily="34" charset="0"/>
                <a:ea typeface="ＭＳ Ｐゴシック" charset="0"/>
                <a:cs typeface="Arial" panose="020B0604020202020204" pitchFamily="34" charset="0"/>
              </a:rPr>
              <a:t>Duration of prior chemotherapy containing ramucirumab</a:t>
            </a:r>
          </a:p>
          <a:p>
            <a:pPr marL="182563" indent="-182563" defTabSz="892152">
              <a:buClr>
                <a:schemeClr val="accent1"/>
              </a:buClr>
              <a:buFont typeface="Arial"/>
              <a:buChar char="•"/>
              <a:defRPr/>
            </a:pPr>
            <a:r>
              <a:rPr lang="en-GB" sz="1400" kern="0" dirty="0">
                <a:latin typeface="Arial" panose="020B0604020202020204" pitchFamily="34" charset="0"/>
                <a:ea typeface="ＭＳ Ｐゴシック" charset="0"/>
                <a:cs typeface="Arial" panose="020B0604020202020204" pitchFamily="34" charset="0"/>
              </a:rPr>
              <a:t>Peritoneal metastasis</a:t>
            </a:r>
          </a:p>
        </p:txBody>
      </p:sp>
      <p:sp>
        <p:nvSpPr>
          <p:cNvPr id="43" name="Slide Number Placeholder 42">
            <a:extLst>
              <a:ext uri="{FF2B5EF4-FFF2-40B4-BE49-F238E27FC236}">
                <a16:creationId xmlns:a16="http://schemas.microsoft.com/office/drawing/2014/main" id="{3EB3FAA1-6437-4BBB-CC55-295A0E2C18EC}"/>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
        <p:nvSpPr>
          <p:cNvPr id="2" name="Content Placeholder 18">
            <a:extLst>
              <a:ext uri="{FF2B5EF4-FFF2-40B4-BE49-F238E27FC236}">
                <a16:creationId xmlns:a16="http://schemas.microsoft.com/office/drawing/2014/main" id="{E9CD8E16-7C47-DEDA-9C56-1F59A6615039}"/>
              </a:ext>
            </a:extLst>
          </p:cNvPr>
          <p:cNvSpPr>
            <a:spLocks noGrp="1"/>
          </p:cNvSpPr>
          <p:nvPr>
            <p:ph sz="quarter" idx="15"/>
          </p:nvPr>
        </p:nvSpPr>
        <p:spPr>
          <a:xfrm>
            <a:off x="191344" y="6439561"/>
            <a:ext cx="11223990" cy="354978"/>
          </a:xfrm>
        </p:spPr>
        <p:txBody>
          <a:bodyPr anchor="b"/>
          <a:lstStyle/>
          <a:p>
            <a:r>
              <a:rPr lang="en-GB" altLang="ja-JP" dirty="0">
                <a:solidFill>
                  <a:schemeClr val="tx2"/>
                </a:solidFill>
              </a:rPr>
              <a:t>ECOG PS, Eastern Cooperative Oncology performance status; EGJC, esophagogastric Junction Cancer; ESMO, European Society for Medical Oncology; GC, gastric cancer; OS, overall survival; q2w, every 2 weeks</a:t>
            </a:r>
          </a:p>
          <a:p>
            <a:r>
              <a:rPr lang="en-GB" sz="1200" dirty="0">
                <a:effectLst/>
                <a:latin typeface="Helvetica Neue" panose="02000503000000020004" pitchFamily="2" charset="0"/>
              </a:rPr>
              <a:t>Daisuke S, et al. J Clin Oncol. 2018. DOI: 10.1200/JCO.2018.36.15_suppl.TPS4138 </a:t>
            </a:r>
            <a:endParaRPr lang="en-GB" altLang="ja-JP" dirty="0">
              <a:solidFill>
                <a:schemeClr val="tx2"/>
              </a:solidFill>
              <a:highlight>
                <a:srgbClr val="FFFF00"/>
              </a:highlight>
            </a:endParaRPr>
          </a:p>
        </p:txBody>
      </p:sp>
    </p:spTree>
    <p:extLst>
      <p:ext uri="{BB962C8B-B14F-4D97-AF65-F5344CB8AC3E}">
        <p14:creationId xmlns:p14="http://schemas.microsoft.com/office/powerpoint/2010/main" val="113284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9F507C-95F5-BA7D-70B8-1D4E7875E644}"/>
              </a:ext>
            </a:extLst>
          </p:cNvPr>
          <p:cNvSpPr>
            <a:spLocks noGrp="1"/>
          </p:cNvSpPr>
          <p:nvPr>
            <p:ph type="title"/>
          </p:nvPr>
        </p:nvSpPr>
        <p:spPr/>
        <p:txBody>
          <a:bodyPr/>
          <a:lstStyle/>
          <a:p>
            <a:r>
              <a:rPr lang="en-GB" altLang="ja-JP" dirty="0">
                <a:solidFill>
                  <a:schemeClr val="tx2"/>
                </a:solidFill>
              </a:rPr>
              <a:t>Beyond Ram with FTD/TPI in the THIRD or later line: </a:t>
            </a:r>
            <a:br>
              <a:rPr lang="en-GB" altLang="ja-JP" dirty="0">
                <a:solidFill>
                  <a:schemeClr val="tx2"/>
                </a:solidFill>
              </a:rPr>
            </a:br>
            <a:r>
              <a:rPr lang="en-GB" altLang="ja-JP" dirty="0">
                <a:solidFill>
                  <a:schemeClr val="tx2"/>
                </a:solidFill>
              </a:rPr>
              <a:t>Phase 2 study (WJOG15822G) </a:t>
            </a:r>
          </a:p>
        </p:txBody>
      </p:sp>
      <p:sp>
        <p:nvSpPr>
          <p:cNvPr id="19" name="Content Placeholder 18">
            <a:extLst>
              <a:ext uri="{FF2B5EF4-FFF2-40B4-BE49-F238E27FC236}">
                <a16:creationId xmlns:a16="http://schemas.microsoft.com/office/drawing/2014/main" id="{12798C18-6A8B-4739-EFCA-EE59A0265985}"/>
              </a:ext>
            </a:extLst>
          </p:cNvPr>
          <p:cNvSpPr>
            <a:spLocks noGrp="1"/>
          </p:cNvSpPr>
          <p:nvPr>
            <p:ph sz="quarter" idx="15"/>
          </p:nvPr>
        </p:nvSpPr>
        <p:spPr>
          <a:xfrm>
            <a:off x="549779" y="6384416"/>
            <a:ext cx="11092441" cy="365125"/>
          </a:xfrm>
        </p:spPr>
        <p:txBody>
          <a:bodyPr anchor="b"/>
          <a:lstStyle/>
          <a:p>
            <a:r>
              <a:rPr lang="en-GB" altLang="ja-JP" dirty="0">
                <a:solidFill>
                  <a:schemeClr val="tx2"/>
                </a:solidFill>
              </a:rPr>
              <a:t>AE, adverse event; BID, twice a day; d, day; DCR, disease control rate; ECOG PS, Eastern Oncology Cooperative Group performance status; </a:t>
            </a:r>
            <a:r>
              <a:rPr lang="en-GB" dirty="0">
                <a:solidFill>
                  <a:schemeClr val="tx2"/>
                </a:solidFill>
              </a:rPr>
              <a:t>FTD/TPI, trifluridine/tipiracil; </a:t>
            </a:r>
            <a:r>
              <a:rPr lang="en-GB" dirty="0"/>
              <a:t>ORR, overall response rate; </a:t>
            </a:r>
            <a:r>
              <a:rPr lang="en-GB" dirty="0">
                <a:solidFill>
                  <a:schemeClr val="tx2"/>
                </a:solidFill>
              </a:rPr>
              <a:t>OS, overall survival; PFS, progression-free survival; q28d, every 28 days; </a:t>
            </a:r>
            <a:r>
              <a:rPr lang="en-GB" altLang="ja-JP" dirty="0">
                <a:solidFill>
                  <a:schemeClr val="tx2"/>
                </a:solidFill>
              </a:rPr>
              <a:t>RAM, ramucirumab; WJOG, West Japan Oncology Group</a:t>
            </a:r>
          </a:p>
          <a:p>
            <a:r>
              <a:rPr lang="en-GB" dirty="0">
                <a:effectLst/>
              </a:rPr>
              <a:t>Takahashi N, et al. 2023. DOI: 10.21203/rs.3.rs-2796191/v1 (pre-print)</a:t>
            </a:r>
          </a:p>
        </p:txBody>
      </p:sp>
      <p:pic>
        <p:nvPicPr>
          <p:cNvPr id="5" name="Picture 4" descr="認定特定非営利活動法人 西日本がん研究機構（WJOG） | キャンサーチャンネル">
            <a:extLst>
              <a:ext uri="{FF2B5EF4-FFF2-40B4-BE49-F238E27FC236}">
                <a16:creationId xmlns:a16="http://schemas.microsoft.com/office/drawing/2014/main" id="{FB1C0618-FF6C-194A-8CC9-4DB9C8623A6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599"/>
          <a:stretch/>
        </p:blipFill>
        <p:spPr bwMode="auto">
          <a:xfrm>
            <a:off x="10704512" y="229797"/>
            <a:ext cx="1191943" cy="1178458"/>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ADBFCB9B-0C02-A7C8-7ADE-3AB589466500}"/>
              </a:ext>
            </a:extLst>
          </p:cNvPr>
          <p:cNvSpPr txBox="1"/>
          <p:nvPr/>
        </p:nvSpPr>
        <p:spPr>
          <a:xfrm>
            <a:off x="1420819" y="3938280"/>
            <a:ext cx="2730953" cy="1938992"/>
          </a:xfrm>
          <a:prstGeom prst="rect">
            <a:avLst/>
          </a:prstGeom>
          <a:noFill/>
        </p:spPr>
        <p:txBody>
          <a:bodyPr wrap="square">
            <a:spAutoFit/>
          </a:bodyPr>
          <a:lstStyle/>
          <a:p>
            <a:r>
              <a:rPr kumimoji="1" lang="en-GB" altLang="ja-JP" sz="1200" b="1" dirty="0">
                <a:solidFill>
                  <a:schemeClr val="accent1"/>
                </a:solidFill>
                <a:latin typeface="Arial" panose="020B0604020202020204" pitchFamily="34" charset="0"/>
                <a:cs typeface="Arial" panose="020B0604020202020204" pitchFamily="34" charset="0"/>
              </a:rPr>
              <a:t>Inclusion criteria:</a:t>
            </a:r>
          </a:p>
          <a:p>
            <a:pPr marL="171450" indent="-171450">
              <a:buClr>
                <a:schemeClr val="accent1"/>
              </a:buClr>
              <a:buFont typeface="Arial" panose="020B0604020202020204" pitchFamily="34" charset="0"/>
              <a:buChar char="•"/>
            </a:pPr>
            <a:r>
              <a:rPr kumimoji="1" lang="en-GB" altLang="ja-JP" sz="1200" dirty="0">
                <a:latin typeface="Arial" panose="020B0604020202020204" pitchFamily="34" charset="0"/>
                <a:cs typeface="Arial" panose="020B0604020202020204" pitchFamily="34" charset="0"/>
              </a:rPr>
              <a:t>Age: 20 years. or older</a:t>
            </a:r>
          </a:p>
          <a:p>
            <a:pPr marL="171450" indent="-171450">
              <a:buClr>
                <a:schemeClr val="accent1"/>
              </a:buClr>
              <a:buFont typeface="Arial" panose="020B0604020202020204" pitchFamily="34" charset="0"/>
              <a:buChar char="•"/>
            </a:pPr>
            <a:r>
              <a:rPr kumimoji="1" lang="en-GB" altLang="ja-JP" sz="1200" dirty="0">
                <a:latin typeface="Arial" panose="020B0604020202020204" pitchFamily="34" charset="0"/>
                <a:cs typeface="Arial" panose="020B0604020202020204" pitchFamily="34" charset="0"/>
              </a:rPr>
              <a:t>Histologically confirmed unresectable/metastatic/recurrent gastric cancer</a:t>
            </a:r>
          </a:p>
          <a:p>
            <a:pPr marL="171450" indent="-171450">
              <a:buClr>
                <a:schemeClr val="accent1"/>
              </a:buClr>
              <a:buFont typeface="Arial" panose="020B0604020202020204" pitchFamily="34" charset="0"/>
              <a:buChar char="•"/>
            </a:pPr>
            <a:r>
              <a:rPr kumimoji="1" lang="en-GB" altLang="ja-JP" sz="1200" dirty="0">
                <a:latin typeface="Arial" panose="020B0604020202020204" pitchFamily="34" charset="0"/>
                <a:cs typeface="Arial" panose="020B0604020202020204" pitchFamily="34" charset="0"/>
              </a:rPr>
              <a:t>ECOG PS: 0-1</a:t>
            </a:r>
          </a:p>
          <a:p>
            <a:pPr marL="171450" indent="-171450">
              <a:buClr>
                <a:schemeClr val="accent1"/>
              </a:buClr>
              <a:buFont typeface="Arial" panose="020B0604020202020204" pitchFamily="34" charset="0"/>
              <a:buChar char="•"/>
            </a:pPr>
            <a:r>
              <a:rPr kumimoji="1" lang="en-GB" altLang="ja-JP" sz="1200" dirty="0">
                <a:solidFill>
                  <a:schemeClr val="tx1"/>
                </a:solidFill>
                <a:latin typeface="Arial" panose="020B0604020202020204" pitchFamily="34" charset="0"/>
                <a:cs typeface="Arial" panose="020B0604020202020204" pitchFamily="34" charset="0"/>
              </a:rPr>
              <a:t>Refractory or intolerant to pyrimidine fluoride, taxanes, irinotecan, or ramucirumab</a:t>
            </a:r>
          </a:p>
          <a:p>
            <a:pPr marL="171450" indent="-171450">
              <a:buFont typeface="Arial" panose="020B0604020202020204" pitchFamily="34" charset="0"/>
              <a:buChar char="•"/>
            </a:pPr>
            <a:endParaRPr kumimoji="1" lang="en-GB" altLang="ja-JP" sz="1200" dirty="0">
              <a:latin typeface="Arial" panose="020B0604020202020204" pitchFamily="34" charset="0"/>
              <a:cs typeface="Arial" panose="020B0604020202020204" pitchFamily="34" charset="0"/>
            </a:endParaRPr>
          </a:p>
        </p:txBody>
      </p:sp>
      <p:sp>
        <p:nvSpPr>
          <p:cNvPr id="23" name="AutoShape 17">
            <a:extLst>
              <a:ext uri="{FF2B5EF4-FFF2-40B4-BE49-F238E27FC236}">
                <a16:creationId xmlns:a16="http://schemas.microsoft.com/office/drawing/2014/main" id="{1B88AC75-8F18-C838-0A30-82457C6A9C22}"/>
              </a:ext>
            </a:extLst>
          </p:cNvPr>
          <p:cNvSpPr>
            <a:spLocks noChangeArrowheads="1"/>
          </p:cNvSpPr>
          <p:nvPr/>
        </p:nvSpPr>
        <p:spPr bwMode="ltGray">
          <a:xfrm>
            <a:off x="5338595" y="3429000"/>
            <a:ext cx="3168000" cy="1476000"/>
          </a:xfrm>
          <a:prstGeom prst="roundRect">
            <a:avLst>
              <a:gd name="adj" fmla="val 15037"/>
            </a:avLst>
          </a:prstGeom>
          <a:solidFill>
            <a:schemeClr val="accent1"/>
          </a:solidFill>
          <a:ln w="25400">
            <a:noFill/>
            <a:round/>
            <a:headEnd/>
            <a:tailEnd/>
          </a:ln>
        </p:spPr>
        <p:txBody>
          <a:bodyPr lIns="108000" tIns="44451" rIns="0" bIns="44451" anchor="ctr"/>
          <a:lstStyle/>
          <a:p>
            <a:pPr algn="ctr">
              <a:spcAft>
                <a:spcPts val="600"/>
              </a:spcAft>
            </a:pPr>
            <a:r>
              <a:rPr kumimoji="1" lang="en-GB" altLang="ja-JP" sz="1400" b="1" dirty="0">
                <a:solidFill>
                  <a:schemeClr val="bg1"/>
                </a:solidFill>
                <a:latin typeface="Arial" panose="020B0604020202020204" pitchFamily="34" charset="0"/>
                <a:cs typeface="Arial" panose="020B0604020202020204" pitchFamily="34" charset="0"/>
              </a:rPr>
              <a:t>FTD/TPI + Ramucirumab </a:t>
            </a:r>
            <a:r>
              <a:rPr kumimoji="1" lang="en-GB" altLang="ja-JP" sz="1400" dirty="0">
                <a:solidFill>
                  <a:schemeClr val="bg1"/>
                </a:solidFill>
                <a:latin typeface="Arial" panose="020B0604020202020204" pitchFamily="34" charset="0"/>
                <a:cs typeface="Arial" panose="020B0604020202020204" pitchFamily="34" charset="0"/>
              </a:rPr>
              <a:t>n=55</a:t>
            </a:r>
          </a:p>
          <a:p>
            <a:pPr marL="182563" indent="-182563">
              <a:spcAft>
                <a:spcPts val="600"/>
              </a:spcAft>
              <a:buFont typeface="Arial" panose="020B0604020202020204" pitchFamily="34" charset="0"/>
              <a:buChar char="•"/>
            </a:pPr>
            <a:r>
              <a:rPr kumimoji="1" lang="en-GB" altLang="ja-JP" sz="1400" dirty="0">
                <a:solidFill>
                  <a:schemeClr val="bg1"/>
                </a:solidFill>
                <a:latin typeface="Arial" panose="020B0604020202020204" pitchFamily="34" charset="0"/>
                <a:cs typeface="Arial" panose="020B0604020202020204" pitchFamily="34" charset="0"/>
              </a:rPr>
              <a:t>FTD/TPI, 35mg/m</a:t>
            </a:r>
            <a:r>
              <a:rPr kumimoji="1" lang="en-GB" altLang="ja-JP" sz="1400" baseline="30000" dirty="0">
                <a:solidFill>
                  <a:schemeClr val="bg1"/>
                </a:solidFill>
                <a:latin typeface="Arial" panose="020B0604020202020204" pitchFamily="34" charset="0"/>
                <a:cs typeface="Arial" panose="020B0604020202020204" pitchFamily="34" charset="0"/>
              </a:rPr>
              <a:t>2</a:t>
            </a:r>
            <a:r>
              <a:rPr kumimoji="1" lang="en-GB" altLang="ja-JP" sz="1400" dirty="0">
                <a:solidFill>
                  <a:schemeClr val="bg1"/>
                </a:solidFill>
                <a:latin typeface="Arial" panose="020B0604020202020204" pitchFamily="34" charset="0"/>
                <a:cs typeface="Arial" panose="020B0604020202020204" pitchFamily="34" charset="0"/>
              </a:rPr>
              <a:t> bid d1-5, </a:t>
            </a:r>
            <a:br>
              <a:rPr kumimoji="1" lang="en-GB" altLang="ja-JP" sz="1400" dirty="0">
                <a:solidFill>
                  <a:schemeClr val="bg1"/>
                </a:solidFill>
                <a:latin typeface="Arial" panose="020B0604020202020204" pitchFamily="34" charset="0"/>
                <a:cs typeface="Arial" panose="020B0604020202020204" pitchFamily="34" charset="0"/>
              </a:rPr>
            </a:br>
            <a:r>
              <a:rPr kumimoji="1" lang="en-GB" altLang="ja-JP" sz="1400" dirty="0">
                <a:solidFill>
                  <a:schemeClr val="bg1"/>
                </a:solidFill>
                <a:latin typeface="Arial" panose="020B0604020202020204" pitchFamily="34" charset="0"/>
                <a:cs typeface="Arial" panose="020B0604020202020204" pitchFamily="34" charset="0"/>
              </a:rPr>
              <a:t>d8-12, q28d</a:t>
            </a:r>
          </a:p>
          <a:p>
            <a:pPr marL="182563" indent="-182563">
              <a:spcAft>
                <a:spcPts val="600"/>
              </a:spcAft>
              <a:buFont typeface="Arial" panose="020B0604020202020204" pitchFamily="34" charset="0"/>
              <a:buChar char="•"/>
            </a:pPr>
            <a:r>
              <a:rPr kumimoji="1" lang="en-GB" altLang="ja-JP" sz="1400" dirty="0">
                <a:solidFill>
                  <a:schemeClr val="bg1"/>
                </a:solidFill>
                <a:latin typeface="Arial" panose="020B0604020202020204" pitchFamily="34" charset="0"/>
                <a:cs typeface="Arial" panose="020B0604020202020204" pitchFamily="34" charset="0"/>
              </a:rPr>
              <a:t>Ramucirumab, 8 mg/kg on d1 and 15, q28d</a:t>
            </a:r>
          </a:p>
        </p:txBody>
      </p:sp>
      <p:sp>
        <p:nvSpPr>
          <p:cNvPr id="24" name="AutoShape 17">
            <a:extLst>
              <a:ext uri="{FF2B5EF4-FFF2-40B4-BE49-F238E27FC236}">
                <a16:creationId xmlns:a16="http://schemas.microsoft.com/office/drawing/2014/main" id="{25DAAD9D-3791-8AF9-5DD3-18902761480A}"/>
              </a:ext>
            </a:extLst>
          </p:cNvPr>
          <p:cNvSpPr>
            <a:spLocks noChangeArrowheads="1"/>
          </p:cNvSpPr>
          <p:nvPr/>
        </p:nvSpPr>
        <p:spPr bwMode="ltGray">
          <a:xfrm>
            <a:off x="5338595" y="1801800"/>
            <a:ext cx="3168000" cy="1476000"/>
          </a:xfrm>
          <a:prstGeom prst="roundRect">
            <a:avLst>
              <a:gd name="adj" fmla="val 15037"/>
            </a:avLst>
          </a:prstGeom>
          <a:solidFill>
            <a:schemeClr val="tx2"/>
          </a:solidFill>
          <a:ln w="25400">
            <a:noFill/>
            <a:round/>
            <a:headEnd/>
            <a:tailEnd/>
          </a:ln>
        </p:spPr>
        <p:txBody>
          <a:bodyPr lIns="108000" tIns="44451" rIns="0" bIns="44451" anchor="ctr"/>
          <a:lstStyle/>
          <a:p>
            <a:pPr algn="ctr">
              <a:spcAft>
                <a:spcPts val="600"/>
              </a:spcAft>
            </a:pPr>
            <a:r>
              <a:rPr kumimoji="1" lang="en-GB" altLang="ja-JP" sz="1400" b="1" dirty="0">
                <a:solidFill>
                  <a:schemeClr val="bg1"/>
                </a:solidFill>
                <a:latin typeface="Arial" panose="020B0604020202020204" pitchFamily="34" charset="0"/>
                <a:cs typeface="Arial" panose="020B0604020202020204" pitchFamily="34" charset="0"/>
              </a:rPr>
              <a:t>FTD/TPI monotherapy </a:t>
            </a:r>
            <a:r>
              <a:rPr kumimoji="1" lang="en-GB" altLang="ja-JP" sz="1400" dirty="0">
                <a:solidFill>
                  <a:schemeClr val="bg1"/>
                </a:solidFill>
                <a:latin typeface="Arial" panose="020B0604020202020204" pitchFamily="34" charset="0"/>
                <a:cs typeface="Arial" panose="020B0604020202020204" pitchFamily="34" charset="0"/>
              </a:rPr>
              <a:t>n=55</a:t>
            </a:r>
          </a:p>
          <a:p>
            <a:pPr marL="182563" indent="-182563">
              <a:spcAft>
                <a:spcPts val="600"/>
              </a:spcAft>
              <a:buFont typeface="Arial" panose="020B0604020202020204" pitchFamily="34" charset="0"/>
              <a:buChar char="•"/>
            </a:pPr>
            <a:r>
              <a:rPr kumimoji="1" lang="en-GB" altLang="ja-JP" sz="1400" dirty="0">
                <a:solidFill>
                  <a:schemeClr val="bg1"/>
                </a:solidFill>
                <a:latin typeface="Arial" panose="020B0604020202020204" pitchFamily="34" charset="0"/>
                <a:cs typeface="Arial" panose="020B0604020202020204" pitchFamily="34" charset="0"/>
              </a:rPr>
              <a:t>FTD/TPI, 35mg/m</a:t>
            </a:r>
            <a:r>
              <a:rPr kumimoji="1" lang="en-GB" altLang="ja-JP" sz="1400" baseline="30000" dirty="0">
                <a:solidFill>
                  <a:schemeClr val="bg1"/>
                </a:solidFill>
                <a:latin typeface="Arial" panose="020B0604020202020204" pitchFamily="34" charset="0"/>
                <a:cs typeface="Arial" panose="020B0604020202020204" pitchFamily="34" charset="0"/>
              </a:rPr>
              <a:t>2</a:t>
            </a:r>
            <a:r>
              <a:rPr kumimoji="1" lang="en-GB" altLang="ja-JP" sz="1400" dirty="0">
                <a:solidFill>
                  <a:schemeClr val="bg1"/>
                </a:solidFill>
                <a:latin typeface="Arial" panose="020B0604020202020204" pitchFamily="34" charset="0"/>
                <a:cs typeface="Arial" panose="020B0604020202020204" pitchFamily="34" charset="0"/>
              </a:rPr>
              <a:t> BID d1-5, </a:t>
            </a:r>
            <a:br>
              <a:rPr kumimoji="1" lang="en-GB" altLang="ja-JP" sz="1400" dirty="0">
                <a:solidFill>
                  <a:schemeClr val="bg1"/>
                </a:solidFill>
                <a:latin typeface="Arial" panose="020B0604020202020204" pitchFamily="34" charset="0"/>
                <a:cs typeface="Arial" panose="020B0604020202020204" pitchFamily="34" charset="0"/>
              </a:rPr>
            </a:br>
            <a:r>
              <a:rPr kumimoji="1" lang="en-GB" altLang="ja-JP" sz="1400" dirty="0">
                <a:solidFill>
                  <a:schemeClr val="bg1"/>
                </a:solidFill>
                <a:latin typeface="Arial" panose="020B0604020202020204" pitchFamily="34" charset="0"/>
                <a:cs typeface="Arial" panose="020B0604020202020204" pitchFamily="34" charset="0"/>
              </a:rPr>
              <a:t>d8-12, q28d</a:t>
            </a:r>
          </a:p>
        </p:txBody>
      </p:sp>
      <p:cxnSp>
        <p:nvCxnSpPr>
          <p:cNvPr id="25" name="Gerade Verbindung mit Pfeil 33">
            <a:extLst>
              <a:ext uri="{FF2B5EF4-FFF2-40B4-BE49-F238E27FC236}">
                <a16:creationId xmlns:a16="http://schemas.microsoft.com/office/drawing/2014/main" id="{CFB26856-03ED-3A1D-600A-BA72E66461DE}"/>
              </a:ext>
            </a:extLst>
          </p:cNvPr>
          <p:cNvCxnSpPr>
            <a:cxnSpLocks noChangeShapeType="1"/>
          </p:cNvCxnSpPr>
          <p:nvPr/>
        </p:nvCxnSpPr>
        <p:spPr bwMode="auto">
          <a:xfrm flipV="1">
            <a:off x="5002908" y="2539800"/>
            <a:ext cx="324000"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cxnSp>
        <p:nvCxnSpPr>
          <p:cNvPr id="26" name="Gerade Verbindung mit Pfeil 33">
            <a:extLst>
              <a:ext uri="{FF2B5EF4-FFF2-40B4-BE49-F238E27FC236}">
                <a16:creationId xmlns:a16="http://schemas.microsoft.com/office/drawing/2014/main" id="{80C860B4-50B5-FACD-BC97-201FF2D26E31}"/>
              </a:ext>
            </a:extLst>
          </p:cNvPr>
          <p:cNvCxnSpPr>
            <a:cxnSpLocks noChangeShapeType="1"/>
          </p:cNvCxnSpPr>
          <p:nvPr/>
        </p:nvCxnSpPr>
        <p:spPr bwMode="auto">
          <a:xfrm flipV="1">
            <a:off x="5006008" y="2528668"/>
            <a:ext cx="0" cy="1659600"/>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cxnSp>
        <p:nvCxnSpPr>
          <p:cNvPr id="27" name="Gerade Verbindung mit Pfeil 33">
            <a:extLst>
              <a:ext uri="{FF2B5EF4-FFF2-40B4-BE49-F238E27FC236}">
                <a16:creationId xmlns:a16="http://schemas.microsoft.com/office/drawing/2014/main" id="{4E5CF414-D313-D1E7-65CF-B9FD679EFBE1}"/>
              </a:ext>
            </a:extLst>
          </p:cNvPr>
          <p:cNvCxnSpPr>
            <a:cxnSpLocks noChangeShapeType="1"/>
          </p:cNvCxnSpPr>
          <p:nvPr/>
        </p:nvCxnSpPr>
        <p:spPr bwMode="auto">
          <a:xfrm flipV="1">
            <a:off x="3850908" y="3353400"/>
            <a:ext cx="1152000" cy="0"/>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sp>
        <p:nvSpPr>
          <p:cNvPr id="29" name="Oval 28">
            <a:extLst>
              <a:ext uri="{FF2B5EF4-FFF2-40B4-BE49-F238E27FC236}">
                <a16:creationId xmlns:a16="http://schemas.microsoft.com/office/drawing/2014/main" id="{518E5614-D5C2-7EA5-DC81-BC57BD3EC530}"/>
              </a:ext>
            </a:extLst>
          </p:cNvPr>
          <p:cNvSpPr>
            <a:spLocks noChangeArrowheads="1"/>
          </p:cNvSpPr>
          <p:nvPr/>
        </p:nvSpPr>
        <p:spPr bwMode="auto">
          <a:xfrm>
            <a:off x="4151773" y="3076373"/>
            <a:ext cx="554426" cy="554055"/>
          </a:xfrm>
          <a:prstGeom prst="ellipse">
            <a:avLst/>
          </a:prstGeom>
          <a:solidFill>
            <a:schemeClr val="accent6"/>
          </a:solidFill>
          <a:ln w="25400">
            <a:noFill/>
            <a:round/>
            <a:headEnd/>
            <a:tailEnd/>
          </a:ln>
        </p:spPr>
        <p:txBody>
          <a:bodyPr wrap="none" anchor="ctr"/>
          <a:lstStyle/>
          <a:p>
            <a:pPr algn="ctr" eaLnBrk="0" hangingPunct="0">
              <a:defRPr/>
            </a:pPr>
            <a:r>
              <a:rPr lang="en-GB" sz="1600" b="1" kern="0" dirty="0">
                <a:solidFill>
                  <a:schemeClr val="bg1"/>
                </a:solidFill>
                <a:latin typeface="Arial" panose="020B0604020202020204" pitchFamily="34" charset="0"/>
                <a:ea typeface="ＭＳ Ｐゴシック" charset="0"/>
                <a:cs typeface="Arial" panose="020B0604020202020204" pitchFamily="34" charset="0"/>
              </a:rPr>
              <a:t>R</a:t>
            </a:r>
          </a:p>
        </p:txBody>
      </p:sp>
      <p:sp>
        <p:nvSpPr>
          <p:cNvPr id="22" name="AutoShape 8">
            <a:extLst>
              <a:ext uri="{FF2B5EF4-FFF2-40B4-BE49-F238E27FC236}">
                <a16:creationId xmlns:a16="http://schemas.microsoft.com/office/drawing/2014/main" id="{838DEFE5-BCCE-F9D5-2217-7B356AA0E8AE}"/>
              </a:ext>
            </a:extLst>
          </p:cNvPr>
          <p:cNvSpPr>
            <a:spLocks noChangeArrowheads="1"/>
          </p:cNvSpPr>
          <p:nvPr/>
        </p:nvSpPr>
        <p:spPr bwMode="ltGray">
          <a:xfrm>
            <a:off x="1271464" y="2869937"/>
            <a:ext cx="2625891" cy="937416"/>
          </a:xfrm>
          <a:prstGeom prst="roundRect">
            <a:avLst>
              <a:gd name="adj" fmla="val 13789"/>
            </a:avLst>
          </a:prstGeom>
          <a:solidFill>
            <a:schemeClr val="bg1"/>
          </a:solidFill>
          <a:ln w="25400">
            <a:solidFill>
              <a:schemeClr val="accent6"/>
            </a:solidFill>
            <a:round/>
            <a:headEnd/>
            <a:tailEnd/>
          </a:ln>
        </p:spPr>
        <p:txBody>
          <a:bodyPr lIns="72000" tIns="36000" rIns="72000" bIns="36000" anchor="ctr">
            <a:noAutofit/>
          </a:bodyPr>
          <a:lstStyle/>
          <a:p>
            <a:pPr algn="ctr" defTabSz="892152">
              <a:lnSpc>
                <a:spcPct val="90000"/>
              </a:lnSpc>
              <a:spcAft>
                <a:spcPts val="500"/>
              </a:spcAft>
              <a:defRPr/>
            </a:pPr>
            <a:r>
              <a:rPr lang="en-GB" sz="1400" b="1" kern="0" dirty="0">
                <a:solidFill>
                  <a:schemeClr val="accent1"/>
                </a:solidFill>
                <a:latin typeface="Arial" panose="020B0604020202020204" pitchFamily="34" charset="0"/>
                <a:ea typeface="ＭＳ Ｐゴシック" charset="0"/>
                <a:cs typeface="Arial" panose="020B0604020202020204" pitchFamily="34" charset="0"/>
              </a:rPr>
              <a:t>Gastric Cancer</a:t>
            </a:r>
          </a:p>
          <a:p>
            <a:pPr algn="ctr"/>
            <a:r>
              <a:rPr kumimoji="1" lang="en-GB" altLang="ja-JP" sz="1400" dirty="0">
                <a:solidFill>
                  <a:schemeClr val="tx1"/>
                </a:solidFill>
                <a:latin typeface="Arial" panose="020B0604020202020204" pitchFamily="34" charset="0"/>
                <a:cs typeface="Arial" panose="020B0604020202020204" pitchFamily="34" charset="0"/>
              </a:rPr>
              <a:t>refractory to </a:t>
            </a:r>
            <a:r>
              <a:rPr kumimoji="1" lang="en-GB" altLang="ja-JP" sz="1400" dirty="0">
                <a:latin typeface="Arial" panose="020B0604020202020204" pitchFamily="34" charset="0"/>
                <a:cs typeface="Arial" panose="020B0604020202020204" pitchFamily="34" charset="0"/>
              </a:rPr>
              <a:t>two</a:t>
            </a:r>
            <a:r>
              <a:rPr kumimoji="1" lang="en-GB" altLang="ja-JP" sz="1400" dirty="0">
                <a:solidFill>
                  <a:schemeClr val="tx1"/>
                </a:solidFill>
                <a:latin typeface="Arial" panose="020B0604020202020204" pitchFamily="34" charset="0"/>
                <a:cs typeface="Arial" panose="020B0604020202020204" pitchFamily="34" charset="0"/>
              </a:rPr>
              <a:t> previous lines</a:t>
            </a:r>
          </a:p>
          <a:p>
            <a:pPr algn="ctr"/>
            <a:r>
              <a:rPr kumimoji="1" lang="en-GB" altLang="ja-JP" sz="1400" dirty="0">
                <a:solidFill>
                  <a:schemeClr val="tx1"/>
                </a:solidFill>
                <a:latin typeface="Arial" panose="020B0604020202020204" pitchFamily="34" charset="0"/>
                <a:cs typeface="Arial" panose="020B0604020202020204" pitchFamily="34" charset="0"/>
              </a:rPr>
              <a:t>n=110</a:t>
            </a:r>
          </a:p>
        </p:txBody>
      </p:sp>
      <p:sp>
        <p:nvSpPr>
          <p:cNvPr id="34" name="AutoShape 8">
            <a:extLst>
              <a:ext uri="{FF2B5EF4-FFF2-40B4-BE49-F238E27FC236}">
                <a16:creationId xmlns:a16="http://schemas.microsoft.com/office/drawing/2014/main" id="{041683AD-7281-5D91-051F-58EC3C9DF756}"/>
              </a:ext>
            </a:extLst>
          </p:cNvPr>
          <p:cNvSpPr>
            <a:spLocks noChangeArrowheads="1"/>
          </p:cNvSpPr>
          <p:nvPr/>
        </p:nvSpPr>
        <p:spPr bwMode="ltGray">
          <a:xfrm>
            <a:off x="8779460" y="2669324"/>
            <a:ext cx="2197321" cy="1368152"/>
          </a:xfrm>
          <a:prstGeom prst="roundRect">
            <a:avLst>
              <a:gd name="adj" fmla="val 13789"/>
            </a:avLst>
          </a:prstGeom>
          <a:solidFill>
            <a:schemeClr val="bg1"/>
          </a:solidFill>
          <a:ln w="25400">
            <a:solidFill>
              <a:schemeClr val="accent6"/>
            </a:solidFill>
            <a:round/>
            <a:headEnd/>
            <a:tailEnd/>
          </a:ln>
        </p:spPr>
        <p:txBody>
          <a:bodyPr lIns="72000" tIns="36000" rIns="72000" bIns="36000" anchor="ctr">
            <a:noAutofit/>
          </a:bodyPr>
          <a:lstStyle/>
          <a:p>
            <a:r>
              <a:rPr kumimoji="1" lang="en-GB" altLang="ja-JP" sz="1400" b="1" dirty="0">
                <a:solidFill>
                  <a:schemeClr val="accent1"/>
                </a:solidFill>
                <a:latin typeface="Arial" panose="020B0604020202020204" pitchFamily="34" charset="0"/>
                <a:cs typeface="Arial" panose="020B0604020202020204" pitchFamily="34" charset="0"/>
              </a:rPr>
              <a:t>Primary endpoint:</a:t>
            </a:r>
          </a:p>
          <a:p>
            <a:pPr marL="285750" indent="-285750">
              <a:buClr>
                <a:schemeClr val="accent1"/>
              </a:buClr>
              <a:buFont typeface="Arial" panose="020B0604020202020204" pitchFamily="34" charset="0"/>
              <a:buChar char="•"/>
            </a:pPr>
            <a:r>
              <a:rPr kumimoji="1" lang="en-GB" altLang="ja-JP" sz="1400" dirty="0">
                <a:latin typeface="Arial" panose="020B0604020202020204" pitchFamily="34" charset="0"/>
                <a:cs typeface="Arial" panose="020B0604020202020204" pitchFamily="34" charset="0"/>
              </a:rPr>
              <a:t>PFS</a:t>
            </a:r>
          </a:p>
          <a:p>
            <a:endParaRPr kumimoji="1" lang="en-GB" altLang="ja-JP" sz="700" dirty="0">
              <a:latin typeface="Arial" panose="020B0604020202020204" pitchFamily="34" charset="0"/>
              <a:cs typeface="Arial" panose="020B0604020202020204" pitchFamily="34" charset="0"/>
            </a:endParaRPr>
          </a:p>
          <a:p>
            <a:r>
              <a:rPr kumimoji="1" lang="en-GB" altLang="ja-JP" sz="1400" b="1" dirty="0">
                <a:solidFill>
                  <a:schemeClr val="accent1"/>
                </a:solidFill>
                <a:latin typeface="Arial" panose="020B0604020202020204" pitchFamily="34" charset="0"/>
                <a:cs typeface="Arial" panose="020B0604020202020204" pitchFamily="34" charset="0"/>
              </a:rPr>
              <a:t>Secondary endpoints:</a:t>
            </a:r>
          </a:p>
          <a:p>
            <a:pPr marL="285750" indent="-285750">
              <a:buClr>
                <a:schemeClr val="accent1"/>
              </a:buClr>
              <a:buFont typeface="Arial" panose="020B0604020202020204" pitchFamily="34" charset="0"/>
              <a:buChar char="•"/>
            </a:pPr>
            <a:r>
              <a:rPr kumimoji="1" lang="en-GB" altLang="ja-JP" sz="1400" dirty="0">
                <a:latin typeface="Arial" panose="020B0604020202020204" pitchFamily="34" charset="0"/>
                <a:cs typeface="Arial" panose="020B0604020202020204" pitchFamily="34" charset="0"/>
              </a:rPr>
              <a:t>OS, ORR, DCR, AEs</a:t>
            </a:r>
          </a:p>
        </p:txBody>
      </p:sp>
      <p:cxnSp>
        <p:nvCxnSpPr>
          <p:cNvPr id="35" name="Gerade Verbindung mit Pfeil 33">
            <a:extLst>
              <a:ext uri="{FF2B5EF4-FFF2-40B4-BE49-F238E27FC236}">
                <a16:creationId xmlns:a16="http://schemas.microsoft.com/office/drawing/2014/main" id="{D7BFD2FF-7364-AC93-E246-03E6E2233CAF}"/>
              </a:ext>
            </a:extLst>
          </p:cNvPr>
          <p:cNvCxnSpPr>
            <a:cxnSpLocks noChangeShapeType="1"/>
          </p:cNvCxnSpPr>
          <p:nvPr/>
        </p:nvCxnSpPr>
        <p:spPr bwMode="auto">
          <a:xfrm flipV="1">
            <a:off x="5002908" y="4176095"/>
            <a:ext cx="324000"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37" name="Slide Number Placeholder 36">
            <a:extLst>
              <a:ext uri="{FF2B5EF4-FFF2-40B4-BE49-F238E27FC236}">
                <a16:creationId xmlns:a16="http://schemas.microsoft.com/office/drawing/2014/main" id="{F80198DB-5F2E-9A5A-7ADB-C8E223F93B03}"/>
              </a:ext>
            </a:extLst>
          </p:cNvPr>
          <p:cNvSpPr>
            <a:spLocks noGrp="1"/>
          </p:cNvSpPr>
          <p:nvPr>
            <p:ph type="sldNum" sz="quarter" idx="4"/>
          </p:nvPr>
        </p:nvSpPr>
        <p:spPr/>
        <p:txBody>
          <a:bodyPr/>
          <a:lstStyle/>
          <a:p>
            <a:fld id="{FCE43C0F-8A7B-3A4B-9DB5-B3472E36E833}" type="slidenum">
              <a:rPr lang="en-GB" smtClean="0"/>
              <a:pPr/>
              <a:t>18</a:t>
            </a:fld>
            <a:endParaRPr lang="en-GB" dirty="0"/>
          </a:p>
        </p:txBody>
      </p:sp>
    </p:spTree>
    <p:extLst>
      <p:ext uri="{BB962C8B-B14F-4D97-AF65-F5344CB8AC3E}">
        <p14:creationId xmlns:p14="http://schemas.microsoft.com/office/powerpoint/2010/main" val="180567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7A5678-D1E1-D753-CB22-E539530A6B4A}"/>
              </a:ext>
            </a:extLst>
          </p:cNvPr>
          <p:cNvSpPr>
            <a:spLocks noGrp="1"/>
          </p:cNvSpPr>
          <p:nvPr>
            <p:ph type="title"/>
          </p:nvPr>
        </p:nvSpPr>
        <p:spPr/>
        <p:txBody>
          <a:bodyPr/>
          <a:lstStyle/>
          <a:p>
            <a:r>
              <a:rPr lang="en-GB" dirty="0">
                <a:solidFill>
                  <a:schemeClr val="tx2"/>
                </a:solidFill>
              </a:rPr>
              <a:t>THIRD</a:t>
            </a:r>
            <a:r>
              <a:rPr lang="en-GB" dirty="0"/>
              <a:t> line and beyond: INTEGRATE studies </a:t>
            </a:r>
          </a:p>
        </p:txBody>
      </p:sp>
      <p:sp>
        <p:nvSpPr>
          <p:cNvPr id="5" name="Slide Number Placeholder 4">
            <a:extLst>
              <a:ext uri="{FF2B5EF4-FFF2-40B4-BE49-F238E27FC236}">
                <a16:creationId xmlns:a16="http://schemas.microsoft.com/office/drawing/2014/main" id="{027F79D9-8B1F-6B68-622A-D1898C4676EF}"/>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
        <p:nvSpPr>
          <p:cNvPr id="2" name="Text Placeholder 1">
            <a:extLst>
              <a:ext uri="{FF2B5EF4-FFF2-40B4-BE49-F238E27FC236}">
                <a16:creationId xmlns:a16="http://schemas.microsoft.com/office/drawing/2014/main" id="{E2AE6045-AEBF-F8FF-F02F-5A2F9ABA0513}"/>
              </a:ext>
            </a:extLst>
          </p:cNvPr>
          <p:cNvSpPr>
            <a:spLocks noGrp="1"/>
          </p:cNvSpPr>
          <p:nvPr>
            <p:ph sz="quarter" idx="15"/>
          </p:nvPr>
        </p:nvSpPr>
        <p:spPr>
          <a:xfrm>
            <a:off x="620183" y="6309320"/>
            <a:ext cx="10516377" cy="365125"/>
          </a:xfrm>
        </p:spPr>
        <p:txBody>
          <a:bodyPr anchor="b"/>
          <a:lstStyle/>
          <a:p>
            <a:r>
              <a:rPr lang="en-GB" sz="1100" dirty="0">
                <a:solidFill>
                  <a:schemeClr val="tx2"/>
                </a:solidFill>
              </a:rPr>
              <a:t>CI, confidence interval; EORTC, European Organisation for Research and Treatment of Cancer; HR, hazard ratio; IV, intravenous; NCI-CTCAE, National Cancer Institute Common Terminology Criteria for Adverse Events; OS, overall survival; PFS, progression-free survival; QoL, quality of life; QLQ‑C30, EORTC core quality of life questionnaire; QLQ-STO22, EORTC-QLQ-stomach module; R, randomisation; VEGF, vascular endothelial growth factor; TAS‑102, trifluridine/tipiracil</a:t>
            </a:r>
          </a:p>
          <a:p>
            <a:r>
              <a:rPr lang="en-GB" sz="1100" dirty="0">
                <a:solidFill>
                  <a:schemeClr val="tx2"/>
                </a:solidFill>
              </a:rPr>
              <a:t>Pavlakis N, et al. J Clin Oncol. 41, no. 4_suppl:LBA294-LBA294. </a:t>
            </a:r>
            <a:r>
              <a:rPr lang="en-GB" altLang="ja-JP" sz="1100" dirty="0">
                <a:solidFill>
                  <a:schemeClr val="tx2"/>
                </a:solidFill>
              </a:rPr>
              <a:t>ASCO GI Cancers Symposium presentation. </a:t>
            </a:r>
            <a:r>
              <a:rPr lang="en-GB" sz="1100" dirty="0">
                <a:solidFill>
                  <a:schemeClr val="tx2"/>
                </a:solidFill>
              </a:rPr>
              <a:t>Abstract #LBA294; https://clinicaltrials.gov/ct2/show/NCT02773524; https://clinicaltrials.gov/ct2/show/NCT04879368</a:t>
            </a:r>
          </a:p>
        </p:txBody>
      </p:sp>
      <p:sp>
        <p:nvSpPr>
          <p:cNvPr id="7" name="Content Placeholder 9">
            <a:extLst>
              <a:ext uri="{FF2B5EF4-FFF2-40B4-BE49-F238E27FC236}">
                <a16:creationId xmlns:a16="http://schemas.microsoft.com/office/drawing/2014/main" id="{648CE281-DD7B-182A-7F75-C1CB215453A9}"/>
              </a:ext>
            </a:extLst>
          </p:cNvPr>
          <p:cNvSpPr txBox="1">
            <a:spLocks/>
          </p:cNvSpPr>
          <p:nvPr/>
        </p:nvSpPr>
        <p:spPr>
          <a:xfrm>
            <a:off x="956994" y="791178"/>
            <a:ext cx="4515191" cy="578684"/>
          </a:xfrm>
          <a:prstGeom prst="rect">
            <a:avLst/>
          </a:prstGeom>
        </p:spPr>
        <p:txBody>
          <a:bodyPr>
            <a:normAutofit fontScale="92500" lnSpcReduction="10000"/>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sz="1800" b="1" dirty="0"/>
              <a:t>INTEGRATE IIa: regorafenib vs best supportive care </a:t>
            </a:r>
            <a:endParaRPr lang="en-GB" sz="1800" b="1" dirty="0">
              <a:highlight>
                <a:srgbClr val="FFFF00"/>
              </a:highlight>
            </a:endParaRPr>
          </a:p>
        </p:txBody>
      </p:sp>
      <p:sp>
        <p:nvSpPr>
          <p:cNvPr id="8" name="Content Placeholder 9">
            <a:extLst>
              <a:ext uri="{FF2B5EF4-FFF2-40B4-BE49-F238E27FC236}">
                <a16:creationId xmlns:a16="http://schemas.microsoft.com/office/drawing/2014/main" id="{C6DE0627-A83A-6F42-BF39-60F8EB9E3B9B}"/>
              </a:ext>
            </a:extLst>
          </p:cNvPr>
          <p:cNvSpPr txBox="1">
            <a:spLocks/>
          </p:cNvSpPr>
          <p:nvPr/>
        </p:nvSpPr>
        <p:spPr>
          <a:xfrm>
            <a:off x="6535744" y="787397"/>
            <a:ext cx="4779221" cy="578684"/>
          </a:xfrm>
          <a:prstGeom prst="rect">
            <a:avLst/>
          </a:prstGeom>
        </p:spPr>
        <p:txBody>
          <a:bodyPr>
            <a:normAutofit fontScale="92500" lnSpcReduction="10000"/>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sz="1800" b="1" dirty="0"/>
              <a:t>INTEGRATE IIb: regorafenib + nivolumab vs investigator’s choice chemotherapy</a:t>
            </a:r>
            <a:endParaRPr lang="en-GB" sz="1800" b="1" dirty="0">
              <a:highlight>
                <a:srgbClr val="FFFF00"/>
              </a:highlight>
            </a:endParaRPr>
          </a:p>
        </p:txBody>
      </p:sp>
      <p:sp>
        <p:nvSpPr>
          <p:cNvPr id="20" name="Content Placeholder 5">
            <a:extLst>
              <a:ext uri="{FF2B5EF4-FFF2-40B4-BE49-F238E27FC236}">
                <a16:creationId xmlns:a16="http://schemas.microsoft.com/office/drawing/2014/main" id="{5830BB32-2D5F-E2FB-C9C8-9A4357355DC3}"/>
              </a:ext>
            </a:extLst>
          </p:cNvPr>
          <p:cNvSpPr txBox="1">
            <a:spLocks/>
          </p:cNvSpPr>
          <p:nvPr/>
        </p:nvSpPr>
        <p:spPr>
          <a:xfrm>
            <a:off x="6483574" y="1425600"/>
            <a:ext cx="5229050" cy="4525200"/>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2250" indent="-222250"/>
            <a:r>
              <a:rPr lang="en-GB" sz="1400" dirty="0">
                <a:solidFill>
                  <a:schemeClr val="tx2"/>
                </a:solidFill>
                <a:latin typeface="Arial" panose="020B0604020202020204" pitchFamily="34" charset="0"/>
                <a:cs typeface="Arial" panose="020B0604020202020204" pitchFamily="34" charset="0"/>
              </a:rPr>
              <a:t>INTEGRATE IIb is an ongoing international Phase 3 study in pre-treated patients with advanced gastric or gastroesophageal junction cancer comparing regorafenib + nivolumab to standard chemotherapy (</a:t>
            </a:r>
            <a:r>
              <a:rPr lang="en-GB" sz="1400" dirty="0">
                <a:solidFill>
                  <a:schemeClr val="tx2"/>
                </a:solidFill>
                <a:effectLst/>
                <a:latin typeface="Arial" panose="020B0604020202020204" pitchFamily="34" charset="0"/>
                <a:cs typeface="Arial" panose="020B0604020202020204" pitchFamily="34" charset="0"/>
              </a:rPr>
              <a:t>NCT04879368)</a:t>
            </a:r>
            <a:endParaRPr lang="en-GB" sz="1400" dirty="0"/>
          </a:p>
        </p:txBody>
      </p:sp>
      <p:sp>
        <p:nvSpPr>
          <p:cNvPr id="22" name="AutoShape 8">
            <a:extLst>
              <a:ext uri="{FF2B5EF4-FFF2-40B4-BE49-F238E27FC236}">
                <a16:creationId xmlns:a16="http://schemas.microsoft.com/office/drawing/2014/main" id="{1FBDE7CF-353F-5501-75F8-69D4B399DF34}"/>
              </a:ext>
            </a:extLst>
          </p:cNvPr>
          <p:cNvSpPr>
            <a:spLocks noChangeArrowheads="1"/>
          </p:cNvSpPr>
          <p:nvPr/>
        </p:nvSpPr>
        <p:spPr bwMode="ltGray">
          <a:xfrm>
            <a:off x="6720435" y="4983259"/>
            <a:ext cx="2831950" cy="871922"/>
          </a:xfrm>
          <a:prstGeom prst="roundRect">
            <a:avLst>
              <a:gd name="adj" fmla="val 10774"/>
            </a:avLst>
          </a:prstGeom>
          <a:noFill/>
          <a:ln w="25400">
            <a:noFill/>
            <a:round/>
            <a:headEnd/>
            <a:tailEnd/>
          </a:ln>
        </p:spPr>
        <p:txBody>
          <a:bodyPr lIns="72000" tIns="36000" rIns="72000" bIns="36000" anchor="ctr">
            <a:noAutofit/>
          </a:bodyPr>
          <a:lstStyle/>
          <a:p>
            <a:pPr defTabSz="892152">
              <a:defRPr/>
            </a:pPr>
            <a:r>
              <a:rPr lang="en-GB" sz="1000" b="1" kern="0" dirty="0">
                <a:latin typeface="Arial" panose="020B0604020202020204" pitchFamily="34" charset="0"/>
                <a:ea typeface="ＭＳ Ｐゴシック" charset="0"/>
                <a:cs typeface="Arial" panose="020B0604020202020204" pitchFamily="34" charset="0"/>
              </a:rPr>
              <a:t>Stratification:</a:t>
            </a:r>
          </a:p>
          <a:p>
            <a:pPr marL="182563" indent="-182563" defTabSz="892152">
              <a:buClr>
                <a:schemeClr val="accent1"/>
              </a:buClr>
              <a:buFont typeface="Arial"/>
              <a:buChar char="•"/>
              <a:defRPr/>
            </a:pPr>
            <a:r>
              <a:rPr lang="en-GB" sz="1000" kern="0" dirty="0">
                <a:latin typeface="Arial" panose="020B0604020202020204" pitchFamily="34" charset="0"/>
                <a:ea typeface="ＭＳ Ｐゴシック" charset="0"/>
                <a:cs typeface="Arial" panose="020B0604020202020204" pitchFamily="34" charset="0"/>
              </a:rPr>
              <a:t>Geographic region (Asia vs rest of world)</a:t>
            </a:r>
          </a:p>
          <a:p>
            <a:pPr marL="182563" indent="-182563" defTabSz="892152">
              <a:buClr>
                <a:schemeClr val="accent1"/>
              </a:buClr>
              <a:buFont typeface="Arial"/>
              <a:buChar char="•"/>
              <a:defRPr/>
            </a:pPr>
            <a:r>
              <a:rPr lang="en-GB" sz="1000" kern="0" dirty="0">
                <a:latin typeface="Arial" panose="020B0604020202020204" pitchFamily="34" charset="0"/>
                <a:ea typeface="ＭＳ Ｐゴシック" charset="0"/>
                <a:cs typeface="Arial" panose="020B0604020202020204" pitchFamily="34" charset="0"/>
              </a:rPr>
              <a:t>Prior VEGF inhibitors (Y vs N)</a:t>
            </a:r>
          </a:p>
          <a:p>
            <a:pPr marL="182563" indent="-182563" defTabSz="892152">
              <a:buClr>
                <a:schemeClr val="accent1"/>
              </a:buClr>
              <a:buFont typeface="Arial"/>
              <a:buChar char="•"/>
              <a:defRPr/>
            </a:pPr>
            <a:r>
              <a:rPr lang="en-GB" sz="1000" kern="0" dirty="0">
                <a:latin typeface="Arial" panose="020B0604020202020204" pitchFamily="34" charset="0"/>
                <a:ea typeface="ＭＳ Ｐゴシック" charset="0"/>
                <a:cs typeface="Arial" panose="020B0604020202020204" pitchFamily="34" charset="0"/>
              </a:rPr>
              <a:t>Prior immunotherapy (Y vs N)</a:t>
            </a:r>
          </a:p>
        </p:txBody>
      </p:sp>
      <p:sp>
        <p:nvSpPr>
          <p:cNvPr id="24" name="AutoShape 17">
            <a:extLst>
              <a:ext uri="{FF2B5EF4-FFF2-40B4-BE49-F238E27FC236}">
                <a16:creationId xmlns:a16="http://schemas.microsoft.com/office/drawing/2014/main" id="{3CFC981B-8E0C-B86E-DAC2-CF025748278F}"/>
              </a:ext>
            </a:extLst>
          </p:cNvPr>
          <p:cNvSpPr>
            <a:spLocks noChangeArrowheads="1"/>
          </p:cNvSpPr>
          <p:nvPr/>
        </p:nvSpPr>
        <p:spPr bwMode="ltGray">
          <a:xfrm>
            <a:off x="9606743" y="2696643"/>
            <a:ext cx="2124000" cy="991557"/>
          </a:xfrm>
          <a:prstGeom prst="roundRect">
            <a:avLst>
              <a:gd name="adj" fmla="val 16667"/>
            </a:avLst>
          </a:prstGeom>
          <a:solidFill>
            <a:schemeClr val="accent1"/>
          </a:solidFill>
          <a:ln w="25400">
            <a:noFill/>
            <a:round/>
            <a:headEnd/>
            <a:tailEnd/>
          </a:ln>
        </p:spPr>
        <p:txBody>
          <a:bodyPr lIns="108000" tIns="44451" rIns="0" bIns="44451" anchor="ctr"/>
          <a:lstStyle/>
          <a:p>
            <a:pPr defTabSz="892152">
              <a:spcBef>
                <a:spcPts val="300"/>
              </a:spcBef>
              <a:defRPr/>
            </a:pPr>
            <a:r>
              <a:rPr lang="en-GB" sz="1000" b="1" kern="0" dirty="0">
                <a:solidFill>
                  <a:schemeClr val="bg1"/>
                </a:solidFill>
                <a:latin typeface="Arial" panose="020B0604020202020204" pitchFamily="34" charset="0"/>
                <a:ea typeface="ＭＳ Ｐゴシック" charset="0"/>
                <a:cs typeface="Arial" panose="020B0604020202020204" pitchFamily="34" charset="0"/>
              </a:rPr>
              <a:t>REGONIVO</a:t>
            </a:r>
          </a:p>
          <a:p>
            <a:pPr defTabSz="892152">
              <a:spcBef>
                <a:spcPts val="300"/>
              </a:spcBef>
              <a:defRPr/>
            </a:pPr>
            <a:r>
              <a:rPr lang="en-GB" sz="1000" b="1" kern="0" dirty="0">
                <a:solidFill>
                  <a:schemeClr val="bg1"/>
                </a:solidFill>
                <a:latin typeface="Arial" panose="020B0604020202020204" pitchFamily="34" charset="0"/>
                <a:ea typeface="ＭＳ Ｐゴシック" charset="0"/>
                <a:cs typeface="Arial" panose="020B0604020202020204" pitchFamily="34" charset="0"/>
              </a:rPr>
              <a:t>Regorafenib</a:t>
            </a:r>
            <a:r>
              <a:rPr lang="en-GB" sz="1000" kern="0" dirty="0">
                <a:solidFill>
                  <a:schemeClr val="bg1"/>
                </a:solidFill>
                <a:latin typeface="Arial" panose="020B0604020202020204" pitchFamily="34" charset="0"/>
                <a:ea typeface="ＭＳ Ｐゴシック" charset="0"/>
                <a:cs typeface="Arial" panose="020B0604020202020204" pitchFamily="34" charset="0"/>
              </a:rPr>
              <a:t> 90 mg orally once daily, days 1-21 of 28 day cycle</a:t>
            </a:r>
          </a:p>
          <a:p>
            <a:pPr defTabSz="892152">
              <a:spcBef>
                <a:spcPts val="300"/>
              </a:spcBef>
              <a:defRPr/>
            </a:pPr>
            <a:r>
              <a:rPr lang="en-GB" sz="1000" b="1" kern="0" dirty="0">
                <a:solidFill>
                  <a:schemeClr val="bg1"/>
                </a:solidFill>
                <a:latin typeface="Arial" panose="020B0604020202020204" pitchFamily="34" charset="0"/>
                <a:ea typeface="ＭＳ Ｐゴシック" charset="0"/>
                <a:cs typeface="Arial" panose="020B0604020202020204" pitchFamily="34" charset="0"/>
              </a:rPr>
              <a:t>Nivolumab</a:t>
            </a:r>
            <a:r>
              <a:rPr lang="en-GB" sz="1000" kern="0" dirty="0">
                <a:solidFill>
                  <a:schemeClr val="bg1"/>
                </a:solidFill>
                <a:latin typeface="Arial" panose="020B0604020202020204" pitchFamily="34" charset="0"/>
                <a:ea typeface="ＭＳ Ｐゴシック" charset="0"/>
                <a:cs typeface="Arial" panose="020B0604020202020204" pitchFamily="34" charset="0"/>
              </a:rPr>
              <a:t> 240 mg IV every </a:t>
            </a:r>
            <a:br>
              <a:rPr lang="en-GB" sz="1000" kern="0" dirty="0">
                <a:solidFill>
                  <a:schemeClr val="bg1"/>
                </a:solidFill>
                <a:latin typeface="Arial" panose="020B0604020202020204" pitchFamily="34" charset="0"/>
                <a:ea typeface="ＭＳ Ｐゴシック" charset="0"/>
                <a:cs typeface="Arial" panose="020B0604020202020204" pitchFamily="34" charset="0"/>
              </a:rPr>
            </a:br>
            <a:r>
              <a:rPr lang="en-GB" sz="1000" kern="0" dirty="0">
                <a:solidFill>
                  <a:schemeClr val="bg1"/>
                </a:solidFill>
                <a:latin typeface="Arial" panose="020B0604020202020204" pitchFamily="34" charset="0"/>
                <a:ea typeface="ＭＳ Ｐゴシック" charset="0"/>
                <a:cs typeface="Arial" panose="020B0604020202020204" pitchFamily="34" charset="0"/>
              </a:rPr>
              <a:t>2 weeks</a:t>
            </a:r>
          </a:p>
        </p:txBody>
      </p:sp>
      <p:cxnSp>
        <p:nvCxnSpPr>
          <p:cNvPr id="25" name="Gerade Verbindung mit Pfeil 33">
            <a:extLst>
              <a:ext uri="{FF2B5EF4-FFF2-40B4-BE49-F238E27FC236}">
                <a16:creationId xmlns:a16="http://schemas.microsoft.com/office/drawing/2014/main" id="{2F057D3E-EA53-3B58-4BB4-AD729FD3D86E}"/>
              </a:ext>
            </a:extLst>
          </p:cNvPr>
          <p:cNvCxnSpPr>
            <a:cxnSpLocks noChangeShapeType="1"/>
          </p:cNvCxnSpPr>
          <p:nvPr/>
        </p:nvCxnSpPr>
        <p:spPr bwMode="auto">
          <a:xfrm flipV="1">
            <a:off x="9419708" y="3192421"/>
            <a:ext cx="180000"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28" name="AutoShape 8">
            <a:extLst>
              <a:ext uri="{FF2B5EF4-FFF2-40B4-BE49-F238E27FC236}">
                <a16:creationId xmlns:a16="http://schemas.microsoft.com/office/drawing/2014/main" id="{0B1587A2-70EA-82EA-B58F-436B2FAB5905}"/>
              </a:ext>
            </a:extLst>
          </p:cNvPr>
          <p:cNvSpPr>
            <a:spLocks noChangeArrowheads="1"/>
          </p:cNvSpPr>
          <p:nvPr/>
        </p:nvSpPr>
        <p:spPr bwMode="ltGray">
          <a:xfrm>
            <a:off x="9720698" y="3629329"/>
            <a:ext cx="1817485" cy="485944"/>
          </a:xfrm>
          <a:prstGeom prst="roundRect">
            <a:avLst>
              <a:gd name="adj" fmla="val 10774"/>
            </a:avLst>
          </a:prstGeom>
          <a:noFill/>
          <a:ln w="25400">
            <a:noFill/>
            <a:round/>
            <a:headEnd/>
            <a:tailEnd/>
          </a:ln>
        </p:spPr>
        <p:txBody>
          <a:bodyPr lIns="72000" tIns="36000" rIns="72000" bIns="36000" anchor="ctr">
            <a:noAutofit/>
          </a:bodyPr>
          <a:lstStyle/>
          <a:p>
            <a:pPr defTabSz="892152">
              <a:defRPr/>
            </a:pPr>
            <a:r>
              <a:rPr lang="en-GB" sz="1000" b="1" kern="0" dirty="0">
                <a:latin typeface="Arial" panose="020B0604020202020204" pitchFamily="34" charset="0"/>
                <a:ea typeface="ＭＳ Ｐゴシック" charset="0"/>
                <a:cs typeface="Arial" panose="020B0604020202020204" pitchFamily="34" charset="0"/>
              </a:rPr>
              <a:t>Endpoints:</a:t>
            </a:r>
          </a:p>
          <a:p>
            <a:pPr marL="182563" indent="-182563" defTabSz="892152">
              <a:buClr>
                <a:schemeClr val="accent1"/>
              </a:buClr>
              <a:buFont typeface="Arial"/>
              <a:buChar char="•"/>
              <a:defRPr/>
            </a:pPr>
            <a:r>
              <a:rPr lang="en-GB" sz="1000" kern="0" dirty="0">
                <a:latin typeface="Arial" panose="020B0604020202020204" pitchFamily="34" charset="0"/>
                <a:ea typeface="ＭＳ Ｐゴシック" charset="0"/>
                <a:cs typeface="Arial" panose="020B0604020202020204" pitchFamily="34" charset="0"/>
              </a:rPr>
              <a:t>Overall survival (primary)</a:t>
            </a:r>
          </a:p>
        </p:txBody>
      </p:sp>
      <p:sp>
        <p:nvSpPr>
          <p:cNvPr id="29" name="AutoShape 17">
            <a:extLst>
              <a:ext uri="{FF2B5EF4-FFF2-40B4-BE49-F238E27FC236}">
                <a16:creationId xmlns:a16="http://schemas.microsoft.com/office/drawing/2014/main" id="{C96F4F1D-DEC9-C978-8E56-1670809ECF02}"/>
              </a:ext>
            </a:extLst>
          </p:cNvPr>
          <p:cNvSpPr>
            <a:spLocks noChangeArrowheads="1"/>
          </p:cNvSpPr>
          <p:nvPr/>
        </p:nvSpPr>
        <p:spPr bwMode="ltGray">
          <a:xfrm>
            <a:off x="9606743" y="4073347"/>
            <a:ext cx="2124000" cy="991557"/>
          </a:xfrm>
          <a:prstGeom prst="roundRect">
            <a:avLst>
              <a:gd name="adj" fmla="val 16667"/>
            </a:avLst>
          </a:prstGeom>
          <a:solidFill>
            <a:schemeClr val="tx2"/>
          </a:solidFill>
          <a:ln w="25400">
            <a:noFill/>
            <a:round/>
            <a:headEnd/>
            <a:tailEnd/>
          </a:ln>
        </p:spPr>
        <p:txBody>
          <a:bodyPr lIns="108000" tIns="44451" rIns="0" bIns="44451" anchor="ctr"/>
          <a:lstStyle/>
          <a:p>
            <a:pPr defTabSz="892152">
              <a:spcBef>
                <a:spcPts val="300"/>
              </a:spcBef>
              <a:defRPr/>
            </a:pPr>
            <a:r>
              <a:rPr lang="en-GB" sz="1000" b="1" kern="0" dirty="0">
                <a:solidFill>
                  <a:schemeClr val="bg1"/>
                </a:solidFill>
                <a:latin typeface="Arial" panose="020B0604020202020204" pitchFamily="34" charset="0"/>
                <a:ea typeface="ＭＳ Ｐゴシック" charset="0"/>
                <a:cs typeface="Arial" panose="020B0604020202020204" pitchFamily="34" charset="0"/>
              </a:rPr>
              <a:t>CONTROL</a:t>
            </a:r>
            <a:br>
              <a:rPr lang="en-GB" sz="1000" b="1" kern="0" dirty="0">
                <a:solidFill>
                  <a:schemeClr val="bg1"/>
                </a:solidFill>
                <a:latin typeface="Arial" panose="020B0604020202020204" pitchFamily="34" charset="0"/>
                <a:ea typeface="ＭＳ Ｐゴシック" charset="0"/>
                <a:cs typeface="Arial" panose="020B0604020202020204" pitchFamily="34" charset="0"/>
              </a:rPr>
            </a:br>
            <a:r>
              <a:rPr lang="en-GB" sz="1000" b="1" kern="0" dirty="0">
                <a:solidFill>
                  <a:schemeClr val="bg1"/>
                </a:solidFill>
                <a:latin typeface="Arial" panose="020B0604020202020204" pitchFamily="34" charset="0"/>
                <a:ea typeface="ＭＳ Ｐゴシック" charset="0"/>
                <a:cs typeface="Arial" panose="020B0604020202020204" pitchFamily="34" charset="0"/>
              </a:rPr>
              <a:t>Investigator choice chemotherapy:</a:t>
            </a:r>
          </a:p>
          <a:p>
            <a:pPr defTabSz="892152">
              <a:spcBef>
                <a:spcPts val="300"/>
              </a:spcBef>
              <a:defRPr/>
            </a:pPr>
            <a:r>
              <a:rPr lang="en-GB" sz="1000" kern="0" dirty="0">
                <a:solidFill>
                  <a:schemeClr val="bg1"/>
                </a:solidFill>
                <a:latin typeface="Arial" panose="020B0604020202020204" pitchFamily="34" charset="0"/>
                <a:ea typeface="ＭＳ Ｐゴシック" charset="0"/>
                <a:cs typeface="Arial" panose="020B0604020202020204" pitchFamily="34" charset="0"/>
              </a:rPr>
              <a:t>Paclitaxel, docetaxel, irinotecan or oral trifluridine/tipiracil (TAS-102)</a:t>
            </a:r>
          </a:p>
        </p:txBody>
      </p:sp>
      <p:cxnSp>
        <p:nvCxnSpPr>
          <p:cNvPr id="30" name="Gerade Verbindung mit Pfeil 33">
            <a:extLst>
              <a:ext uri="{FF2B5EF4-FFF2-40B4-BE49-F238E27FC236}">
                <a16:creationId xmlns:a16="http://schemas.microsoft.com/office/drawing/2014/main" id="{D1599ADF-0BDB-FFE3-63AB-D81249E392F4}"/>
              </a:ext>
            </a:extLst>
          </p:cNvPr>
          <p:cNvCxnSpPr>
            <a:cxnSpLocks noChangeShapeType="1"/>
          </p:cNvCxnSpPr>
          <p:nvPr/>
        </p:nvCxnSpPr>
        <p:spPr bwMode="auto">
          <a:xfrm flipV="1">
            <a:off x="9419708" y="4569125"/>
            <a:ext cx="180000"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cxnSp>
        <p:nvCxnSpPr>
          <p:cNvPr id="31" name="Gerade Verbindung mit Pfeil 33">
            <a:extLst>
              <a:ext uri="{FF2B5EF4-FFF2-40B4-BE49-F238E27FC236}">
                <a16:creationId xmlns:a16="http://schemas.microsoft.com/office/drawing/2014/main" id="{742E6C6E-7D20-B942-0B68-34C3DC097061}"/>
              </a:ext>
            </a:extLst>
          </p:cNvPr>
          <p:cNvCxnSpPr>
            <a:cxnSpLocks noChangeShapeType="1"/>
          </p:cNvCxnSpPr>
          <p:nvPr/>
        </p:nvCxnSpPr>
        <p:spPr bwMode="auto">
          <a:xfrm rot="16200000" flipV="1">
            <a:off x="8724408" y="3882688"/>
            <a:ext cx="1396800" cy="0"/>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cxnSp>
        <p:nvCxnSpPr>
          <p:cNvPr id="32" name="Gerade Verbindung mit Pfeil 33">
            <a:extLst>
              <a:ext uri="{FF2B5EF4-FFF2-40B4-BE49-F238E27FC236}">
                <a16:creationId xmlns:a16="http://schemas.microsoft.com/office/drawing/2014/main" id="{42E08333-AE05-9E0C-1BB7-85AB0312B260}"/>
              </a:ext>
            </a:extLst>
          </p:cNvPr>
          <p:cNvCxnSpPr>
            <a:cxnSpLocks noChangeShapeType="1"/>
          </p:cNvCxnSpPr>
          <p:nvPr/>
        </p:nvCxnSpPr>
        <p:spPr bwMode="auto">
          <a:xfrm flipV="1">
            <a:off x="8267708" y="3880773"/>
            <a:ext cx="1152000" cy="0"/>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sp>
        <p:nvSpPr>
          <p:cNvPr id="21" name="AutoShape 8">
            <a:extLst>
              <a:ext uri="{FF2B5EF4-FFF2-40B4-BE49-F238E27FC236}">
                <a16:creationId xmlns:a16="http://schemas.microsoft.com/office/drawing/2014/main" id="{1F20F621-9DCC-F113-06E4-8B03146A86C6}"/>
              </a:ext>
            </a:extLst>
          </p:cNvPr>
          <p:cNvSpPr>
            <a:spLocks noChangeArrowheads="1"/>
          </p:cNvSpPr>
          <p:nvPr/>
        </p:nvSpPr>
        <p:spPr bwMode="ltGray">
          <a:xfrm>
            <a:off x="6600057" y="2737272"/>
            <a:ext cx="2039702" cy="2263866"/>
          </a:xfrm>
          <a:prstGeom prst="roundRect">
            <a:avLst>
              <a:gd name="adj" fmla="val 4598"/>
            </a:avLst>
          </a:prstGeom>
          <a:solidFill>
            <a:schemeClr val="bg1"/>
          </a:solidFill>
          <a:ln w="25400">
            <a:solidFill>
              <a:schemeClr val="accent6"/>
            </a:solidFill>
            <a:round/>
            <a:headEnd/>
            <a:tailEnd/>
          </a:ln>
        </p:spPr>
        <p:txBody>
          <a:bodyPr lIns="72000" tIns="36000" rIns="72000" bIns="36000" anchor="ctr">
            <a:noAutofit/>
          </a:bodyPr>
          <a:lstStyle/>
          <a:p>
            <a:pPr defTabSz="892152">
              <a:lnSpc>
                <a:spcPct val="90000"/>
              </a:lnSpc>
              <a:spcAft>
                <a:spcPts val="500"/>
              </a:spcAft>
              <a:defRPr/>
            </a:pPr>
            <a:r>
              <a:rPr lang="en-GB" sz="1200" b="1" kern="0" dirty="0">
                <a:solidFill>
                  <a:schemeClr val="accent1"/>
                </a:solidFill>
                <a:latin typeface="Arial" panose="020B0604020202020204" pitchFamily="34" charset="0"/>
                <a:ea typeface="ＭＳ Ｐゴシック" charset="0"/>
                <a:cs typeface="Arial" panose="020B0604020202020204" pitchFamily="34" charset="0"/>
              </a:rPr>
              <a:t>Eligibility</a:t>
            </a:r>
          </a:p>
          <a:p>
            <a:pPr marL="182563" indent="-182563" defTabSz="892152">
              <a:lnSpc>
                <a:spcPct val="90000"/>
              </a:lnSpc>
              <a:spcAft>
                <a:spcPts val="500"/>
              </a:spcAft>
              <a:buClr>
                <a:schemeClr val="accent1"/>
              </a:buClr>
              <a:buFont typeface="Arial"/>
              <a:buChar char="•"/>
              <a:defRPr/>
            </a:pPr>
            <a:r>
              <a:rPr lang="en-GB" sz="1000" kern="0" dirty="0">
                <a:latin typeface="Arial" panose="020B0604020202020204" pitchFamily="34" charset="0"/>
                <a:ea typeface="ＭＳ Ｐゴシック" charset="0"/>
                <a:cs typeface="Arial" panose="020B0604020202020204" pitchFamily="34" charset="0"/>
              </a:rPr>
              <a:t>Metastatic or locally advanced gastroesophageal cancer</a:t>
            </a:r>
          </a:p>
          <a:p>
            <a:pPr marL="182563" indent="-182563" defTabSz="892152">
              <a:lnSpc>
                <a:spcPct val="90000"/>
              </a:lnSpc>
              <a:spcAft>
                <a:spcPts val="500"/>
              </a:spcAft>
              <a:buClr>
                <a:schemeClr val="accent1"/>
              </a:buClr>
              <a:buFont typeface="Arial"/>
              <a:buChar char="•"/>
              <a:defRPr/>
            </a:pPr>
            <a:r>
              <a:rPr lang="en-GB" sz="1000" kern="0" dirty="0">
                <a:latin typeface="Arial" panose="020B0604020202020204" pitchFamily="34" charset="0"/>
                <a:ea typeface="ＭＳ Ｐゴシック" charset="0"/>
                <a:cs typeface="Arial" panose="020B0604020202020204" pitchFamily="34" charset="0"/>
              </a:rPr>
              <a:t>Adenocarcinoma or undifferentiated carcinoma</a:t>
            </a:r>
          </a:p>
          <a:p>
            <a:pPr marL="182563" indent="-182563" defTabSz="892152">
              <a:lnSpc>
                <a:spcPct val="90000"/>
              </a:lnSpc>
              <a:spcAft>
                <a:spcPts val="500"/>
              </a:spcAft>
              <a:buClr>
                <a:schemeClr val="accent1"/>
              </a:buClr>
              <a:buFont typeface="Arial"/>
              <a:buChar char="•"/>
              <a:defRPr/>
            </a:pPr>
            <a:r>
              <a:rPr lang="en-GB" sz="1000" kern="0" dirty="0">
                <a:latin typeface="Arial" panose="020B0604020202020204" pitchFamily="34" charset="0"/>
                <a:ea typeface="ＭＳ Ｐゴシック" charset="0"/>
                <a:cs typeface="Arial" panose="020B0604020202020204" pitchFamily="34" charset="0"/>
              </a:rPr>
              <a:t>Failed or intolerant to at least: two lines of prior anti-cancer therapy, which must include at least a platinum agent and a fluoropyrimidine analogue as single agents or in combination</a:t>
            </a:r>
          </a:p>
        </p:txBody>
      </p:sp>
      <p:sp>
        <p:nvSpPr>
          <p:cNvPr id="26" name="Oval 25">
            <a:extLst>
              <a:ext uri="{FF2B5EF4-FFF2-40B4-BE49-F238E27FC236}">
                <a16:creationId xmlns:a16="http://schemas.microsoft.com/office/drawing/2014/main" id="{C47C8DAA-A76C-7002-CF8B-DCB57D8E9728}"/>
              </a:ext>
            </a:extLst>
          </p:cNvPr>
          <p:cNvSpPr>
            <a:spLocks noChangeArrowheads="1"/>
          </p:cNvSpPr>
          <p:nvPr/>
        </p:nvSpPr>
        <p:spPr bwMode="auto">
          <a:xfrm>
            <a:off x="8753146" y="3603746"/>
            <a:ext cx="554426" cy="554055"/>
          </a:xfrm>
          <a:prstGeom prst="ellipse">
            <a:avLst/>
          </a:prstGeom>
          <a:solidFill>
            <a:schemeClr val="accent6"/>
          </a:solidFill>
          <a:ln w="25400">
            <a:noFill/>
            <a:round/>
            <a:headEnd/>
            <a:tailEnd/>
          </a:ln>
        </p:spPr>
        <p:txBody>
          <a:bodyPr wrap="none" anchor="ctr"/>
          <a:lstStyle/>
          <a:p>
            <a:pPr algn="ctr" eaLnBrk="0" hangingPunct="0">
              <a:defRPr/>
            </a:pPr>
            <a:r>
              <a:rPr lang="en-GB" sz="1600" b="1" kern="0" dirty="0">
                <a:solidFill>
                  <a:schemeClr val="bg1"/>
                </a:solidFill>
                <a:latin typeface="Arial" panose="020B0604020202020204" pitchFamily="34" charset="0"/>
                <a:ea typeface="ＭＳ Ｐゴシック" charset="0"/>
                <a:cs typeface="Arial" panose="020B0604020202020204" pitchFamily="34" charset="0"/>
              </a:rPr>
              <a:t>R</a:t>
            </a:r>
          </a:p>
          <a:p>
            <a:pPr algn="ctr" eaLnBrk="0" hangingPunct="0">
              <a:defRPr/>
            </a:pPr>
            <a:r>
              <a:rPr lang="en-GB" sz="1200" b="1" kern="0" dirty="0">
                <a:solidFill>
                  <a:schemeClr val="bg1"/>
                </a:solidFill>
                <a:latin typeface="Arial" panose="020B0604020202020204" pitchFamily="34" charset="0"/>
                <a:ea typeface="ＭＳ Ｐゴシック" charset="0"/>
                <a:cs typeface="Arial" panose="020B0604020202020204" pitchFamily="34" charset="0"/>
              </a:rPr>
              <a:t>2:1</a:t>
            </a:r>
          </a:p>
        </p:txBody>
      </p:sp>
      <p:sp>
        <p:nvSpPr>
          <p:cNvPr id="6" name="Content Placeholder 5">
            <a:extLst>
              <a:ext uri="{FF2B5EF4-FFF2-40B4-BE49-F238E27FC236}">
                <a16:creationId xmlns:a16="http://schemas.microsoft.com/office/drawing/2014/main" id="{08565339-C311-003B-8484-AB96F245BCDE}"/>
              </a:ext>
            </a:extLst>
          </p:cNvPr>
          <p:cNvSpPr>
            <a:spLocks noGrp="1"/>
          </p:cNvSpPr>
          <p:nvPr>
            <p:ph sz="quarter" idx="12"/>
          </p:nvPr>
        </p:nvSpPr>
        <p:spPr>
          <a:xfrm>
            <a:off x="620184" y="1425600"/>
            <a:ext cx="5619832" cy="4525200"/>
          </a:xfrm>
        </p:spPr>
        <p:txBody>
          <a:bodyPr/>
          <a:lstStyle/>
          <a:p>
            <a:pPr marL="222250" indent="-222250"/>
            <a:r>
              <a:rPr lang="en-GB" sz="1400" dirty="0">
                <a:solidFill>
                  <a:schemeClr val="accent1"/>
                </a:solidFill>
              </a:rPr>
              <a:t>Regorafenib improved OS:</a:t>
            </a:r>
          </a:p>
          <a:p>
            <a:pPr marL="582613" lvl="1" indent="-223838"/>
            <a:r>
              <a:rPr lang="en-GB" sz="1400" dirty="0"/>
              <a:t>After 238 events in INTEGRATE IIa, </a:t>
            </a:r>
            <a:r>
              <a:rPr lang="en-GB" sz="1400" dirty="0">
                <a:solidFill>
                  <a:schemeClr val="accent1"/>
                </a:solidFill>
              </a:rPr>
              <a:t>OS HR 0.68 </a:t>
            </a:r>
            <a:r>
              <a:rPr lang="en-GB" sz="1400" dirty="0"/>
              <a:t>with </a:t>
            </a:r>
            <a:r>
              <a:rPr lang="en-GB" sz="1400" dirty="0">
                <a:solidFill>
                  <a:schemeClr val="accent1"/>
                </a:solidFill>
              </a:rPr>
              <a:t>12-month survival of 19% vs 6%</a:t>
            </a:r>
          </a:p>
          <a:p>
            <a:pPr marL="582613" lvl="1" indent="-223838"/>
            <a:r>
              <a:rPr lang="en-GB" sz="1400" dirty="0"/>
              <a:t>No statistically significant regional difference (Asia vs non-Asia), with benefit seen in all pre-specified sub-groups</a:t>
            </a:r>
          </a:p>
          <a:p>
            <a:pPr marL="222250" indent="-222250"/>
            <a:r>
              <a:rPr lang="en-GB" sz="1400" dirty="0">
                <a:solidFill>
                  <a:schemeClr val="accent1"/>
                </a:solidFill>
              </a:rPr>
              <a:t>Regorafenib improved PFS</a:t>
            </a:r>
            <a:r>
              <a:rPr lang="en-GB" sz="1400" dirty="0"/>
              <a:t>: HR=0.53; 95% CI: 0.40-0.70; p&lt;0.0001)</a:t>
            </a:r>
          </a:p>
          <a:p>
            <a:pPr marL="222250" indent="-222250"/>
            <a:r>
              <a:rPr lang="en-GB" sz="1400" dirty="0">
                <a:solidFill>
                  <a:schemeClr val="accent1"/>
                </a:solidFill>
              </a:rPr>
              <a:t>Regorafenib toxicity profile was similar to that seen in previous reports</a:t>
            </a:r>
          </a:p>
        </p:txBody>
      </p:sp>
      <p:pic>
        <p:nvPicPr>
          <p:cNvPr id="3" name="Picture 2">
            <a:extLst>
              <a:ext uri="{FF2B5EF4-FFF2-40B4-BE49-F238E27FC236}">
                <a16:creationId xmlns:a16="http://schemas.microsoft.com/office/drawing/2014/main" id="{334CC2F3-EF8E-635B-265E-46FF347BD925}"/>
              </a:ext>
            </a:extLst>
          </p:cNvPr>
          <p:cNvPicPr>
            <a:picLocks noChangeAspect="1"/>
          </p:cNvPicPr>
          <p:nvPr/>
        </p:nvPicPr>
        <p:blipFill>
          <a:blip r:embed="rId3"/>
          <a:stretch>
            <a:fillRect/>
          </a:stretch>
        </p:blipFill>
        <p:spPr>
          <a:xfrm>
            <a:off x="458854" y="3603746"/>
            <a:ext cx="6081013" cy="2012943"/>
          </a:xfrm>
          <a:prstGeom prst="rect">
            <a:avLst/>
          </a:prstGeom>
        </p:spPr>
      </p:pic>
    </p:spTree>
    <p:extLst>
      <p:ext uri="{BB962C8B-B14F-4D97-AF65-F5344CB8AC3E}">
        <p14:creationId xmlns:p14="http://schemas.microsoft.com/office/powerpoint/2010/main" val="361757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20184" y="1329344"/>
            <a:ext cx="10963200" cy="5196000"/>
          </a:xfrm>
        </p:spPr>
        <p:txBody>
          <a:bodyPr>
            <a:normAutofit fontScale="70000" lnSpcReduction="20000"/>
          </a:bodyPr>
          <a:lstStyle/>
          <a:p>
            <a:pPr marL="0" indent="0">
              <a:lnSpc>
                <a:spcPct val="120000"/>
              </a:lnSpc>
              <a:spcBef>
                <a:spcPts val="600"/>
              </a:spcBef>
              <a:buNone/>
            </a:pPr>
            <a:r>
              <a:rPr lang="en-GB" altLang="en-US" sz="2300" b="1" dirty="0">
                <a:latin typeface="Arial" panose="020B0604020202020204" pitchFamily="34" charset="0"/>
              </a:rPr>
              <a:t>This programme is developed by GI CONNECT, </a:t>
            </a:r>
            <a:br>
              <a:rPr lang="en-GB" altLang="en-US" sz="2300" b="1" dirty="0">
                <a:latin typeface="Arial" panose="020B0604020202020204" pitchFamily="34" charset="0"/>
              </a:rPr>
            </a:br>
            <a:r>
              <a:rPr lang="en-GB" altLang="en-US" sz="2300" b="1" dirty="0">
                <a:latin typeface="Arial" panose="020B0604020202020204" pitchFamily="34" charset="0"/>
              </a:rPr>
              <a:t>an international group of experts in the field </a:t>
            </a:r>
            <a:br>
              <a:rPr lang="en-GB" altLang="en-US" sz="2300" b="1" dirty="0">
                <a:latin typeface="Arial" panose="020B0604020202020204" pitchFamily="34" charset="0"/>
              </a:rPr>
            </a:br>
            <a:r>
              <a:rPr lang="en-GB" altLang="en-US" sz="2300" b="1" dirty="0">
                <a:latin typeface="Arial" panose="020B0604020202020204" pitchFamily="34" charset="0"/>
              </a:rPr>
              <a:t>of gastrointestinal oncology</a:t>
            </a:r>
          </a:p>
          <a:p>
            <a:pPr marL="0" indent="0">
              <a:lnSpc>
                <a:spcPct val="120000"/>
              </a:lnSpc>
              <a:spcBef>
                <a:spcPts val="600"/>
              </a:spcBef>
              <a:buNone/>
            </a:pPr>
            <a:endParaRPr lang="en-GB" altLang="en-US" dirty="0">
              <a:latin typeface="Arial" panose="020B0604020202020204" pitchFamily="34" charset="0"/>
            </a:endParaRPr>
          </a:p>
          <a:p>
            <a:pPr marL="0" indent="0">
              <a:lnSpc>
                <a:spcPct val="120000"/>
              </a:lnSpc>
              <a:spcBef>
                <a:spcPts val="600"/>
              </a:spcBef>
              <a:buNone/>
            </a:pPr>
            <a:r>
              <a:rPr lang="en-GB" b="1" dirty="0">
                <a:solidFill>
                  <a:schemeClr val="accent1"/>
                </a:solidFill>
                <a:latin typeface="Arial" panose="020B0604020202020204" pitchFamily="34" charset="0"/>
              </a:rPr>
              <a:t>Acknowledgement and disclosures</a:t>
            </a:r>
            <a:endParaRPr lang="en-GB" altLang="en-US" b="1" dirty="0">
              <a:solidFill>
                <a:schemeClr val="accent1"/>
              </a:solidFill>
              <a:latin typeface="Arial" panose="020B0604020202020204" pitchFamily="34" charset="0"/>
            </a:endParaRPr>
          </a:p>
          <a:p>
            <a:pPr marL="0" indent="0">
              <a:lnSpc>
                <a:spcPct val="120000"/>
              </a:lnSpc>
              <a:buNone/>
            </a:pPr>
            <a:r>
              <a:rPr lang="en-GB" altLang="en-US" dirty="0">
                <a:latin typeface="Arial" panose="020B0604020202020204" pitchFamily="34" charset="0"/>
              </a:rPr>
              <a:t>This GI CONNECT programme is supported through an independent educational grant from Bayer. The programme is therefore independent, the content is not influenced by the supporter and is under the sole responsibility of the experts.</a:t>
            </a:r>
            <a:endParaRPr lang="en-GB" dirty="0">
              <a:latin typeface="Arial" panose="020B0604020202020204" pitchFamily="34" charset="0"/>
            </a:endParaRPr>
          </a:p>
          <a:p>
            <a:pPr marL="0" indent="0">
              <a:lnSpc>
                <a:spcPct val="120000"/>
              </a:lnSpc>
              <a:buNone/>
            </a:pPr>
            <a:r>
              <a:rPr lang="en-GB" b="1" dirty="0">
                <a:latin typeface="Arial" panose="020B0604020202020204" pitchFamily="34" charset="0"/>
              </a:rPr>
              <a:t>Please note:</a:t>
            </a:r>
            <a:r>
              <a:rPr lang="en-GB" dirty="0">
                <a:latin typeface="Arial" panose="020B0604020202020204" pitchFamily="34" charset="0"/>
              </a:rPr>
              <a:t> The views expressed within this programme are the personal opinions of the experts. They do not necessarily represent the views of the experts’ institutions, or the rest of the GI CONNECT group.</a:t>
            </a:r>
          </a:p>
          <a:p>
            <a:pPr marL="0" indent="0">
              <a:lnSpc>
                <a:spcPct val="120000"/>
              </a:lnSpc>
              <a:buNone/>
            </a:pPr>
            <a:r>
              <a:rPr lang="en-GB" dirty="0">
                <a:latin typeface="Arial" panose="020B0604020202020204" pitchFamily="34" charset="0"/>
              </a:rPr>
              <a:t>Expert Disclaimers:</a:t>
            </a:r>
          </a:p>
          <a:p>
            <a:pPr>
              <a:lnSpc>
                <a:spcPct val="120000"/>
              </a:lnSpc>
            </a:pPr>
            <a:r>
              <a:rPr lang="en-GB" b="1" dirty="0">
                <a:solidFill>
                  <a:srgbClr val="C6573B"/>
                </a:solidFill>
                <a:latin typeface="Arial" panose="020B0604020202020204" pitchFamily="34" charset="0"/>
              </a:rPr>
              <a:t>Dr </a:t>
            </a:r>
            <a:r>
              <a:rPr lang="en-GB" b="1" dirty="0">
                <a:solidFill>
                  <a:srgbClr val="C6573B"/>
                </a:solidFill>
              </a:rPr>
              <a:t>Cheng Ean Chee </a:t>
            </a:r>
            <a:r>
              <a:rPr lang="en-GB" dirty="0">
                <a:latin typeface="Arial" panose="020B0604020202020204" pitchFamily="34" charset="0"/>
              </a:rPr>
              <a:t>has received financial support/sponsorship for research support, consultation, or speaker fees from the following companies: </a:t>
            </a:r>
            <a:r>
              <a:rPr lang="en-GB" dirty="0"/>
              <a:t>AstraZeneca (Advisory Board)</a:t>
            </a:r>
            <a:endParaRPr lang="en-GB" dirty="0">
              <a:latin typeface="Arial" panose="020B0604020202020204" pitchFamily="34" charset="0"/>
            </a:endParaRPr>
          </a:p>
          <a:p>
            <a:pPr>
              <a:lnSpc>
                <a:spcPct val="120000"/>
              </a:lnSpc>
            </a:pPr>
            <a:r>
              <a:rPr lang="en-GB" b="1" dirty="0">
                <a:solidFill>
                  <a:schemeClr val="accent1"/>
                </a:solidFill>
                <a:latin typeface="Arial" panose="020B0604020202020204" pitchFamily="34" charset="0"/>
              </a:rPr>
              <a:t>Dr </a:t>
            </a:r>
            <a:r>
              <a:rPr lang="en-GB" b="1" dirty="0">
                <a:solidFill>
                  <a:schemeClr val="accent1"/>
                </a:solidFill>
              </a:rPr>
              <a:t>Hisato Kawakami</a:t>
            </a:r>
            <a:r>
              <a:rPr lang="en-GB" b="1" dirty="0">
                <a:solidFill>
                  <a:schemeClr val="accent1"/>
                </a:solidFill>
                <a:latin typeface="Arial" panose="020B0604020202020204" pitchFamily="34" charset="0"/>
              </a:rPr>
              <a:t> </a:t>
            </a:r>
            <a:r>
              <a:rPr lang="en-GB" dirty="0">
                <a:latin typeface="Arial" panose="020B0604020202020204" pitchFamily="34" charset="0"/>
              </a:rPr>
              <a:t>has received financial support/sponsorship for research support, consultation, or speaker fees from the following companies: Consulting fees from Bristol Myers Squibb Co. Ltd., Eli Lilly Japan K.K., MSD K.K., Ono Pharmaceutical Co. Ltd., </a:t>
            </a:r>
            <a:br>
              <a:rPr lang="en-GB" dirty="0">
                <a:latin typeface="Arial" panose="020B0604020202020204" pitchFamily="34" charset="0"/>
              </a:rPr>
            </a:br>
            <a:r>
              <a:rPr lang="en-GB" dirty="0">
                <a:latin typeface="Arial" panose="020B0604020202020204" pitchFamily="34" charset="0"/>
              </a:rPr>
              <a:t>Daiichi-Sankyo Co. Ltd., and Taiho Pharmaceutical Co. Ltd; honoraria from Bristol Myers Squibb Co. Ltd., Bayer Yakuhin Ltd., Eli Lilly Japan K.K., MSD K.K., Ono Pharmaceutical Co. Ltd., Chugai Pharmaceutical Co. Ltd., Daiichi Sankyo Co. Ltd., Merck Biopharma Co. Ltd., Takeda Pharmaceutical Co. Ltd., Yakult Pharmaceutical Industry, Teijin Pharma Ltd., and Taiho Pharmaceutical Co. Ltd.; lecture fees from GlaxoSmithKline K.K., and Otsuka Pharmaceutical Co. Ltd.; and research funding from Chugai Pharmaceutical Co. Ltd., Taiho Pharmaceutical Co. Ltd, Kobayashi Pharmaceutical. Co. Ltd., and Eisai Co. Ltd. </a:t>
            </a: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dirty="0">
                <a:latin typeface="Arial" panose="020B0604020202020204" pitchFamily="34" charset="0"/>
              </a:rPr>
              <a:t>Developed by GI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p:txBody>
          <a:bodyPr/>
          <a:lstStyle/>
          <a:p>
            <a:fld id="{FCE43C0F-8A7B-3A4B-9DB5-B3472E36E833}" type="slidenum">
              <a:rPr lang="en-GB" smtClean="0">
                <a:latin typeface="Arial" panose="020B0604020202020204" pitchFamily="34" charset="0"/>
                <a:cs typeface="Arial" panose="020B0604020202020204" pitchFamily="34" charset="0"/>
              </a:rPr>
              <a:pPr/>
              <a:t>2</a:t>
            </a:fld>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dirty="0">
              <a:solidFill>
                <a:srgbClr val="505050"/>
              </a:solidFill>
              <a:latin typeface="Aileron" charset="0"/>
              <a:ea typeface="Aileron" charset="0"/>
              <a:cs typeface="Aileron" charset="0"/>
            </a:endParaRPr>
          </a:p>
        </p:txBody>
      </p:sp>
      <p:pic>
        <p:nvPicPr>
          <p:cNvPr id="8" name="Content Placeholder 7" descr="A picture containing graphical user interface">
            <a:hlinkClick r:id="rId3"/>
            <a:extLst>
              <a:ext uri="{FF2B5EF4-FFF2-40B4-BE49-F238E27FC236}">
                <a16:creationId xmlns:a16="http://schemas.microsoft.com/office/drawing/2014/main" id="{447C8FDF-6279-CFA0-A63D-172C99B95DFE}"/>
              </a:ext>
            </a:extLst>
          </p:cNvPr>
          <p:cNvPicPr>
            <a:picLocks noGrp="1" noChangeAspect="1"/>
          </p:cNvPicPr>
          <p:nvPr>
            <p:ph sz="quarter" idx="4294967295"/>
          </p:nvPr>
        </p:nvPicPr>
        <p:blipFill>
          <a:blip r:embed="rId4"/>
          <a:stretch>
            <a:fillRect/>
          </a:stretch>
        </p:blipFill>
        <p:spPr>
          <a:xfrm>
            <a:off x="7380000" y="1213200"/>
            <a:ext cx="2544424" cy="985580"/>
          </a:xfrm>
        </p:spPr>
      </p:pic>
    </p:spTree>
    <p:extLst>
      <p:ext uri="{BB962C8B-B14F-4D97-AF65-F5344CB8AC3E}">
        <p14:creationId xmlns:p14="http://schemas.microsoft.com/office/powerpoint/2010/main" val="143538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8C9AE6-EC63-687F-A2D1-9C657B2B6F6B}"/>
              </a:ext>
            </a:extLst>
          </p:cNvPr>
          <p:cNvSpPr>
            <a:spLocks noGrp="1"/>
          </p:cNvSpPr>
          <p:nvPr>
            <p:ph type="title"/>
          </p:nvPr>
        </p:nvSpPr>
        <p:spPr/>
        <p:txBody>
          <a:bodyPr/>
          <a:lstStyle/>
          <a:p>
            <a:r>
              <a:rPr lang="en-GB" dirty="0"/>
              <a:t>summary</a:t>
            </a:r>
          </a:p>
        </p:txBody>
      </p:sp>
      <p:sp>
        <p:nvSpPr>
          <p:cNvPr id="4" name="Slide Number Placeholder 3">
            <a:extLst>
              <a:ext uri="{FF2B5EF4-FFF2-40B4-BE49-F238E27FC236}">
                <a16:creationId xmlns:a16="http://schemas.microsoft.com/office/drawing/2014/main" id="{67FC5CB6-883A-70DA-4D98-B060EEE6603A}"/>
              </a:ext>
            </a:extLst>
          </p:cNvPr>
          <p:cNvSpPr>
            <a:spLocks noGrp="1"/>
          </p:cNvSpPr>
          <p:nvPr>
            <p:ph type="sldNum" sz="quarter" idx="4"/>
          </p:nvPr>
        </p:nvSpPr>
        <p:spPr/>
        <p:txBody>
          <a:bodyPr/>
          <a:lstStyle/>
          <a:p>
            <a:fld id="{6FD6226B-D5DC-4385-8541-9CA6B9897582}" type="slidenum">
              <a:rPr lang="en-GB" smtClean="0"/>
              <a:pPr/>
              <a:t>20</a:t>
            </a:fld>
            <a:endParaRPr lang="en-GB" dirty="0"/>
          </a:p>
        </p:txBody>
      </p:sp>
    </p:spTree>
    <p:extLst>
      <p:ext uri="{BB962C8B-B14F-4D97-AF65-F5344CB8AC3E}">
        <p14:creationId xmlns:p14="http://schemas.microsoft.com/office/powerpoint/2010/main" val="178759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09600" y="980727"/>
            <a:ext cx="11031016" cy="4824537"/>
          </a:xfrm>
        </p:spPr>
        <p:txBody>
          <a:bodyPr/>
          <a:lstStyle/>
          <a:p>
            <a:r>
              <a:rPr lang="en-GB" dirty="0">
                <a:solidFill>
                  <a:schemeClr val="tx2"/>
                </a:solidFill>
                <a:effectLst/>
              </a:rPr>
              <a:t>Improved overall survival: Patients with advanced gastric and GE cancers now have better survival rates due to more effective systemic therapy</a:t>
            </a:r>
          </a:p>
          <a:p>
            <a:r>
              <a:rPr lang="en-GB" dirty="0">
                <a:solidFill>
                  <a:schemeClr val="tx2"/>
                </a:solidFill>
                <a:effectLst/>
              </a:rPr>
              <a:t>Evolving landscape of first-line therapy: Current second-line and beyond therapies may not reflect the advancements in first-line treatment for advanced disease. Ongoing trials are addressing this issue</a:t>
            </a:r>
          </a:p>
          <a:p>
            <a:r>
              <a:rPr lang="en-GB" dirty="0">
                <a:solidFill>
                  <a:schemeClr val="tx2"/>
                </a:solidFill>
                <a:effectLst/>
              </a:rPr>
              <a:t>Factors for considering second-line and beyond therapy: Prior lines of therapy, residual toxicities, performance status, and comorbidities should be considered when evaluating patients</a:t>
            </a:r>
          </a:p>
          <a:p>
            <a:r>
              <a:rPr lang="en-GB" dirty="0">
                <a:solidFill>
                  <a:schemeClr val="tx2"/>
                </a:solidFill>
                <a:effectLst/>
              </a:rPr>
              <a:t>Standard second-line treatment and targeted therapy: PTX+RAM is the established standard of care for second-line treatment in advanced gastric and GEJ cancers. Additionally, T-</a:t>
            </a:r>
            <a:r>
              <a:rPr lang="en-GB" dirty="0" err="1">
                <a:solidFill>
                  <a:schemeClr val="tx2"/>
                </a:solidFill>
                <a:effectLst/>
              </a:rPr>
              <a:t>DXd</a:t>
            </a:r>
            <a:r>
              <a:rPr lang="en-GB" dirty="0">
                <a:solidFill>
                  <a:schemeClr val="tx2"/>
                </a:solidFill>
                <a:effectLst/>
              </a:rPr>
              <a:t> has shown effectiveness as a targeted therapy after trastuzumab failure in HER2-positive populations</a:t>
            </a:r>
          </a:p>
          <a:p>
            <a:r>
              <a:rPr lang="en-GB" dirty="0">
                <a:solidFill>
                  <a:schemeClr val="tx2"/>
                </a:solidFill>
                <a:effectLst/>
              </a:rPr>
              <a:t>Multiple options for third-line treatment: Third-line treatment for gastric and GEJ cancers lacks a clearly defined standard, with several candidates being explored</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Summary</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21</a:t>
            </a:fld>
            <a:endParaRPr lang="en-GB" dirty="0"/>
          </a:p>
        </p:txBody>
      </p:sp>
      <p:sp>
        <p:nvSpPr>
          <p:cNvPr id="5" name="Content Placeholder 4">
            <a:extLst>
              <a:ext uri="{FF2B5EF4-FFF2-40B4-BE49-F238E27FC236}">
                <a16:creationId xmlns:a16="http://schemas.microsoft.com/office/drawing/2014/main" id="{49DCCCA1-D398-2C14-8F73-E43BE8FA7026}"/>
              </a:ext>
            </a:extLst>
          </p:cNvPr>
          <p:cNvSpPr>
            <a:spLocks noGrp="1"/>
          </p:cNvSpPr>
          <p:nvPr>
            <p:ph sz="quarter" idx="15"/>
          </p:nvPr>
        </p:nvSpPr>
        <p:spPr/>
        <p:txBody>
          <a:bodyPr/>
          <a:lstStyle/>
          <a:p>
            <a:endParaRPr lang="en-GB" dirty="0"/>
          </a:p>
        </p:txBody>
      </p:sp>
    </p:spTree>
    <p:extLst>
      <p:ext uri="{BB962C8B-B14F-4D97-AF65-F5344CB8AC3E}">
        <p14:creationId xmlns:p14="http://schemas.microsoft.com/office/powerpoint/2010/main" val="204859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10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F7A1E4-94EA-48ED-844D-6F0729F6815B}"/>
              </a:ext>
            </a:extLst>
          </p:cNvPr>
          <p:cNvSpPr>
            <a:spLocks noGrp="1"/>
          </p:cNvSpPr>
          <p:nvPr>
            <p:ph type="title"/>
          </p:nvPr>
        </p:nvSpPr>
        <p:spPr/>
        <p:txBody>
          <a:bodyPr/>
          <a:lstStyle/>
          <a:p>
            <a:r>
              <a:rPr lang="en-GB" dirty="0"/>
              <a:t>This programme has been developed by the following experts</a:t>
            </a:r>
          </a:p>
        </p:txBody>
      </p:sp>
      <p:sp>
        <p:nvSpPr>
          <p:cNvPr id="4" name="Slide Number Placeholder 3">
            <a:extLst>
              <a:ext uri="{FF2B5EF4-FFF2-40B4-BE49-F238E27FC236}">
                <a16:creationId xmlns:a16="http://schemas.microsoft.com/office/drawing/2014/main" id="{62A7D3FD-1CEE-F940-8B61-C2D15929BC21}"/>
              </a:ext>
            </a:extLst>
          </p:cNvPr>
          <p:cNvSpPr>
            <a:spLocks noGrp="1"/>
          </p:cNvSpPr>
          <p:nvPr>
            <p:ph type="sldNum" sz="quarter" idx="4"/>
          </p:nvPr>
        </p:nvSpPr>
        <p:spPr/>
        <p:txBody>
          <a:bodyPr/>
          <a:lstStyle/>
          <a:p>
            <a:fld id="{FCE43C0F-8A7B-3A4B-9DB5-B3472E36E833}" type="slidenum">
              <a:rPr lang="en-GB" smtClean="0"/>
              <a:pPr/>
              <a:t>3</a:t>
            </a:fld>
            <a:endParaRPr lang="en-GB" dirty="0"/>
          </a:p>
        </p:txBody>
      </p:sp>
      <p:sp>
        <p:nvSpPr>
          <p:cNvPr id="20" name="Rectangle 19">
            <a:extLst>
              <a:ext uri="{FF2B5EF4-FFF2-40B4-BE49-F238E27FC236}">
                <a16:creationId xmlns:a16="http://schemas.microsoft.com/office/drawing/2014/main" id="{E75FE1B8-18E3-6B4B-8B49-011E0BA25D0D}"/>
              </a:ext>
            </a:extLst>
          </p:cNvPr>
          <p:cNvSpPr/>
          <p:nvPr/>
        </p:nvSpPr>
        <p:spPr>
          <a:xfrm>
            <a:off x="6312024" y="1737248"/>
            <a:ext cx="2880000" cy="3924000"/>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 name="Freeform 22">
            <a:extLst>
              <a:ext uri="{FF2B5EF4-FFF2-40B4-BE49-F238E27FC236}">
                <a16:creationId xmlns:a16="http://schemas.microsoft.com/office/drawing/2014/main" id="{599607B0-A705-C146-B501-A8B397E107FA}"/>
              </a:ext>
            </a:extLst>
          </p:cNvPr>
          <p:cNvSpPr/>
          <p:nvPr/>
        </p:nvSpPr>
        <p:spPr>
          <a:xfrm>
            <a:off x="6474024" y="1882456"/>
            <a:ext cx="2556000" cy="867600"/>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a:solidFill>
            <a:srgbClr val="C7583B"/>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algn="ctr"/>
            <a:r>
              <a:rPr lang="en-GB" sz="1300" b="1" i="0" u="none" strike="noStrike" dirty="0">
                <a:effectLst/>
                <a:latin typeface="Arial" panose="020B0604020202020204" pitchFamily="34" charset="0"/>
                <a:cs typeface="Arial" panose="020B0604020202020204" pitchFamily="34" charset="0"/>
              </a:rPr>
              <a:t>Dr Hisato Kawakami</a:t>
            </a:r>
          </a:p>
          <a:p>
            <a:pPr algn="ctr"/>
            <a:r>
              <a:rPr lang="en-GB" sz="1300" b="0" i="0" u="none" strike="noStrike" dirty="0">
                <a:effectLst/>
                <a:latin typeface="Arial" panose="020B0604020202020204" pitchFamily="34" charset="0"/>
                <a:cs typeface="Arial" panose="020B0604020202020204" pitchFamily="34" charset="0"/>
              </a:rPr>
              <a:t>Medical Oncologist</a:t>
            </a:r>
          </a:p>
          <a:p>
            <a:pPr algn="ctr"/>
            <a:r>
              <a:rPr lang="en-GB" sz="1300" b="0" i="0" u="none" strike="noStrike" dirty="0">
                <a:effectLst/>
                <a:latin typeface="Arial" panose="020B0604020202020204" pitchFamily="34" charset="0"/>
                <a:cs typeface="Arial" panose="020B0604020202020204" pitchFamily="34" charset="0"/>
              </a:rPr>
              <a:t>Kindai University, </a:t>
            </a:r>
            <a:br>
              <a:rPr lang="en-GB" sz="1300" b="0" i="0" u="none" strike="noStrike" dirty="0">
                <a:effectLst/>
                <a:latin typeface="Arial" panose="020B0604020202020204" pitchFamily="34" charset="0"/>
                <a:cs typeface="Arial" panose="020B0604020202020204" pitchFamily="34" charset="0"/>
              </a:rPr>
            </a:br>
            <a:r>
              <a:rPr lang="en-GB" sz="1300" b="0" i="0" u="none" strike="noStrike" dirty="0">
                <a:effectLst/>
                <a:latin typeface="Arial" panose="020B0604020202020204" pitchFamily="34" charset="0"/>
                <a:cs typeface="Arial" panose="020B0604020202020204" pitchFamily="34" charset="0"/>
              </a:rPr>
              <a:t>Japan</a:t>
            </a:r>
          </a:p>
        </p:txBody>
      </p:sp>
      <p:sp>
        <p:nvSpPr>
          <p:cNvPr id="25" name="Rectangle 24">
            <a:extLst>
              <a:ext uri="{FF2B5EF4-FFF2-40B4-BE49-F238E27FC236}">
                <a16:creationId xmlns:a16="http://schemas.microsoft.com/office/drawing/2014/main" id="{34EA64C6-70F8-8244-A229-5594E7E291E9}"/>
              </a:ext>
            </a:extLst>
          </p:cNvPr>
          <p:cNvSpPr/>
          <p:nvPr/>
        </p:nvSpPr>
        <p:spPr>
          <a:xfrm>
            <a:off x="2999977" y="1737248"/>
            <a:ext cx="2880000" cy="3924000"/>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Freeform 26">
            <a:extLst>
              <a:ext uri="{FF2B5EF4-FFF2-40B4-BE49-F238E27FC236}">
                <a16:creationId xmlns:a16="http://schemas.microsoft.com/office/drawing/2014/main" id="{2AC2982D-B8F2-034B-9EA6-630643A81D45}"/>
              </a:ext>
            </a:extLst>
          </p:cNvPr>
          <p:cNvSpPr/>
          <p:nvPr/>
        </p:nvSpPr>
        <p:spPr>
          <a:xfrm>
            <a:off x="3161977" y="1882456"/>
            <a:ext cx="2556000" cy="869100"/>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a:solidFill>
            <a:srgbClr val="C7583B"/>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35560" rIns="0" bIns="35560" numCol="1" spcCol="1270" anchor="ctr" anchorCtr="0">
            <a:noAutofit/>
          </a:bodyPr>
          <a:lstStyle/>
          <a:p>
            <a:pPr algn="ctr"/>
            <a:r>
              <a:rPr lang="en-GB" sz="1300" b="1" i="0" u="none" strike="noStrike" dirty="0">
                <a:effectLst/>
                <a:latin typeface="Arial" panose="020B0604020202020204" pitchFamily="34" charset="0"/>
                <a:cs typeface="Arial" panose="020B0604020202020204" pitchFamily="34" charset="0"/>
              </a:rPr>
              <a:t>Asst. Prof. Cheng Ean Chee</a:t>
            </a:r>
          </a:p>
          <a:p>
            <a:pPr algn="ctr"/>
            <a:r>
              <a:rPr lang="en-GB" sz="1300" b="0" i="0" u="none" strike="noStrike" dirty="0">
                <a:effectLst/>
                <a:latin typeface="Arial" panose="020B0604020202020204" pitchFamily="34" charset="0"/>
                <a:cs typeface="Arial" panose="020B0604020202020204" pitchFamily="34" charset="0"/>
              </a:rPr>
              <a:t>Medical Oncologist, </a:t>
            </a:r>
            <a:br>
              <a:rPr lang="en-GB" sz="1300" b="0" i="0" u="none" strike="noStrike" dirty="0">
                <a:effectLst/>
                <a:latin typeface="Arial" panose="020B0604020202020204" pitchFamily="34" charset="0"/>
                <a:cs typeface="Arial" panose="020B0604020202020204" pitchFamily="34" charset="0"/>
              </a:rPr>
            </a:br>
            <a:r>
              <a:rPr lang="en-GB" sz="1300" b="0" i="0" u="none" strike="noStrike" dirty="0">
                <a:effectLst/>
                <a:latin typeface="Arial" panose="020B0604020202020204" pitchFamily="34" charset="0"/>
                <a:cs typeface="Arial" panose="020B0604020202020204" pitchFamily="34" charset="0"/>
              </a:rPr>
              <a:t>National University Cancer Institute, Singapore</a:t>
            </a:r>
          </a:p>
        </p:txBody>
      </p:sp>
      <p:pic>
        <p:nvPicPr>
          <p:cNvPr id="8" name="Picture 7" descr="A person in a suit and tie&#10;&#10;Description automatically generated with medium confidence">
            <a:extLst>
              <a:ext uri="{FF2B5EF4-FFF2-40B4-BE49-F238E27FC236}">
                <a16:creationId xmlns:a16="http://schemas.microsoft.com/office/drawing/2014/main" id="{2F55685B-B791-4B9F-B6A5-0B90797F1847}"/>
              </a:ext>
            </a:extLst>
          </p:cNvPr>
          <p:cNvPicPr>
            <a:picLocks noChangeAspect="1"/>
          </p:cNvPicPr>
          <p:nvPr/>
        </p:nvPicPr>
        <p:blipFill rotWithShape="1">
          <a:blip r:embed="rId3"/>
          <a:srcRect b="25672"/>
          <a:stretch/>
        </p:blipFill>
        <p:spPr>
          <a:xfrm>
            <a:off x="6474024" y="2896761"/>
            <a:ext cx="2556000" cy="2591099"/>
          </a:xfrm>
          <a:prstGeom prst="rect">
            <a:avLst/>
          </a:prstGeom>
        </p:spPr>
      </p:pic>
      <p:pic>
        <p:nvPicPr>
          <p:cNvPr id="10" name="Picture 9" descr="Medium shot of a person smiling&#10;&#10;Description automatically generated">
            <a:extLst>
              <a:ext uri="{FF2B5EF4-FFF2-40B4-BE49-F238E27FC236}">
                <a16:creationId xmlns:a16="http://schemas.microsoft.com/office/drawing/2014/main" id="{6F8EF30E-4991-AD24-7D64-30904AD2B430}"/>
              </a:ext>
            </a:extLst>
          </p:cNvPr>
          <p:cNvPicPr>
            <a:picLocks noChangeAspect="1"/>
          </p:cNvPicPr>
          <p:nvPr/>
        </p:nvPicPr>
        <p:blipFill rotWithShape="1">
          <a:blip r:embed="rId4"/>
          <a:srcRect l="30987" t="11545" r="26953" b="59952"/>
          <a:stretch/>
        </p:blipFill>
        <p:spPr>
          <a:xfrm>
            <a:off x="3161977" y="2896761"/>
            <a:ext cx="2556000" cy="2591099"/>
          </a:xfrm>
          <a:prstGeom prst="rect">
            <a:avLst/>
          </a:prstGeom>
        </p:spPr>
      </p:pic>
    </p:spTree>
    <p:extLst>
      <p:ext uri="{BB962C8B-B14F-4D97-AF65-F5344CB8AC3E}">
        <p14:creationId xmlns:p14="http://schemas.microsoft.com/office/powerpoint/2010/main" val="136691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p:txBody>
          <a:bodyPr/>
          <a:lstStyle/>
          <a:p>
            <a:r>
              <a:rPr lang="en-GB" dirty="0"/>
              <a:t>To discuss the gastric and gastroesophageal treatment landscape and disease prevalence </a:t>
            </a:r>
            <a:br>
              <a:rPr lang="en-GB" dirty="0"/>
            </a:br>
            <a:r>
              <a:rPr lang="en-GB" dirty="0"/>
              <a:t>in Asia </a:t>
            </a:r>
          </a:p>
          <a:p>
            <a:r>
              <a:rPr lang="en-GB" dirty="0"/>
              <a:t>To understand the current treatment options for 2L and 3L gastric and gastroesophageal cancers plus treatment selection strategies </a:t>
            </a:r>
          </a:p>
          <a:p>
            <a:r>
              <a:rPr lang="en-GB" dirty="0"/>
              <a:t>To learn about the latest research and clinical trials in 2L and 3L treatments for gastric and gastroesophageal cancers</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Educational objectives </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4</a:t>
            </a:fld>
            <a:endParaRPr lang="en-GB" dirty="0"/>
          </a:p>
        </p:txBody>
      </p:sp>
      <p:sp>
        <p:nvSpPr>
          <p:cNvPr id="9" name="Content Placeholder 8">
            <a:extLst>
              <a:ext uri="{FF2B5EF4-FFF2-40B4-BE49-F238E27FC236}">
                <a16:creationId xmlns:a16="http://schemas.microsoft.com/office/drawing/2014/main" id="{19D98438-40C2-773D-1541-1C3942B8E8BC}"/>
              </a:ext>
            </a:extLst>
          </p:cNvPr>
          <p:cNvSpPr>
            <a:spLocks noGrp="1"/>
          </p:cNvSpPr>
          <p:nvPr>
            <p:ph sz="quarter" idx="15"/>
          </p:nvPr>
        </p:nvSpPr>
        <p:spPr/>
        <p:txBody>
          <a:bodyPr/>
          <a:lstStyle/>
          <a:p>
            <a:r>
              <a:rPr lang="en-GB" dirty="0">
                <a:solidFill>
                  <a:schemeClr val="tx2"/>
                </a:solidFill>
              </a:rPr>
              <a:t>2L, second line; 3L, third line</a:t>
            </a:r>
          </a:p>
        </p:txBody>
      </p:sp>
    </p:spTree>
    <p:extLst>
      <p:ext uri="{BB962C8B-B14F-4D97-AF65-F5344CB8AC3E}">
        <p14:creationId xmlns:p14="http://schemas.microsoft.com/office/powerpoint/2010/main" val="227013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Clinical takeawayS </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5</a:t>
            </a:fld>
            <a:endParaRPr lang="en-GB" dirty="0"/>
          </a:p>
        </p:txBody>
      </p:sp>
      <p:sp>
        <p:nvSpPr>
          <p:cNvPr id="7" name="Content Placeholder 6">
            <a:extLst>
              <a:ext uri="{FF2B5EF4-FFF2-40B4-BE49-F238E27FC236}">
                <a16:creationId xmlns:a16="http://schemas.microsoft.com/office/drawing/2014/main" id="{BFBD997F-D040-AA56-80AD-2147B2BED4DE}"/>
              </a:ext>
            </a:extLst>
          </p:cNvPr>
          <p:cNvSpPr>
            <a:spLocks noGrp="1"/>
          </p:cNvSpPr>
          <p:nvPr>
            <p:ph sz="quarter" idx="15"/>
          </p:nvPr>
        </p:nvSpPr>
        <p:spPr/>
        <p:txBody>
          <a:bodyPr/>
          <a:lstStyle/>
          <a:p>
            <a:endParaRPr lang="en-GB" dirty="0"/>
          </a:p>
        </p:txBody>
      </p:sp>
      <p:sp>
        <p:nvSpPr>
          <p:cNvPr id="6" name="Content Placeholder 1">
            <a:extLst>
              <a:ext uri="{FF2B5EF4-FFF2-40B4-BE49-F238E27FC236}">
                <a16:creationId xmlns:a16="http://schemas.microsoft.com/office/drawing/2014/main" id="{132A4000-366E-C7EE-8E50-8C0D1EC35257}"/>
              </a:ext>
            </a:extLst>
          </p:cNvPr>
          <p:cNvSpPr>
            <a:spLocks noGrp="1"/>
          </p:cNvSpPr>
          <p:nvPr>
            <p:ph sz="quarter" idx="12"/>
          </p:nvPr>
        </p:nvSpPr>
        <p:spPr>
          <a:xfrm>
            <a:off x="551384" y="1016731"/>
            <a:ext cx="11031016" cy="4824537"/>
          </a:xfrm>
        </p:spPr>
        <p:txBody>
          <a:bodyPr/>
          <a:lstStyle/>
          <a:p>
            <a:pPr marL="285750" indent="-285750">
              <a:buClr>
                <a:schemeClr val="accent1"/>
              </a:buClr>
              <a:buFont typeface="Arial" panose="020B0604020202020204" pitchFamily="34" charset="0"/>
              <a:buChar char="•"/>
            </a:pPr>
            <a:r>
              <a:rPr lang="en-GB" sz="2000" dirty="0">
                <a:solidFill>
                  <a:schemeClr val="tx2"/>
                </a:solidFill>
                <a:effectLst/>
                <a:latin typeface="Arial" panose="020B0604020202020204" pitchFamily="34" charset="0"/>
                <a:cs typeface="Arial" panose="020B0604020202020204" pitchFamily="34" charset="0"/>
              </a:rPr>
              <a:t>Overall survival in patients with advanced gastric and GE cancers has improved with more effective systemic therapy</a:t>
            </a:r>
          </a:p>
          <a:p>
            <a:pPr marL="285750" indent="-285750">
              <a:buClr>
                <a:schemeClr val="accent1"/>
              </a:buClr>
              <a:buFont typeface="Arial" panose="020B0604020202020204" pitchFamily="34" charset="0"/>
              <a:buChar char="•"/>
            </a:pPr>
            <a:r>
              <a:rPr lang="en-GB" sz="2000" dirty="0">
                <a:solidFill>
                  <a:schemeClr val="tx2"/>
                </a:solidFill>
                <a:effectLst/>
                <a:latin typeface="Arial" panose="020B0604020202020204" pitchFamily="34" charset="0"/>
                <a:cs typeface="Arial" panose="020B0604020202020204" pitchFamily="34" charset="0"/>
              </a:rPr>
              <a:t>Current therapies in the second line and beyond setting may not be reflective of the changing landscape of first-line therapy in advanced disease but trials are ongoing.</a:t>
            </a:r>
          </a:p>
          <a:p>
            <a:pPr marL="285750" indent="-285750">
              <a:buClr>
                <a:schemeClr val="accent1"/>
              </a:buClr>
              <a:buFont typeface="Arial" panose="020B0604020202020204" pitchFamily="34" charset="0"/>
              <a:buChar char="•"/>
            </a:pPr>
            <a:r>
              <a:rPr lang="en-GB" sz="2000" dirty="0">
                <a:solidFill>
                  <a:schemeClr val="tx2"/>
                </a:solidFill>
                <a:effectLst/>
                <a:latin typeface="Arial" panose="020B0604020202020204" pitchFamily="34" charset="0"/>
                <a:cs typeface="Arial" panose="020B0604020202020204" pitchFamily="34" charset="0"/>
              </a:rPr>
              <a:t>Factors to consider when evaluating a patient for the second line and beyond therapy include prior lines of therapy and residual toxicities, performance status and competing comorbidities</a:t>
            </a:r>
          </a:p>
          <a:p>
            <a:pPr marL="285750" indent="-285750">
              <a:buClr>
                <a:schemeClr val="accent1"/>
              </a:buClr>
              <a:buFont typeface="Arial" panose="020B0604020202020204" pitchFamily="34" charset="0"/>
              <a:buChar char="•"/>
            </a:pPr>
            <a:r>
              <a:rPr lang="en-GB" sz="2000" dirty="0">
                <a:solidFill>
                  <a:schemeClr val="tx2"/>
                </a:solidFill>
                <a:effectLst/>
                <a:latin typeface="Arial" panose="020B0604020202020204" pitchFamily="34" charset="0"/>
                <a:cs typeface="Arial" panose="020B0604020202020204" pitchFamily="34" charset="0"/>
              </a:rPr>
              <a:t>PTX+RAM is the standard of care for second-line treatment, but there are multiple candidates for third-line treatment, which is not clearly defined</a:t>
            </a:r>
          </a:p>
          <a:p>
            <a:pPr marL="285750" indent="-285750">
              <a:buClr>
                <a:schemeClr val="accent1"/>
              </a:buClr>
              <a:buFont typeface="Arial" panose="020B0604020202020204" pitchFamily="34" charset="0"/>
              <a:buChar char="•"/>
            </a:pPr>
            <a:r>
              <a:rPr lang="en-GB" sz="2000" dirty="0">
                <a:solidFill>
                  <a:schemeClr val="tx2"/>
                </a:solidFill>
                <a:effectLst/>
                <a:latin typeface="Arial" panose="020B0604020202020204" pitchFamily="34" charset="0"/>
                <a:cs typeface="Arial" panose="020B0604020202020204" pitchFamily="34" charset="0"/>
              </a:rPr>
              <a:t>For HER2-positive gastric cancer, T-</a:t>
            </a:r>
            <a:r>
              <a:rPr lang="en-GB" sz="2000" dirty="0" err="1">
                <a:solidFill>
                  <a:schemeClr val="tx2"/>
                </a:solidFill>
                <a:effectLst/>
                <a:latin typeface="Arial" panose="020B0604020202020204" pitchFamily="34" charset="0"/>
                <a:cs typeface="Arial" panose="020B0604020202020204" pitchFamily="34" charset="0"/>
              </a:rPr>
              <a:t>DXd</a:t>
            </a:r>
            <a:r>
              <a:rPr lang="en-GB" sz="2000" dirty="0">
                <a:solidFill>
                  <a:schemeClr val="tx2"/>
                </a:solidFill>
                <a:effectLst/>
                <a:latin typeface="Arial" panose="020B0604020202020204" pitchFamily="34" charset="0"/>
                <a:cs typeface="Arial" panose="020B0604020202020204" pitchFamily="34" charset="0"/>
              </a:rPr>
              <a:t> was shown to be effective after </a:t>
            </a:r>
            <a:r>
              <a:rPr lang="en-GB" sz="2000" dirty="0" err="1">
                <a:solidFill>
                  <a:schemeClr val="tx2"/>
                </a:solidFill>
                <a:effectLst/>
                <a:latin typeface="Arial" panose="020B0604020202020204" pitchFamily="34" charset="0"/>
                <a:cs typeface="Arial" panose="020B0604020202020204" pitchFamily="34" charset="0"/>
              </a:rPr>
              <a:t>trastsuzumab</a:t>
            </a:r>
            <a:r>
              <a:rPr lang="en-GB" sz="2000" dirty="0">
                <a:solidFill>
                  <a:schemeClr val="tx2"/>
                </a:solidFill>
                <a:effectLst/>
                <a:latin typeface="Arial" panose="020B0604020202020204" pitchFamily="34" charset="0"/>
                <a:cs typeface="Arial" panose="020B0604020202020204" pitchFamily="34" charset="0"/>
              </a:rPr>
              <a:t> failure. Currently, the development of second-line therapy after </a:t>
            </a:r>
            <a:r>
              <a:rPr lang="en-GB" sz="2000" dirty="0" err="1">
                <a:solidFill>
                  <a:schemeClr val="tx2"/>
                </a:solidFill>
                <a:latin typeface="Arial" panose="020B0604020202020204" pitchFamily="34" charset="0"/>
                <a:cs typeface="Arial" panose="020B0604020202020204" pitchFamily="34" charset="0"/>
              </a:rPr>
              <a:t>t</a:t>
            </a:r>
            <a:r>
              <a:rPr lang="en-GB" sz="2000" dirty="0" err="1">
                <a:solidFill>
                  <a:schemeClr val="tx2"/>
                </a:solidFill>
                <a:effectLst/>
                <a:latin typeface="Arial" panose="020B0604020202020204" pitchFamily="34" charset="0"/>
                <a:cs typeface="Arial" panose="020B0604020202020204" pitchFamily="34" charset="0"/>
              </a:rPr>
              <a:t>rastsuzumab</a:t>
            </a:r>
            <a:r>
              <a:rPr lang="en-GB" sz="2000" dirty="0">
                <a:solidFill>
                  <a:schemeClr val="tx2"/>
                </a:solidFill>
                <a:effectLst/>
                <a:latin typeface="Arial" panose="020B0604020202020204" pitchFamily="34" charset="0"/>
                <a:cs typeface="Arial" panose="020B0604020202020204" pitchFamily="34" charset="0"/>
              </a:rPr>
              <a:t> failure is the focus of attention</a:t>
            </a:r>
          </a:p>
        </p:txBody>
      </p:sp>
    </p:spTree>
    <p:extLst>
      <p:ext uri="{BB962C8B-B14F-4D97-AF65-F5344CB8AC3E}">
        <p14:creationId xmlns:p14="http://schemas.microsoft.com/office/powerpoint/2010/main" val="315452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FC5F63-FCBE-FC68-3534-8CFBCF1EF3C0}"/>
              </a:ext>
            </a:extLst>
          </p:cNvPr>
          <p:cNvSpPr>
            <a:spLocks noGrp="1"/>
          </p:cNvSpPr>
          <p:nvPr>
            <p:ph type="title"/>
          </p:nvPr>
        </p:nvSpPr>
        <p:spPr/>
        <p:txBody>
          <a:bodyPr/>
          <a:lstStyle/>
          <a:p>
            <a:r>
              <a:rPr lang="en-GB" dirty="0"/>
              <a:t>Advanced Gastric and Gastroesophageal Cancers in ASia: Beyond First-Line Treatment </a:t>
            </a:r>
            <a:br>
              <a:rPr lang="en-GB" dirty="0"/>
            </a:br>
            <a:endParaRPr lang="en-GB" dirty="0"/>
          </a:p>
        </p:txBody>
      </p:sp>
      <p:sp>
        <p:nvSpPr>
          <p:cNvPr id="4" name="Slide Number Placeholder 3">
            <a:extLst>
              <a:ext uri="{FF2B5EF4-FFF2-40B4-BE49-F238E27FC236}">
                <a16:creationId xmlns:a16="http://schemas.microsoft.com/office/drawing/2014/main" id="{2CFC0B44-93D1-D3B9-ED1F-D601B95213CD}"/>
              </a:ext>
            </a:extLst>
          </p:cNvPr>
          <p:cNvSpPr>
            <a:spLocks noGrp="1"/>
          </p:cNvSpPr>
          <p:nvPr>
            <p:ph type="sldNum" sz="quarter" idx="4"/>
          </p:nvPr>
        </p:nvSpPr>
        <p:spPr/>
        <p:txBody>
          <a:bodyPr/>
          <a:lstStyle/>
          <a:p>
            <a:fld id="{FCE43C0F-8A7B-3A4B-9DB5-B3472E36E833}" type="slidenum">
              <a:rPr lang="en-GB" smtClean="0"/>
              <a:pPr/>
              <a:t>6</a:t>
            </a:fld>
            <a:endParaRPr lang="en-GB" dirty="0"/>
          </a:p>
        </p:txBody>
      </p:sp>
    </p:spTree>
    <p:extLst>
      <p:ext uri="{BB962C8B-B14F-4D97-AF65-F5344CB8AC3E}">
        <p14:creationId xmlns:p14="http://schemas.microsoft.com/office/powerpoint/2010/main" val="287754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6CF637-9C03-582C-71CE-33BA25747181}"/>
              </a:ext>
            </a:extLst>
          </p:cNvPr>
          <p:cNvSpPr>
            <a:spLocks noGrp="1"/>
          </p:cNvSpPr>
          <p:nvPr>
            <p:ph type="title"/>
          </p:nvPr>
        </p:nvSpPr>
        <p:spPr/>
        <p:txBody>
          <a:bodyPr/>
          <a:lstStyle/>
          <a:p>
            <a:r>
              <a:rPr lang="en-GB" altLang="ja-JP" dirty="0"/>
              <a:t>Gastric Cancer Japanese recommended treatment guidelines </a:t>
            </a:r>
            <a:endParaRPr lang="en-GB" dirty="0"/>
          </a:p>
        </p:txBody>
      </p:sp>
      <p:sp>
        <p:nvSpPr>
          <p:cNvPr id="13" name="Content Placeholder 12">
            <a:extLst>
              <a:ext uri="{FF2B5EF4-FFF2-40B4-BE49-F238E27FC236}">
                <a16:creationId xmlns:a16="http://schemas.microsoft.com/office/drawing/2014/main" id="{2686D7E5-28DF-3785-4759-68207E73B6D1}"/>
              </a:ext>
            </a:extLst>
          </p:cNvPr>
          <p:cNvSpPr>
            <a:spLocks noGrp="1"/>
          </p:cNvSpPr>
          <p:nvPr>
            <p:ph sz="quarter" idx="15"/>
          </p:nvPr>
        </p:nvSpPr>
        <p:spPr/>
        <p:txBody>
          <a:bodyPr anchor="b"/>
          <a:lstStyle/>
          <a:p>
            <a:r>
              <a:rPr lang="en-GB" altLang="ja-JP" dirty="0">
                <a:solidFill>
                  <a:schemeClr val="tx2"/>
                </a:solidFill>
              </a:rPr>
              <a:t>5-FU, fluorouracil; Cape, capecitabine; </a:t>
            </a:r>
            <a:r>
              <a:rPr lang="en-GB" altLang="ja-JP" dirty="0" err="1">
                <a:solidFill>
                  <a:schemeClr val="tx2"/>
                </a:solidFill>
              </a:rPr>
              <a:t>CapeOX</a:t>
            </a:r>
            <a:r>
              <a:rPr lang="en-GB" altLang="ja-JP" dirty="0">
                <a:solidFill>
                  <a:schemeClr val="tx2"/>
                </a:solidFill>
              </a:rPr>
              <a:t>, capecitabine and oxaliplatin; CDDP, Oxaliplatin; CPS, combined positive score; GC, gastric cancer; HER2, human epidermal growth factor receptor 2; MSI-H, microsatellite instability High; PD-1, programmed cell death protein 1; PD-L1, programmed death-ligand 1; PTX, paclitaxel; RAM, ramucirumab; SOX, S-1 and oxaliplatin; T-</a:t>
            </a:r>
            <a:r>
              <a:rPr lang="en-GB" altLang="ja-JP" dirty="0" err="1">
                <a:solidFill>
                  <a:schemeClr val="tx2"/>
                </a:solidFill>
              </a:rPr>
              <a:t>mab</a:t>
            </a:r>
            <a:r>
              <a:rPr lang="en-GB" altLang="ja-JP" dirty="0">
                <a:solidFill>
                  <a:schemeClr val="tx2"/>
                </a:solidFill>
              </a:rPr>
              <a:t>, trastuzumab </a:t>
            </a:r>
          </a:p>
          <a:p>
            <a:r>
              <a:rPr lang="en-GB" altLang="ja-JP" dirty="0">
                <a:solidFill>
                  <a:schemeClr val="tx2"/>
                </a:solidFill>
              </a:rPr>
              <a:t>Japanese Gastric Cancer Association. Gastric Cancer. 2023;26:1-25</a:t>
            </a:r>
          </a:p>
        </p:txBody>
      </p:sp>
      <p:cxnSp>
        <p:nvCxnSpPr>
          <p:cNvPr id="22" name="Straight Connector 21">
            <a:extLst>
              <a:ext uri="{FF2B5EF4-FFF2-40B4-BE49-F238E27FC236}">
                <a16:creationId xmlns:a16="http://schemas.microsoft.com/office/drawing/2014/main" id="{F3F5B604-AB37-87CC-3716-BDDF38D0DBC2}"/>
              </a:ext>
            </a:extLst>
          </p:cNvPr>
          <p:cNvCxnSpPr>
            <a:cxnSpLocks/>
          </p:cNvCxnSpPr>
          <p:nvPr/>
        </p:nvCxnSpPr>
        <p:spPr>
          <a:xfrm flipH="1">
            <a:off x="1615698" y="2099709"/>
            <a:ext cx="880200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8CAF196B-C362-72F7-21BF-26502DE5F40E}"/>
              </a:ext>
            </a:extLst>
          </p:cNvPr>
          <p:cNvCxnSpPr>
            <a:cxnSpLocks/>
          </p:cNvCxnSpPr>
          <p:nvPr/>
        </p:nvCxnSpPr>
        <p:spPr>
          <a:xfrm>
            <a:off x="5673592" y="1901785"/>
            <a:ext cx="0" cy="576000"/>
          </a:xfrm>
          <a:prstGeom prst="straightConnector1">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ACC86953-5F90-1A30-3107-97F9E089672F}"/>
              </a:ext>
            </a:extLst>
          </p:cNvPr>
          <p:cNvCxnSpPr>
            <a:cxnSpLocks/>
          </p:cNvCxnSpPr>
          <p:nvPr/>
        </p:nvCxnSpPr>
        <p:spPr>
          <a:xfrm flipH="1">
            <a:off x="4460019" y="3226786"/>
            <a:ext cx="243000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DC4540E-00A9-5CB6-5C97-A132C8B0B12C}"/>
              </a:ext>
            </a:extLst>
          </p:cNvPr>
          <p:cNvCxnSpPr>
            <a:cxnSpLocks/>
          </p:cNvCxnSpPr>
          <p:nvPr/>
        </p:nvCxnSpPr>
        <p:spPr>
          <a:xfrm>
            <a:off x="5056357" y="4191046"/>
            <a:ext cx="0" cy="39338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F635670F-D876-58F0-D70B-686C4340F100}"/>
              </a:ext>
            </a:extLst>
          </p:cNvPr>
          <p:cNvCxnSpPr>
            <a:cxnSpLocks/>
          </p:cNvCxnSpPr>
          <p:nvPr/>
        </p:nvCxnSpPr>
        <p:spPr>
          <a:xfrm flipV="1">
            <a:off x="4460019" y="3217045"/>
            <a:ext cx="0" cy="98640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4" name="Slide Number Placeholder 33">
            <a:extLst>
              <a:ext uri="{FF2B5EF4-FFF2-40B4-BE49-F238E27FC236}">
                <a16:creationId xmlns:a16="http://schemas.microsoft.com/office/drawing/2014/main" id="{F4C9BA35-830B-DD24-1B36-A78E2108472B}"/>
              </a:ext>
            </a:extLst>
          </p:cNvPr>
          <p:cNvSpPr>
            <a:spLocks noGrp="1"/>
          </p:cNvSpPr>
          <p:nvPr>
            <p:ph type="sldNum" sz="quarter" idx="4"/>
          </p:nvPr>
        </p:nvSpPr>
        <p:spPr/>
        <p:txBody>
          <a:bodyPr/>
          <a:lstStyle/>
          <a:p>
            <a:fld id="{FCE43C0F-8A7B-3A4B-9DB5-B3472E36E833}" type="slidenum">
              <a:rPr lang="en-GB" smtClean="0"/>
              <a:pPr/>
              <a:t>7</a:t>
            </a:fld>
            <a:endParaRPr lang="en-GB" dirty="0"/>
          </a:p>
        </p:txBody>
      </p:sp>
      <p:sp>
        <p:nvSpPr>
          <p:cNvPr id="71" name="Google Shape;458;p22">
            <a:extLst>
              <a:ext uri="{FF2B5EF4-FFF2-40B4-BE49-F238E27FC236}">
                <a16:creationId xmlns:a16="http://schemas.microsoft.com/office/drawing/2014/main" id="{A38478EA-96B4-FB45-884B-549B88A1B559}"/>
              </a:ext>
            </a:extLst>
          </p:cNvPr>
          <p:cNvSpPr/>
          <p:nvPr/>
        </p:nvSpPr>
        <p:spPr>
          <a:xfrm>
            <a:off x="4413592" y="1357377"/>
            <a:ext cx="2520000" cy="562533"/>
          </a:xfrm>
          <a:prstGeom prst="roundRect">
            <a:avLst>
              <a:gd name="adj" fmla="val 21705"/>
            </a:avLst>
          </a:prstGeom>
          <a:solidFill>
            <a:schemeClr val="accent1"/>
          </a:solidFill>
          <a:ln w="25400" cap="flat" cmpd="sng">
            <a:solidFill>
              <a:schemeClr val="accent1"/>
            </a:solidFill>
            <a:prstDash val="solid"/>
            <a:round/>
            <a:headEnd type="none" w="sm" len="sm"/>
            <a:tailEnd type="none" w="sm" len="sm"/>
          </a:ln>
        </p:spPr>
        <p:txBody>
          <a:bodyPr spcFirstLastPara="1" wrap="square" lIns="72000" tIns="45700" rIns="72000" bIns="45700" anchor="ctr" anchorCtr="0">
            <a:noAutofit/>
          </a:bodyPr>
          <a:lstStyle/>
          <a:p>
            <a:pPr marR="0" lvl="0" algn="ctr" rtl="0">
              <a:lnSpc>
                <a:spcPct val="100000"/>
              </a:lnSpc>
              <a:spcBef>
                <a:spcPts val="0"/>
              </a:spcBef>
              <a:spcAft>
                <a:spcPts val="0"/>
              </a:spcAft>
              <a:buClr>
                <a:srgbClr val="000000"/>
              </a:buClr>
              <a:buSzPts val="1400"/>
            </a:pPr>
            <a:r>
              <a:rPr lang="en-GB" sz="1800" b="1" i="0" u="none" strike="noStrike" cap="none" dirty="0">
                <a:solidFill>
                  <a:schemeClr val="bg1"/>
                </a:solidFill>
                <a:latin typeface="Arial"/>
                <a:ea typeface="Arial"/>
                <a:cs typeface="Arial"/>
                <a:sym typeface="Arial"/>
              </a:rPr>
              <a:t>Advanced GC</a:t>
            </a:r>
            <a:endParaRPr lang="en-GB" sz="1800" i="0" u="none" strike="noStrike" cap="none" dirty="0">
              <a:solidFill>
                <a:schemeClr val="bg1"/>
              </a:solidFill>
              <a:latin typeface="Arial"/>
              <a:ea typeface="Arial"/>
              <a:cs typeface="Arial"/>
              <a:sym typeface="Arial"/>
            </a:endParaRPr>
          </a:p>
        </p:txBody>
      </p:sp>
      <p:sp>
        <p:nvSpPr>
          <p:cNvPr id="57" name="Google Shape;458;p22">
            <a:extLst>
              <a:ext uri="{FF2B5EF4-FFF2-40B4-BE49-F238E27FC236}">
                <a16:creationId xmlns:a16="http://schemas.microsoft.com/office/drawing/2014/main" id="{4CA089EF-4F06-D999-8D79-E525740284EE}"/>
              </a:ext>
            </a:extLst>
          </p:cNvPr>
          <p:cNvSpPr/>
          <p:nvPr/>
        </p:nvSpPr>
        <p:spPr>
          <a:xfrm>
            <a:off x="3814321" y="3458246"/>
            <a:ext cx="1291396" cy="503999"/>
          </a:xfrm>
          <a:prstGeom prst="roundRect">
            <a:avLst>
              <a:gd name="adj" fmla="val 21705"/>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72000" tIns="45700" rIns="72000" bIns="45700" anchor="ctr" anchorCtr="0">
            <a:noAutofit/>
          </a:bodyPr>
          <a:lstStyle/>
          <a:p>
            <a:pPr marR="0" lvl="0" algn="ctr" rtl="0">
              <a:lnSpc>
                <a:spcPct val="100000"/>
              </a:lnSpc>
              <a:spcBef>
                <a:spcPts val="0"/>
              </a:spcBef>
              <a:spcAft>
                <a:spcPts val="0"/>
              </a:spcAft>
              <a:buClr>
                <a:srgbClr val="000000"/>
              </a:buClr>
              <a:buSzPts val="1400"/>
            </a:pPr>
            <a:r>
              <a:rPr lang="en-GB" sz="1200" dirty="0">
                <a:latin typeface="Arial"/>
                <a:ea typeface="Arial"/>
                <a:cs typeface="Arial"/>
                <a:sym typeface="Arial"/>
              </a:rPr>
              <a:t>MSI-H</a:t>
            </a:r>
            <a:endParaRPr lang="en-GB" sz="1200" i="0" u="none" strike="noStrike" cap="none" dirty="0">
              <a:latin typeface="Arial"/>
              <a:ea typeface="Arial"/>
              <a:cs typeface="Arial"/>
              <a:sym typeface="Arial"/>
            </a:endParaRPr>
          </a:p>
        </p:txBody>
      </p:sp>
      <p:cxnSp>
        <p:nvCxnSpPr>
          <p:cNvPr id="46" name="Straight Connector 45">
            <a:extLst>
              <a:ext uri="{FF2B5EF4-FFF2-40B4-BE49-F238E27FC236}">
                <a16:creationId xmlns:a16="http://schemas.microsoft.com/office/drawing/2014/main" id="{625ACDDF-8DD3-F3DD-7A24-29F8264F35C5}"/>
              </a:ext>
            </a:extLst>
          </p:cNvPr>
          <p:cNvCxnSpPr>
            <a:cxnSpLocks/>
          </p:cNvCxnSpPr>
          <p:nvPr/>
        </p:nvCxnSpPr>
        <p:spPr>
          <a:xfrm flipH="1">
            <a:off x="3798632" y="4201567"/>
            <a:ext cx="127440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77" name="Google Shape;458;p22">
            <a:extLst>
              <a:ext uri="{FF2B5EF4-FFF2-40B4-BE49-F238E27FC236}">
                <a16:creationId xmlns:a16="http://schemas.microsoft.com/office/drawing/2014/main" id="{602F8081-2E2A-5C4B-8D5F-4296140F7BE5}"/>
              </a:ext>
            </a:extLst>
          </p:cNvPr>
          <p:cNvSpPr/>
          <p:nvPr/>
        </p:nvSpPr>
        <p:spPr>
          <a:xfrm>
            <a:off x="4516357" y="4437112"/>
            <a:ext cx="1080000" cy="504000"/>
          </a:xfrm>
          <a:prstGeom prst="roundRect">
            <a:avLst>
              <a:gd name="adj" fmla="val 21705"/>
            </a:avLst>
          </a:prstGeom>
          <a:solidFill>
            <a:schemeClr val="bg1"/>
          </a:solidFill>
          <a:ln w="25400" cap="flat" cmpd="sng">
            <a:solidFill>
              <a:schemeClr val="accent1"/>
            </a:solidFill>
            <a:prstDash val="solid"/>
            <a:round/>
            <a:headEnd type="none" w="sm" len="sm"/>
            <a:tailEnd type="none" w="sm" len="sm"/>
          </a:ln>
        </p:spPr>
        <p:txBody>
          <a:bodyPr spcFirstLastPara="1" wrap="square" lIns="72000" tIns="45700" rIns="72000" bIns="45700" anchor="ctr" anchorCtr="0">
            <a:noAutofit/>
          </a:bodyPr>
          <a:lstStyle/>
          <a:p>
            <a:pPr algn="ctr"/>
            <a:r>
              <a:rPr lang="en-GB" sz="1200" dirty="0">
                <a:latin typeface="Arial" panose="020B0604020202020204" pitchFamily="34" charset="0"/>
                <a:cs typeface="Arial" panose="020B0604020202020204" pitchFamily="34" charset="0"/>
              </a:rPr>
              <a:t>PTX + RAM</a:t>
            </a:r>
          </a:p>
        </p:txBody>
      </p:sp>
      <p:cxnSp>
        <p:nvCxnSpPr>
          <p:cNvPr id="52" name="Straight Arrow Connector 51">
            <a:extLst>
              <a:ext uri="{FF2B5EF4-FFF2-40B4-BE49-F238E27FC236}">
                <a16:creationId xmlns:a16="http://schemas.microsoft.com/office/drawing/2014/main" id="{AC629BE0-A83E-EC7E-9DEA-160FB95CB28A}"/>
              </a:ext>
            </a:extLst>
          </p:cNvPr>
          <p:cNvCxnSpPr>
            <a:cxnSpLocks/>
          </p:cNvCxnSpPr>
          <p:nvPr/>
        </p:nvCxnSpPr>
        <p:spPr>
          <a:xfrm>
            <a:off x="5673592" y="2650786"/>
            <a:ext cx="0" cy="576000"/>
          </a:xfrm>
          <a:prstGeom prst="straightConnector1">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sp>
        <p:nvSpPr>
          <p:cNvPr id="74" name="Google Shape;458;p22">
            <a:extLst>
              <a:ext uri="{FF2B5EF4-FFF2-40B4-BE49-F238E27FC236}">
                <a16:creationId xmlns:a16="http://schemas.microsoft.com/office/drawing/2014/main" id="{8B02DC7D-DFEC-F649-8B67-9695BD11B748}"/>
              </a:ext>
            </a:extLst>
          </p:cNvPr>
          <p:cNvSpPr/>
          <p:nvPr/>
        </p:nvSpPr>
        <p:spPr>
          <a:xfrm>
            <a:off x="4413592" y="2477785"/>
            <a:ext cx="2520000" cy="562533"/>
          </a:xfrm>
          <a:prstGeom prst="roundRect">
            <a:avLst>
              <a:gd name="adj" fmla="val 21705"/>
            </a:avLst>
          </a:prstGeom>
          <a:solidFill>
            <a:schemeClr val="bg1"/>
          </a:solidFill>
          <a:ln w="25400" cap="flat" cmpd="sng">
            <a:solidFill>
              <a:schemeClr val="tx2"/>
            </a:solidFill>
            <a:prstDash val="solid"/>
            <a:round/>
            <a:headEnd type="none" w="sm" len="sm"/>
            <a:tailEnd type="none" w="sm" len="sm"/>
          </a:ln>
        </p:spPr>
        <p:txBody>
          <a:bodyPr spcFirstLastPara="1" wrap="square" lIns="72000" tIns="45700" rIns="72000" bIns="45700" anchor="ctr" anchorCtr="0">
            <a:noAutofit/>
          </a:bodyPr>
          <a:lstStyle/>
          <a:p>
            <a:pPr marR="0" lvl="0" algn="ctr" rtl="0">
              <a:lnSpc>
                <a:spcPct val="100000"/>
              </a:lnSpc>
              <a:spcBef>
                <a:spcPts val="0"/>
              </a:spcBef>
              <a:spcAft>
                <a:spcPts val="0"/>
              </a:spcAft>
              <a:buClr>
                <a:srgbClr val="000000"/>
              </a:buClr>
              <a:buSzPts val="1400"/>
            </a:pPr>
            <a:r>
              <a:rPr lang="en-GB" b="1" dirty="0">
                <a:latin typeface="Arial"/>
                <a:ea typeface="Arial"/>
                <a:cs typeface="Arial"/>
                <a:sym typeface="Arial"/>
              </a:rPr>
              <a:t>Second line </a:t>
            </a:r>
            <a:endParaRPr lang="en-GB" i="0" u="none" strike="noStrike" cap="none" dirty="0">
              <a:latin typeface="Arial"/>
              <a:ea typeface="Arial"/>
              <a:cs typeface="Arial"/>
              <a:sym typeface="Arial"/>
            </a:endParaRPr>
          </a:p>
        </p:txBody>
      </p:sp>
      <p:sp>
        <p:nvSpPr>
          <p:cNvPr id="64" name="Google Shape;458;p22">
            <a:extLst>
              <a:ext uri="{FF2B5EF4-FFF2-40B4-BE49-F238E27FC236}">
                <a16:creationId xmlns:a16="http://schemas.microsoft.com/office/drawing/2014/main" id="{C3CAB320-F206-7B02-5AD2-73DBCEF49B7C}"/>
              </a:ext>
            </a:extLst>
          </p:cNvPr>
          <p:cNvSpPr/>
          <p:nvPr/>
        </p:nvSpPr>
        <p:spPr>
          <a:xfrm>
            <a:off x="6302640" y="4465322"/>
            <a:ext cx="1080000" cy="504000"/>
          </a:xfrm>
          <a:prstGeom prst="roundRect">
            <a:avLst>
              <a:gd name="adj" fmla="val 21705"/>
            </a:avLst>
          </a:prstGeom>
          <a:ln>
            <a:solidFill>
              <a:schemeClr val="accent1"/>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0" tIns="45700" rIns="0" bIns="45700" anchor="ctr" anchorCtr="0">
            <a:noAutofit/>
          </a:bodyPr>
          <a:lstStyle/>
          <a:p>
            <a:pPr algn="ctr"/>
            <a:r>
              <a:rPr lang="en-GB" sz="1200" dirty="0">
                <a:latin typeface="Arial" panose="020B0604020202020204" pitchFamily="34" charset="0"/>
                <a:cs typeface="Arial" panose="020B0604020202020204" pitchFamily="34" charset="0"/>
              </a:rPr>
              <a:t>PTX + RAM</a:t>
            </a:r>
          </a:p>
        </p:txBody>
      </p:sp>
      <p:cxnSp>
        <p:nvCxnSpPr>
          <p:cNvPr id="70" name="Straight Connector 69">
            <a:extLst>
              <a:ext uri="{FF2B5EF4-FFF2-40B4-BE49-F238E27FC236}">
                <a16:creationId xmlns:a16="http://schemas.microsoft.com/office/drawing/2014/main" id="{1BC49F98-0E33-C629-0A9A-97340B0A3D39}"/>
              </a:ext>
            </a:extLst>
          </p:cNvPr>
          <p:cNvCxnSpPr>
            <a:cxnSpLocks/>
            <a:stCxn id="64" idx="0"/>
          </p:cNvCxnSpPr>
          <p:nvPr/>
        </p:nvCxnSpPr>
        <p:spPr>
          <a:xfrm flipV="1">
            <a:off x="6842640" y="3217040"/>
            <a:ext cx="36632" cy="1248282"/>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62" name="Google Shape;458;p22">
            <a:extLst>
              <a:ext uri="{FF2B5EF4-FFF2-40B4-BE49-F238E27FC236}">
                <a16:creationId xmlns:a16="http://schemas.microsoft.com/office/drawing/2014/main" id="{9BFD5163-54E3-F870-6CFF-F00309EB96B1}"/>
              </a:ext>
            </a:extLst>
          </p:cNvPr>
          <p:cNvSpPr/>
          <p:nvPr/>
        </p:nvSpPr>
        <p:spPr>
          <a:xfrm>
            <a:off x="6233574" y="3452590"/>
            <a:ext cx="1291396" cy="503999"/>
          </a:xfrm>
          <a:prstGeom prst="roundRect">
            <a:avLst>
              <a:gd name="adj" fmla="val 21705"/>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72000" tIns="45700" rIns="72000" bIns="45700" anchor="ctr" anchorCtr="0">
            <a:noAutofit/>
          </a:bodyPr>
          <a:lstStyle/>
          <a:p>
            <a:pPr marR="0" lvl="0" algn="ctr" rtl="0">
              <a:lnSpc>
                <a:spcPct val="100000"/>
              </a:lnSpc>
              <a:spcBef>
                <a:spcPts val="0"/>
              </a:spcBef>
              <a:spcAft>
                <a:spcPts val="0"/>
              </a:spcAft>
              <a:buClr>
                <a:srgbClr val="000000"/>
              </a:buClr>
              <a:buSzPts val="1400"/>
            </a:pPr>
            <a:r>
              <a:rPr lang="en-GB" sz="1200" dirty="0">
                <a:latin typeface="Arial"/>
                <a:ea typeface="Arial"/>
                <a:cs typeface="Arial"/>
                <a:sym typeface="Arial"/>
              </a:rPr>
              <a:t>Non MSI-H</a:t>
            </a:r>
            <a:endParaRPr lang="en-GB" sz="1200" i="0" u="none" strike="noStrike" cap="none" dirty="0">
              <a:latin typeface="Arial"/>
              <a:ea typeface="Arial"/>
              <a:cs typeface="Arial"/>
              <a:sym typeface="Arial"/>
            </a:endParaRPr>
          </a:p>
        </p:txBody>
      </p:sp>
      <p:cxnSp>
        <p:nvCxnSpPr>
          <p:cNvPr id="78" name="Straight Arrow Connector 77">
            <a:extLst>
              <a:ext uri="{FF2B5EF4-FFF2-40B4-BE49-F238E27FC236}">
                <a16:creationId xmlns:a16="http://schemas.microsoft.com/office/drawing/2014/main" id="{DFC3099E-526B-B354-B149-8599BAB31B60}"/>
              </a:ext>
            </a:extLst>
          </p:cNvPr>
          <p:cNvCxnSpPr>
            <a:cxnSpLocks/>
          </p:cNvCxnSpPr>
          <p:nvPr/>
        </p:nvCxnSpPr>
        <p:spPr>
          <a:xfrm>
            <a:off x="10412066" y="2099785"/>
            <a:ext cx="0" cy="378000"/>
          </a:xfrm>
          <a:prstGeom prst="straightConnector1">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C18E0DB9-A04F-7B60-7251-45F748A10F1C}"/>
              </a:ext>
            </a:extLst>
          </p:cNvPr>
          <p:cNvCxnSpPr>
            <a:cxnSpLocks/>
          </p:cNvCxnSpPr>
          <p:nvPr/>
        </p:nvCxnSpPr>
        <p:spPr>
          <a:xfrm>
            <a:off x="8778232" y="4201567"/>
            <a:ext cx="0" cy="39338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E249BEE9-D1B7-0564-8FB7-99F9DB5D9C76}"/>
              </a:ext>
            </a:extLst>
          </p:cNvPr>
          <p:cNvCxnSpPr>
            <a:cxnSpLocks/>
          </p:cNvCxnSpPr>
          <p:nvPr/>
        </p:nvCxnSpPr>
        <p:spPr>
          <a:xfrm flipH="1">
            <a:off x="9421234" y="3226786"/>
            <a:ext cx="198000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BBD9AD9B-6EFC-AEF1-BDD4-A72A2B5B6C85}"/>
              </a:ext>
            </a:extLst>
          </p:cNvPr>
          <p:cNvCxnSpPr>
            <a:cxnSpLocks/>
          </p:cNvCxnSpPr>
          <p:nvPr/>
        </p:nvCxnSpPr>
        <p:spPr>
          <a:xfrm>
            <a:off x="10078909" y="4191046"/>
            <a:ext cx="0" cy="39338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51896641-D16D-2F6A-E48B-D5EFF21287E1}"/>
              </a:ext>
            </a:extLst>
          </p:cNvPr>
          <p:cNvCxnSpPr>
            <a:cxnSpLocks/>
          </p:cNvCxnSpPr>
          <p:nvPr/>
        </p:nvCxnSpPr>
        <p:spPr>
          <a:xfrm flipH="1">
            <a:off x="8767184" y="4201567"/>
            <a:ext cx="1311725"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89" name="Google Shape;458;p22">
            <a:extLst>
              <a:ext uri="{FF2B5EF4-FFF2-40B4-BE49-F238E27FC236}">
                <a16:creationId xmlns:a16="http://schemas.microsoft.com/office/drawing/2014/main" id="{EB5CDD37-8233-F021-CE89-CE208DD36C21}"/>
              </a:ext>
            </a:extLst>
          </p:cNvPr>
          <p:cNvSpPr/>
          <p:nvPr/>
        </p:nvSpPr>
        <p:spPr>
          <a:xfrm>
            <a:off x="8184232" y="4437112"/>
            <a:ext cx="1188000" cy="504000"/>
          </a:xfrm>
          <a:prstGeom prst="roundRect">
            <a:avLst>
              <a:gd name="adj" fmla="val 21705"/>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0" tIns="45700" rIns="0" bIns="45700" anchor="ctr" anchorCtr="0">
            <a:noAutofit/>
          </a:bodyPr>
          <a:lstStyle/>
          <a:p>
            <a:pPr algn="ctr"/>
            <a:r>
              <a:rPr lang="en-GB" sz="1200" dirty="0">
                <a:latin typeface="Arial" panose="020B0604020202020204" pitchFamily="34" charset="0"/>
                <a:cs typeface="Arial" panose="020B0604020202020204" pitchFamily="34" charset="0"/>
              </a:rPr>
              <a:t>Trifluridine/</a:t>
            </a:r>
          </a:p>
          <a:p>
            <a:pPr algn="ctr"/>
            <a:r>
              <a:rPr lang="en-GB" sz="1200" dirty="0">
                <a:latin typeface="Arial" panose="020B0604020202020204" pitchFamily="34" charset="0"/>
                <a:cs typeface="Arial" panose="020B0604020202020204" pitchFamily="34" charset="0"/>
              </a:rPr>
              <a:t>tipiracil</a:t>
            </a:r>
          </a:p>
        </p:txBody>
      </p:sp>
      <p:sp>
        <p:nvSpPr>
          <p:cNvPr id="90" name="Google Shape;458;p22">
            <a:extLst>
              <a:ext uri="{FF2B5EF4-FFF2-40B4-BE49-F238E27FC236}">
                <a16:creationId xmlns:a16="http://schemas.microsoft.com/office/drawing/2014/main" id="{5236B125-C2D8-0396-BA3B-74F82174A6F9}"/>
              </a:ext>
            </a:extLst>
          </p:cNvPr>
          <p:cNvSpPr/>
          <p:nvPr/>
        </p:nvSpPr>
        <p:spPr>
          <a:xfrm>
            <a:off x="9484909" y="4437112"/>
            <a:ext cx="1188000" cy="504000"/>
          </a:xfrm>
          <a:prstGeom prst="roundRect">
            <a:avLst>
              <a:gd name="adj" fmla="val 21705"/>
            </a:avLst>
          </a:prstGeom>
          <a:solidFill>
            <a:schemeClr val="bg1"/>
          </a:solidFill>
          <a:ln w="25400" cap="flat" cmpd="sng">
            <a:solidFill>
              <a:schemeClr val="accent1"/>
            </a:solidFill>
            <a:prstDash val="solid"/>
            <a:round/>
            <a:headEnd type="none" w="sm" len="sm"/>
            <a:tailEnd type="none" w="sm" len="sm"/>
          </a:ln>
        </p:spPr>
        <p:txBody>
          <a:bodyPr spcFirstLastPara="1" wrap="square" lIns="72000" tIns="45700" rIns="72000" bIns="45700" anchor="ctr" anchorCtr="0">
            <a:noAutofit/>
          </a:bodyPr>
          <a:lstStyle/>
          <a:p>
            <a:pPr algn="ctr"/>
            <a:r>
              <a:rPr lang="en-GB" sz="1200" dirty="0">
                <a:latin typeface="Arial" panose="020B0604020202020204" pitchFamily="34" charset="0"/>
                <a:cs typeface="Arial" panose="020B0604020202020204" pitchFamily="34" charset="0"/>
              </a:rPr>
              <a:t>Nivolumab</a:t>
            </a:r>
          </a:p>
        </p:txBody>
      </p:sp>
      <p:cxnSp>
        <p:nvCxnSpPr>
          <p:cNvPr id="91" name="Straight Arrow Connector 90">
            <a:extLst>
              <a:ext uri="{FF2B5EF4-FFF2-40B4-BE49-F238E27FC236}">
                <a16:creationId xmlns:a16="http://schemas.microsoft.com/office/drawing/2014/main" id="{3C9A623D-F086-677F-1F97-46FD7DDE9D61}"/>
              </a:ext>
            </a:extLst>
          </p:cNvPr>
          <p:cNvCxnSpPr>
            <a:cxnSpLocks/>
          </p:cNvCxnSpPr>
          <p:nvPr/>
        </p:nvCxnSpPr>
        <p:spPr>
          <a:xfrm>
            <a:off x="10412066" y="2650786"/>
            <a:ext cx="0" cy="576000"/>
          </a:xfrm>
          <a:prstGeom prst="straightConnector1">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sp>
        <p:nvSpPr>
          <p:cNvPr id="93" name="Google Shape;458;p22">
            <a:extLst>
              <a:ext uri="{FF2B5EF4-FFF2-40B4-BE49-F238E27FC236}">
                <a16:creationId xmlns:a16="http://schemas.microsoft.com/office/drawing/2014/main" id="{B12700B5-4B35-5B1E-113B-ABF26EDE7E93}"/>
              </a:ext>
            </a:extLst>
          </p:cNvPr>
          <p:cNvSpPr/>
          <p:nvPr/>
        </p:nvSpPr>
        <p:spPr>
          <a:xfrm>
            <a:off x="9152066" y="2477785"/>
            <a:ext cx="2520000" cy="562533"/>
          </a:xfrm>
          <a:prstGeom prst="roundRect">
            <a:avLst>
              <a:gd name="adj" fmla="val 21705"/>
            </a:avLst>
          </a:prstGeom>
          <a:solidFill>
            <a:schemeClr val="bg1"/>
          </a:solidFill>
          <a:ln w="25400" cap="flat" cmpd="sng">
            <a:solidFill>
              <a:schemeClr val="tx2"/>
            </a:solidFill>
            <a:prstDash val="solid"/>
            <a:round/>
            <a:headEnd type="none" w="sm" len="sm"/>
            <a:tailEnd type="none" w="sm" len="sm"/>
          </a:ln>
        </p:spPr>
        <p:txBody>
          <a:bodyPr spcFirstLastPara="1" wrap="square" lIns="72000" tIns="45700" rIns="72000" bIns="45700" anchor="ctr" anchorCtr="0">
            <a:noAutofit/>
          </a:bodyPr>
          <a:lstStyle/>
          <a:p>
            <a:pPr marR="0" lvl="0" algn="ctr" rtl="0">
              <a:lnSpc>
                <a:spcPct val="100000"/>
              </a:lnSpc>
              <a:spcBef>
                <a:spcPts val="0"/>
              </a:spcBef>
              <a:spcAft>
                <a:spcPts val="0"/>
              </a:spcAft>
              <a:buClr>
                <a:srgbClr val="000000"/>
              </a:buClr>
              <a:buSzPts val="1400"/>
            </a:pPr>
            <a:r>
              <a:rPr lang="en-GB" b="1" dirty="0">
                <a:latin typeface="Arial"/>
                <a:ea typeface="Arial"/>
                <a:cs typeface="Arial"/>
                <a:sym typeface="Arial"/>
              </a:rPr>
              <a:t>Third line </a:t>
            </a:r>
            <a:endParaRPr lang="en-GB" i="0" u="none" strike="noStrike" cap="none" dirty="0">
              <a:latin typeface="Arial"/>
              <a:ea typeface="Arial"/>
              <a:cs typeface="Arial"/>
              <a:sym typeface="Arial"/>
            </a:endParaRPr>
          </a:p>
        </p:txBody>
      </p:sp>
      <p:cxnSp>
        <p:nvCxnSpPr>
          <p:cNvPr id="95" name="Straight Connector 94">
            <a:extLst>
              <a:ext uri="{FF2B5EF4-FFF2-40B4-BE49-F238E27FC236}">
                <a16:creationId xmlns:a16="http://schemas.microsoft.com/office/drawing/2014/main" id="{9C1A40E9-010F-4FBD-91D3-478C13CE9C00}"/>
              </a:ext>
            </a:extLst>
          </p:cNvPr>
          <p:cNvCxnSpPr>
            <a:cxnSpLocks/>
          </p:cNvCxnSpPr>
          <p:nvPr/>
        </p:nvCxnSpPr>
        <p:spPr>
          <a:xfrm>
            <a:off x="11402899" y="4201567"/>
            <a:ext cx="0" cy="39338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2191685-3096-CFA1-F898-5BB9A20E371C}"/>
              </a:ext>
            </a:extLst>
          </p:cNvPr>
          <p:cNvCxnSpPr>
            <a:cxnSpLocks/>
          </p:cNvCxnSpPr>
          <p:nvPr/>
        </p:nvCxnSpPr>
        <p:spPr>
          <a:xfrm flipV="1">
            <a:off x="11402899" y="3217040"/>
            <a:ext cx="0" cy="147600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03" name="Google Shape;458;p22">
            <a:extLst>
              <a:ext uri="{FF2B5EF4-FFF2-40B4-BE49-F238E27FC236}">
                <a16:creationId xmlns:a16="http://schemas.microsoft.com/office/drawing/2014/main" id="{1FB42E91-8759-C084-02CB-918CB8D999E1}"/>
              </a:ext>
            </a:extLst>
          </p:cNvPr>
          <p:cNvSpPr/>
          <p:nvPr/>
        </p:nvSpPr>
        <p:spPr>
          <a:xfrm>
            <a:off x="10815334" y="3452590"/>
            <a:ext cx="1188000" cy="503999"/>
          </a:xfrm>
          <a:prstGeom prst="roundRect">
            <a:avLst>
              <a:gd name="adj" fmla="val 21705"/>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72000" tIns="45700" rIns="72000" bIns="45700" anchor="ctr" anchorCtr="0">
            <a:noAutofit/>
          </a:bodyPr>
          <a:lstStyle/>
          <a:p>
            <a:pPr marR="0" lvl="0" algn="ctr" rtl="0">
              <a:lnSpc>
                <a:spcPct val="100000"/>
              </a:lnSpc>
              <a:spcBef>
                <a:spcPts val="0"/>
              </a:spcBef>
              <a:spcAft>
                <a:spcPts val="0"/>
              </a:spcAft>
              <a:buClr>
                <a:srgbClr val="000000"/>
              </a:buClr>
              <a:buSzPts val="1400"/>
            </a:pPr>
            <a:r>
              <a:rPr lang="en-GB" sz="1200" i="0" u="none" strike="noStrike" cap="none" dirty="0">
                <a:latin typeface="Arial"/>
                <a:ea typeface="Arial"/>
                <a:cs typeface="Arial"/>
                <a:sym typeface="Arial"/>
              </a:rPr>
              <a:t>HER2+</a:t>
            </a:r>
          </a:p>
        </p:txBody>
      </p:sp>
      <p:cxnSp>
        <p:nvCxnSpPr>
          <p:cNvPr id="104" name="Straight Connector 103">
            <a:extLst>
              <a:ext uri="{FF2B5EF4-FFF2-40B4-BE49-F238E27FC236}">
                <a16:creationId xmlns:a16="http://schemas.microsoft.com/office/drawing/2014/main" id="{B1A36B35-2DCA-29EC-DD2C-D6300E11BAAE}"/>
              </a:ext>
            </a:extLst>
          </p:cNvPr>
          <p:cNvCxnSpPr>
            <a:cxnSpLocks/>
          </p:cNvCxnSpPr>
          <p:nvPr/>
        </p:nvCxnSpPr>
        <p:spPr>
          <a:xfrm flipV="1">
            <a:off x="9428571" y="3217040"/>
            <a:ext cx="0" cy="205200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87" name="Google Shape;458;p22">
            <a:extLst>
              <a:ext uri="{FF2B5EF4-FFF2-40B4-BE49-F238E27FC236}">
                <a16:creationId xmlns:a16="http://schemas.microsoft.com/office/drawing/2014/main" id="{8C69ACF5-C95A-DE03-60F3-1D25B0C9A4CB}"/>
              </a:ext>
            </a:extLst>
          </p:cNvPr>
          <p:cNvSpPr/>
          <p:nvPr/>
        </p:nvSpPr>
        <p:spPr>
          <a:xfrm>
            <a:off x="8835573" y="3452590"/>
            <a:ext cx="1188000" cy="503999"/>
          </a:xfrm>
          <a:prstGeom prst="roundRect">
            <a:avLst>
              <a:gd name="adj" fmla="val 21705"/>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72000" tIns="45700" rIns="72000" bIns="45700" anchor="ctr" anchorCtr="0">
            <a:noAutofit/>
          </a:bodyPr>
          <a:lstStyle/>
          <a:p>
            <a:pPr marR="0" lvl="0" algn="ctr" rtl="0">
              <a:lnSpc>
                <a:spcPct val="100000"/>
              </a:lnSpc>
              <a:spcBef>
                <a:spcPts val="0"/>
              </a:spcBef>
              <a:spcAft>
                <a:spcPts val="0"/>
              </a:spcAft>
              <a:buClr>
                <a:srgbClr val="000000"/>
              </a:buClr>
              <a:buSzPts val="1400"/>
            </a:pPr>
            <a:r>
              <a:rPr lang="en-GB" sz="1200" i="0" u="none" strike="noStrike" cap="none" dirty="0">
                <a:latin typeface="Arial"/>
                <a:ea typeface="Arial"/>
                <a:cs typeface="Arial"/>
                <a:sym typeface="Arial"/>
              </a:rPr>
              <a:t>HER2-</a:t>
            </a:r>
          </a:p>
        </p:txBody>
      </p:sp>
      <p:sp>
        <p:nvSpPr>
          <p:cNvPr id="102" name="Google Shape;458;p22">
            <a:extLst>
              <a:ext uri="{FF2B5EF4-FFF2-40B4-BE49-F238E27FC236}">
                <a16:creationId xmlns:a16="http://schemas.microsoft.com/office/drawing/2014/main" id="{616DB11D-FEBD-E869-094C-F62F6701AFBA}"/>
              </a:ext>
            </a:extLst>
          </p:cNvPr>
          <p:cNvSpPr/>
          <p:nvPr/>
        </p:nvSpPr>
        <p:spPr>
          <a:xfrm>
            <a:off x="8827234" y="5146708"/>
            <a:ext cx="1188000" cy="504000"/>
          </a:xfrm>
          <a:prstGeom prst="roundRect">
            <a:avLst>
              <a:gd name="adj" fmla="val 21705"/>
            </a:avLst>
          </a:prstGeom>
          <a:solidFill>
            <a:schemeClr val="bg1"/>
          </a:solidFill>
          <a:ln w="25400" cap="flat" cmpd="sng">
            <a:solidFill>
              <a:schemeClr val="accent1"/>
            </a:solidFill>
            <a:prstDash val="solid"/>
            <a:round/>
            <a:headEnd type="none" w="sm" len="sm"/>
            <a:tailEnd type="none" w="sm" len="sm"/>
          </a:ln>
        </p:spPr>
        <p:txBody>
          <a:bodyPr spcFirstLastPara="1" wrap="square" lIns="72000" tIns="45700" rIns="72000" bIns="45700" anchor="ctr" anchorCtr="0">
            <a:noAutofit/>
          </a:bodyPr>
          <a:lstStyle/>
          <a:p>
            <a:pPr algn="ctr"/>
            <a:r>
              <a:rPr lang="en-GB" sz="1200" dirty="0">
                <a:latin typeface="Arial" panose="020B0604020202020204" pitchFamily="34" charset="0"/>
                <a:cs typeface="Arial" panose="020B0604020202020204" pitchFamily="34" charset="0"/>
              </a:rPr>
              <a:t>Irinotecan </a:t>
            </a:r>
          </a:p>
        </p:txBody>
      </p:sp>
      <p:sp>
        <p:nvSpPr>
          <p:cNvPr id="99" name="Google Shape;458;p22">
            <a:extLst>
              <a:ext uri="{FF2B5EF4-FFF2-40B4-BE49-F238E27FC236}">
                <a16:creationId xmlns:a16="http://schemas.microsoft.com/office/drawing/2014/main" id="{0878BC62-42AF-50C5-D760-D7F050EA08E5}"/>
              </a:ext>
            </a:extLst>
          </p:cNvPr>
          <p:cNvSpPr/>
          <p:nvPr/>
        </p:nvSpPr>
        <p:spPr>
          <a:xfrm>
            <a:off x="10808899" y="4437112"/>
            <a:ext cx="1188000" cy="504000"/>
          </a:xfrm>
          <a:prstGeom prst="roundRect">
            <a:avLst>
              <a:gd name="adj" fmla="val 21705"/>
            </a:avLst>
          </a:prstGeom>
          <a:ln>
            <a:solidFill>
              <a:schemeClr val="accent1"/>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0" tIns="45700" rIns="0" bIns="45700" anchor="ctr" anchorCtr="0">
            <a:noAutofit/>
          </a:bodyPr>
          <a:lstStyle/>
          <a:p>
            <a:pPr algn="ctr"/>
            <a:r>
              <a:rPr lang="en-GB" sz="1200" dirty="0">
                <a:latin typeface="Arial" panose="020B0604020202020204" pitchFamily="34" charset="0"/>
                <a:cs typeface="Arial" panose="020B0604020202020204" pitchFamily="34" charset="0"/>
              </a:rPr>
              <a:t>Trastuzumab-deruxtecan </a:t>
            </a:r>
          </a:p>
        </p:txBody>
      </p:sp>
      <p:cxnSp>
        <p:nvCxnSpPr>
          <p:cNvPr id="107" name="Straight Connector 106">
            <a:extLst>
              <a:ext uri="{FF2B5EF4-FFF2-40B4-BE49-F238E27FC236}">
                <a16:creationId xmlns:a16="http://schemas.microsoft.com/office/drawing/2014/main" id="{ACFFDAD0-6E61-2B66-C108-638DDA62D845}"/>
              </a:ext>
            </a:extLst>
          </p:cNvPr>
          <p:cNvCxnSpPr>
            <a:cxnSpLocks/>
          </p:cNvCxnSpPr>
          <p:nvPr/>
        </p:nvCxnSpPr>
        <p:spPr>
          <a:xfrm flipH="1">
            <a:off x="913798" y="3226786"/>
            <a:ext cx="144000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12" name="Straight Arrow Connector 111">
            <a:extLst>
              <a:ext uri="{FF2B5EF4-FFF2-40B4-BE49-F238E27FC236}">
                <a16:creationId xmlns:a16="http://schemas.microsoft.com/office/drawing/2014/main" id="{30689858-F325-E425-DCAE-0E1F491596E5}"/>
              </a:ext>
            </a:extLst>
          </p:cNvPr>
          <p:cNvCxnSpPr>
            <a:cxnSpLocks/>
          </p:cNvCxnSpPr>
          <p:nvPr/>
        </p:nvCxnSpPr>
        <p:spPr>
          <a:xfrm>
            <a:off x="1615698" y="2650786"/>
            <a:ext cx="0" cy="576000"/>
          </a:xfrm>
          <a:prstGeom prst="straightConnector1">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1435208B-1F15-7B00-96D6-C0E417B6EBE5}"/>
              </a:ext>
            </a:extLst>
          </p:cNvPr>
          <p:cNvCxnSpPr>
            <a:cxnSpLocks/>
            <a:stCxn id="121" idx="0"/>
          </p:cNvCxnSpPr>
          <p:nvPr/>
        </p:nvCxnSpPr>
        <p:spPr>
          <a:xfrm flipV="1">
            <a:off x="2349210" y="3217040"/>
            <a:ext cx="0" cy="1220071"/>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15" name="Google Shape;458;p22">
            <a:extLst>
              <a:ext uri="{FF2B5EF4-FFF2-40B4-BE49-F238E27FC236}">
                <a16:creationId xmlns:a16="http://schemas.microsoft.com/office/drawing/2014/main" id="{21AD0183-FA54-F390-C9D2-4DA14D381A27}"/>
              </a:ext>
            </a:extLst>
          </p:cNvPr>
          <p:cNvSpPr/>
          <p:nvPr/>
        </p:nvSpPr>
        <p:spPr>
          <a:xfrm>
            <a:off x="1703512" y="3452590"/>
            <a:ext cx="1291396" cy="503999"/>
          </a:xfrm>
          <a:prstGeom prst="roundRect">
            <a:avLst>
              <a:gd name="adj" fmla="val 21705"/>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72000" tIns="45700" rIns="72000" bIns="45700" anchor="ctr" anchorCtr="0">
            <a:noAutofit/>
          </a:bodyPr>
          <a:lstStyle/>
          <a:p>
            <a:pPr marR="0" lvl="0" algn="ctr" rtl="0">
              <a:lnSpc>
                <a:spcPct val="100000"/>
              </a:lnSpc>
              <a:spcBef>
                <a:spcPts val="0"/>
              </a:spcBef>
              <a:spcAft>
                <a:spcPts val="0"/>
              </a:spcAft>
              <a:buClr>
                <a:srgbClr val="000000"/>
              </a:buClr>
              <a:buSzPts val="1400"/>
            </a:pPr>
            <a:r>
              <a:rPr lang="en-GB" sz="1200" i="0" u="none" strike="noStrike" cap="none" dirty="0">
                <a:latin typeface="Arial"/>
                <a:ea typeface="Arial"/>
                <a:cs typeface="Arial"/>
                <a:sym typeface="Arial"/>
              </a:rPr>
              <a:t>HER2+</a:t>
            </a:r>
          </a:p>
        </p:txBody>
      </p:sp>
      <p:cxnSp>
        <p:nvCxnSpPr>
          <p:cNvPr id="116" name="Straight Connector 115">
            <a:extLst>
              <a:ext uri="{FF2B5EF4-FFF2-40B4-BE49-F238E27FC236}">
                <a16:creationId xmlns:a16="http://schemas.microsoft.com/office/drawing/2014/main" id="{704FDB19-C048-0E23-1265-825B4F9E0D95}"/>
              </a:ext>
            </a:extLst>
          </p:cNvPr>
          <p:cNvCxnSpPr>
            <a:cxnSpLocks/>
            <a:stCxn id="125" idx="0"/>
          </p:cNvCxnSpPr>
          <p:nvPr/>
        </p:nvCxnSpPr>
        <p:spPr>
          <a:xfrm flipV="1">
            <a:off x="901264" y="3217040"/>
            <a:ext cx="12534" cy="122007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17" name="Google Shape;458;p22">
            <a:extLst>
              <a:ext uri="{FF2B5EF4-FFF2-40B4-BE49-F238E27FC236}">
                <a16:creationId xmlns:a16="http://schemas.microsoft.com/office/drawing/2014/main" id="{84E3FC3F-8FD1-85B3-F5C0-25165921DE3C}"/>
              </a:ext>
            </a:extLst>
          </p:cNvPr>
          <p:cNvSpPr/>
          <p:nvPr/>
        </p:nvSpPr>
        <p:spPr>
          <a:xfrm>
            <a:off x="268100" y="3452590"/>
            <a:ext cx="1291396" cy="503999"/>
          </a:xfrm>
          <a:prstGeom prst="roundRect">
            <a:avLst>
              <a:gd name="adj" fmla="val 21705"/>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72000" tIns="45700" rIns="72000" bIns="45700" anchor="ctr" anchorCtr="0">
            <a:noAutofit/>
          </a:bodyPr>
          <a:lstStyle/>
          <a:p>
            <a:pPr marR="0" lvl="0" algn="ctr" rtl="0">
              <a:lnSpc>
                <a:spcPct val="100000"/>
              </a:lnSpc>
              <a:spcBef>
                <a:spcPts val="0"/>
              </a:spcBef>
              <a:spcAft>
                <a:spcPts val="0"/>
              </a:spcAft>
              <a:buClr>
                <a:srgbClr val="000000"/>
              </a:buClr>
              <a:buSzPts val="1400"/>
            </a:pPr>
            <a:r>
              <a:rPr lang="en-GB" sz="1200" i="0" u="none" strike="noStrike" cap="none" dirty="0">
                <a:latin typeface="Arial"/>
                <a:ea typeface="Arial"/>
                <a:cs typeface="Arial"/>
                <a:sym typeface="Arial"/>
              </a:rPr>
              <a:t>HER2-</a:t>
            </a:r>
          </a:p>
        </p:txBody>
      </p:sp>
      <p:sp>
        <p:nvSpPr>
          <p:cNvPr id="120" name="Google Shape;458;p22">
            <a:extLst>
              <a:ext uri="{FF2B5EF4-FFF2-40B4-BE49-F238E27FC236}">
                <a16:creationId xmlns:a16="http://schemas.microsoft.com/office/drawing/2014/main" id="{EB5FF881-D3BF-937F-ED3D-05E94DF2C877}"/>
              </a:ext>
            </a:extLst>
          </p:cNvPr>
          <p:cNvSpPr/>
          <p:nvPr/>
        </p:nvSpPr>
        <p:spPr>
          <a:xfrm>
            <a:off x="371504" y="2477785"/>
            <a:ext cx="2520000" cy="562533"/>
          </a:xfrm>
          <a:prstGeom prst="roundRect">
            <a:avLst>
              <a:gd name="adj" fmla="val 21705"/>
            </a:avLst>
          </a:prstGeom>
          <a:solidFill>
            <a:schemeClr val="bg1"/>
          </a:solidFill>
          <a:ln w="25400" cap="flat" cmpd="sng">
            <a:solidFill>
              <a:schemeClr val="tx2"/>
            </a:solidFill>
            <a:prstDash val="solid"/>
            <a:round/>
            <a:headEnd type="none" w="sm" len="sm"/>
            <a:tailEnd type="none" w="sm" len="sm"/>
          </a:ln>
        </p:spPr>
        <p:txBody>
          <a:bodyPr spcFirstLastPara="1" wrap="square" lIns="72000" tIns="45700" rIns="72000" bIns="45700" anchor="ctr" anchorCtr="0">
            <a:noAutofit/>
          </a:bodyPr>
          <a:lstStyle/>
          <a:p>
            <a:pPr marR="0" lvl="0" algn="ctr" rtl="0">
              <a:lnSpc>
                <a:spcPct val="100000"/>
              </a:lnSpc>
              <a:spcBef>
                <a:spcPts val="0"/>
              </a:spcBef>
              <a:spcAft>
                <a:spcPts val="0"/>
              </a:spcAft>
              <a:buClr>
                <a:srgbClr val="000000"/>
              </a:buClr>
              <a:buSzPts val="1400"/>
            </a:pPr>
            <a:r>
              <a:rPr lang="en-GB" b="1" dirty="0">
                <a:latin typeface="Arial"/>
                <a:ea typeface="Arial"/>
                <a:cs typeface="Arial"/>
                <a:sym typeface="Arial"/>
              </a:rPr>
              <a:t>First line </a:t>
            </a:r>
            <a:endParaRPr lang="en-GB" i="0" u="none" strike="noStrike" dirty="0">
              <a:latin typeface="Arial"/>
              <a:ea typeface="Arial"/>
              <a:cs typeface="Arial"/>
              <a:sym typeface="Arial"/>
            </a:endParaRPr>
          </a:p>
        </p:txBody>
      </p:sp>
      <p:sp>
        <p:nvSpPr>
          <p:cNvPr id="121" name="Google Shape;458;p22">
            <a:extLst>
              <a:ext uri="{FF2B5EF4-FFF2-40B4-BE49-F238E27FC236}">
                <a16:creationId xmlns:a16="http://schemas.microsoft.com/office/drawing/2014/main" id="{F2784C7C-186E-E0CA-1616-0B739C65F72D}"/>
              </a:ext>
            </a:extLst>
          </p:cNvPr>
          <p:cNvSpPr/>
          <p:nvPr/>
        </p:nvSpPr>
        <p:spPr>
          <a:xfrm>
            <a:off x="1703512" y="4437111"/>
            <a:ext cx="1291396" cy="1002968"/>
          </a:xfrm>
          <a:prstGeom prst="roundRect">
            <a:avLst>
              <a:gd name="adj" fmla="val 12793"/>
            </a:avLst>
          </a:prstGeom>
          <a:noFill/>
          <a:ln>
            <a:solidFill>
              <a:schemeClr val="accent1"/>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0" tIns="45700" rIns="0" bIns="45700" anchor="ctr" anchorCtr="0">
            <a:noAutofit/>
          </a:bodyPr>
          <a:lstStyle/>
          <a:p>
            <a:pPr algn="ctr"/>
            <a:r>
              <a:rPr lang="en-GB" sz="1200" dirty="0">
                <a:solidFill>
                  <a:sysClr val="windowText" lastClr="000000"/>
                </a:solidFill>
                <a:latin typeface="Arial" panose="020B0604020202020204" pitchFamily="34" charset="0"/>
                <a:cs typeface="Arial" panose="020B0604020202020204" pitchFamily="34" charset="0"/>
              </a:rPr>
              <a:t>Cape/CDDP +   T-</a:t>
            </a:r>
            <a:r>
              <a:rPr lang="en-GB" sz="1200" dirty="0" err="1">
                <a:solidFill>
                  <a:sysClr val="windowText" lastClr="000000"/>
                </a:solidFill>
                <a:latin typeface="Arial" panose="020B0604020202020204" pitchFamily="34" charset="0"/>
                <a:cs typeface="Arial" panose="020B0604020202020204" pitchFamily="34" charset="0"/>
              </a:rPr>
              <a:t>mab</a:t>
            </a:r>
            <a:endParaRPr lang="en-GB" sz="1200" dirty="0">
              <a:solidFill>
                <a:sysClr val="windowText" lastClr="000000"/>
              </a:solidFill>
              <a:latin typeface="Arial" panose="020B0604020202020204" pitchFamily="34" charset="0"/>
              <a:cs typeface="Arial" panose="020B0604020202020204" pitchFamily="34" charset="0"/>
            </a:endParaRPr>
          </a:p>
          <a:p>
            <a:pPr algn="ctr"/>
            <a:endParaRPr lang="en-GB" sz="1200" dirty="0">
              <a:solidFill>
                <a:sysClr val="windowText" lastClr="000000"/>
              </a:solidFill>
              <a:latin typeface="Arial" panose="020B0604020202020204" pitchFamily="34" charset="0"/>
              <a:cs typeface="Arial" panose="020B0604020202020204" pitchFamily="34" charset="0"/>
            </a:endParaRPr>
          </a:p>
          <a:p>
            <a:pPr algn="ctr"/>
            <a:r>
              <a:rPr lang="en-GB" sz="1200" dirty="0" err="1">
                <a:solidFill>
                  <a:sysClr val="windowText" lastClr="000000"/>
                </a:solidFill>
                <a:latin typeface="Arial" panose="020B0604020202020204" pitchFamily="34" charset="0"/>
                <a:cs typeface="Arial" panose="020B0604020202020204" pitchFamily="34" charset="0"/>
              </a:rPr>
              <a:t>CapeOX</a:t>
            </a:r>
            <a:r>
              <a:rPr lang="en-GB" sz="1200" dirty="0">
                <a:solidFill>
                  <a:sysClr val="windowText" lastClr="000000"/>
                </a:solidFill>
                <a:latin typeface="Arial" panose="020B0604020202020204" pitchFamily="34" charset="0"/>
                <a:cs typeface="Arial" panose="020B0604020202020204" pitchFamily="34" charset="0"/>
              </a:rPr>
              <a:t>/SOX + </a:t>
            </a:r>
            <a:r>
              <a:rPr lang="en-GB" sz="1200" dirty="0" err="1">
                <a:solidFill>
                  <a:sysClr val="windowText" lastClr="000000"/>
                </a:solidFill>
                <a:latin typeface="Arial" panose="020B0604020202020204" pitchFamily="34" charset="0"/>
                <a:cs typeface="Arial" panose="020B0604020202020204" pitchFamily="34" charset="0"/>
              </a:rPr>
              <a:t>Tmab</a:t>
            </a:r>
            <a:endParaRPr lang="en-GB" sz="1200" dirty="0">
              <a:solidFill>
                <a:sysClr val="windowText" lastClr="000000"/>
              </a:solidFill>
              <a:latin typeface="Arial" panose="020B0604020202020204" pitchFamily="34" charset="0"/>
              <a:cs typeface="Arial" panose="020B0604020202020204" pitchFamily="34" charset="0"/>
            </a:endParaRPr>
          </a:p>
        </p:txBody>
      </p:sp>
      <p:sp>
        <p:nvSpPr>
          <p:cNvPr id="125" name="Google Shape;458;p22">
            <a:extLst>
              <a:ext uri="{FF2B5EF4-FFF2-40B4-BE49-F238E27FC236}">
                <a16:creationId xmlns:a16="http://schemas.microsoft.com/office/drawing/2014/main" id="{8A72E824-D12E-4EA5-6806-D57A422F4305}"/>
              </a:ext>
            </a:extLst>
          </p:cNvPr>
          <p:cNvSpPr/>
          <p:nvPr/>
        </p:nvSpPr>
        <p:spPr>
          <a:xfrm>
            <a:off x="268100" y="4437110"/>
            <a:ext cx="1266328" cy="1002969"/>
          </a:xfrm>
          <a:prstGeom prst="roundRect">
            <a:avLst>
              <a:gd name="adj" fmla="val 12793"/>
            </a:avLst>
          </a:prstGeom>
          <a:noFill/>
          <a:ln>
            <a:solidFill>
              <a:schemeClr val="accent1"/>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0" tIns="45700" rIns="0" bIns="45700" anchor="ctr" anchorCtr="0">
            <a:noAutofit/>
          </a:bodyPr>
          <a:lstStyle/>
          <a:p>
            <a:pPr algn="ctr"/>
            <a:r>
              <a:rPr lang="en-GB" sz="1200" dirty="0">
                <a:solidFill>
                  <a:sysClr val="windowText" lastClr="000000"/>
                </a:solidFill>
                <a:latin typeface="Arial" panose="020B0604020202020204" pitchFamily="34" charset="0"/>
                <a:cs typeface="Arial" panose="020B0604020202020204" pitchFamily="34" charset="0"/>
              </a:rPr>
              <a:t>SOX/ </a:t>
            </a:r>
            <a:r>
              <a:rPr lang="en-GB" sz="1200" dirty="0" err="1">
                <a:solidFill>
                  <a:sysClr val="windowText" lastClr="000000"/>
                </a:solidFill>
                <a:latin typeface="Arial" panose="020B0604020202020204" pitchFamily="34" charset="0"/>
                <a:cs typeface="Arial" panose="020B0604020202020204" pitchFamily="34" charset="0"/>
              </a:rPr>
              <a:t>CapeOX</a:t>
            </a:r>
            <a:r>
              <a:rPr lang="en-GB" sz="1200" dirty="0">
                <a:solidFill>
                  <a:sysClr val="windowText" lastClr="000000"/>
                </a:solidFill>
                <a:latin typeface="Arial" panose="020B0604020202020204" pitchFamily="34" charset="0"/>
                <a:cs typeface="Arial" panose="020B0604020202020204" pitchFamily="34" charset="0"/>
              </a:rPr>
              <a:t>/ +/- Nivolumab</a:t>
            </a:r>
          </a:p>
          <a:p>
            <a:pPr algn="ctr"/>
            <a:endParaRPr lang="en-GB" sz="1200" dirty="0">
              <a:solidFill>
                <a:sysClr val="windowText" lastClr="000000"/>
              </a:solidFill>
              <a:latin typeface="Arial" panose="020B0604020202020204" pitchFamily="34" charset="0"/>
              <a:cs typeface="Arial" panose="020B0604020202020204" pitchFamily="34" charset="0"/>
            </a:endParaRPr>
          </a:p>
          <a:p>
            <a:pPr algn="ctr"/>
            <a:r>
              <a:rPr lang="en-GB" sz="1200" dirty="0">
                <a:solidFill>
                  <a:sysClr val="windowText" lastClr="000000"/>
                </a:solidFill>
                <a:latin typeface="Arial" panose="020B0604020202020204" pitchFamily="34" charset="0"/>
                <a:cs typeface="Arial" panose="020B0604020202020204" pitchFamily="34" charset="0"/>
              </a:rPr>
              <a:t>S-1/Cape + CDDP</a:t>
            </a:r>
          </a:p>
        </p:txBody>
      </p:sp>
      <p:cxnSp>
        <p:nvCxnSpPr>
          <p:cNvPr id="126" name="Straight Connector 125">
            <a:extLst>
              <a:ext uri="{FF2B5EF4-FFF2-40B4-BE49-F238E27FC236}">
                <a16:creationId xmlns:a16="http://schemas.microsoft.com/office/drawing/2014/main" id="{42066D9C-54E4-8D4D-91E3-1BDB705D5A36}"/>
              </a:ext>
            </a:extLst>
          </p:cNvPr>
          <p:cNvCxnSpPr>
            <a:cxnSpLocks/>
          </p:cNvCxnSpPr>
          <p:nvPr/>
        </p:nvCxnSpPr>
        <p:spPr>
          <a:xfrm>
            <a:off x="3802926" y="4191046"/>
            <a:ext cx="0" cy="39338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75" name="Google Shape;458;p22">
            <a:extLst>
              <a:ext uri="{FF2B5EF4-FFF2-40B4-BE49-F238E27FC236}">
                <a16:creationId xmlns:a16="http://schemas.microsoft.com/office/drawing/2014/main" id="{00071202-94B8-8843-AE45-7A5785D27A69}"/>
              </a:ext>
            </a:extLst>
          </p:cNvPr>
          <p:cNvSpPr/>
          <p:nvPr/>
        </p:nvSpPr>
        <p:spPr>
          <a:xfrm>
            <a:off x="3215680" y="4437112"/>
            <a:ext cx="1188000" cy="504000"/>
          </a:xfrm>
          <a:prstGeom prst="roundRect">
            <a:avLst>
              <a:gd name="adj" fmla="val 21705"/>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0" tIns="45700" rIns="0" bIns="45700" anchor="ctr" anchorCtr="0">
            <a:noAutofit/>
          </a:bodyPr>
          <a:lstStyle/>
          <a:p>
            <a:pPr marR="0" lvl="0" algn="ctr" rtl="0">
              <a:lnSpc>
                <a:spcPct val="100000"/>
              </a:lnSpc>
              <a:spcBef>
                <a:spcPts val="0"/>
              </a:spcBef>
              <a:spcAft>
                <a:spcPts val="0"/>
              </a:spcAft>
              <a:buClr>
                <a:srgbClr val="000000"/>
              </a:buClr>
              <a:buSzPts val="1400"/>
            </a:pPr>
            <a:r>
              <a:rPr lang="en-GB" sz="1200" i="0" u="none" strike="noStrike" cap="none" dirty="0">
                <a:latin typeface="Arial"/>
                <a:ea typeface="Arial"/>
                <a:cs typeface="Arial"/>
                <a:sym typeface="Arial"/>
              </a:rPr>
              <a:t>Pembrolizumab</a:t>
            </a:r>
          </a:p>
        </p:txBody>
      </p:sp>
      <p:cxnSp>
        <p:nvCxnSpPr>
          <p:cNvPr id="128" name="Straight Arrow Connector 127">
            <a:extLst>
              <a:ext uri="{FF2B5EF4-FFF2-40B4-BE49-F238E27FC236}">
                <a16:creationId xmlns:a16="http://schemas.microsoft.com/office/drawing/2014/main" id="{736646BB-6951-A14A-2D95-9B9DCD3F77D4}"/>
              </a:ext>
            </a:extLst>
          </p:cNvPr>
          <p:cNvCxnSpPr>
            <a:cxnSpLocks/>
          </p:cNvCxnSpPr>
          <p:nvPr/>
        </p:nvCxnSpPr>
        <p:spPr>
          <a:xfrm>
            <a:off x="1615698" y="2099785"/>
            <a:ext cx="0" cy="378000"/>
          </a:xfrm>
          <a:prstGeom prst="straightConnector1">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366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FC5F63-FCBE-FC68-3534-8CFBCF1EF3C0}"/>
              </a:ext>
            </a:extLst>
          </p:cNvPr>
          <p:cNvSpPr>
            <a:spLocks noGrp="1"/>
          </p:cNvSpPr>
          <p:nvPr>
            <p:ph type="title"/>
          </p:nvPr>
        </p:nvSpPr>
        <p:spPr/>
        <p:txBody>
          <a:bodyPr/>
          <a:lstStyle/>
          <a:p>
            <a:r>
              <a:rPr lang="en-GB" dirty="0"/>
              <a:t>Second line treatment options IN asia</a:t>
            </a:r>
          </a:p>
        </p:txBody>
      </p:sp>
      <p:sp>
        <p:nvSpPr>
          <p:cNvPr id="4" name="Slide Number Placeholder 3">
            <a:extLst>
              <a:ext uri="{FF2B5EF4-FFF2-40B4-BE49-F238E27FC236}">
                <a16:creationId xmlns:a16="http://schemas.microsoft.com/office/drawing/2014/main" id="{2CFC0B44-93D1-D3B9-ED1F-D601B95213CD}"/>
              </a:ext>
            </a:extLst>
          </p:cNvPr>
          <p:cNvSpPr>
            <a:spLocks noGrp="1"/>
          </p:cNvSpPr>
          <p:nvPr>
            <p:ph type="sldNum" sz="quarter" idx="4"/>
          </p:nvPr>
        </p:nvSpPr>
        <p:spPr/>
        <p:txBody>
          <a:bodyPr/>
          <a:lstStyle/>
          <a:p>
            <a:fld id="{FCE43C0F-8A7B-3A4B-9DB5-B3472E36E833}" type="slidenum">
              <a:rPr lang="en-GB" smtClean="0"/>
              <a:pPr/>
              <a:t>8</a:t>
            </a:fld>
            <a:endParaRPr lang="en-GB" dirty="0"/>
          </a:p>
        </p:txBody>
      </p:sp>
      <p:sp>
        <p:nvSpPr>
          <p:cNvPr id="2" name="Content Placeholder 12">
            <a:extLst>
              <a:ext uri="{FF2B5EF4-FFF2-40B4-BE49-F238E27FC236}">
                <a16:creationId xmlns:a16="http://schemas.microsoft.com/office/drawing/2014/main" id="{30038A9E-8E43-1B5E-D0AF-71F797FB21B9}"/>
              </a:ext>
            </a:extLst>
          </p:cNvPr>
          <p:cNvSpPr txBox="1">
            <a:spLocks/>
          </p:cNvSpPr>
          <p:nvPr/>
        </p:nvSpPr>
        <p:spPr>
          <a:xfrm>
            <a:off x="620183" y="6356351"/>
            <a:ext cx="10180339" cy="365125"/>
          </a:xfrm>
          <a:prstGeom prst="rect">
            <a:avLst/>
          </a:prstGeom>
        </p:spPr>
        <p:txBody>
          <a:bodyPr anchor="b"/>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ja-JP" sz="1200" dirty="0">
                <a:solidFill>
                  <a:schemeClr val="bg1"/>
                </a:solidFill>
              </a:rPr>
              <a:t>2L, second line</a:t>
            </a:r>
          </a:p>
        </p:txBody>
      </p:sp>
    </p:spTree>
    <p:extLst>
      <p:ext uri="{BB962C8B-B14F-4D97-AF65-F5344CB8AC3E}">
        <p14:creationId xmlns:p14="http://schemas.microsoft.com/office/powerpoint/2010/main" val="334702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C260FAD-5CB0-9E47-A6AB-37B6532AC8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7103" y="1124744"/>
            <a:ext cx="574661" cy="567737"/>
          </a:xfrm>
          <a:prstGeom prst="rect">
            <a:avLst/>
          </a:prstGeom>
        </p:spPr>
      </p:pic>
      <p:sp>
        <p:nvSpPr>
          <p:cNvPr id="12" name="タイトル 1">
            <a:extLst>
              <a:ext uri="{FF2B5EF4-FFF2-40B4-BE49-F238E27FC236}">
                <a16:creationId xmlns:a16="http://schemas.microsoft.com/office/drawing/2014/main" id="{B02DC87E-3E42-0847-ACD8-ACA4E664D2B7}"/>
              </a:ext>
            </a:extLst>
          </p:cNvPr>
          <p:cNvSpPr>
            <a:spLocks noGrp="1"/>
          </p:cNvSpPr>
          <p:nvPr>
            <p:ph type="title"/>
          </p:nvPr>
        </p:nvSpPr>
        <p:spPr/>
        <p:txBody>
          <a:bodyPr/>
          <a:lstStyle/>
          <a:p>
            <a:r>
              <a:rPr lang="en-GB" altLang="ja-JP" dirty="0">
                <a:solidFill>
                  <a:schemeClr val="tx2"/>
                </a:solidFill>
              </a:rPr>
              <a:t>Trials of SECOND line Chemotherapy for Gastric Cancer in Japan</a:t>
            </a:r>
          </a:p>
        </p:txBody>
      </p:sp>
      <p:sp>
        <p:nvSpPr>
          <p:cNvPr id="28" name="Slide Number Placeholder 27">
            <a:extLst>
              <a:ext uri="{FF2B5EF4-FFF2-40B4-BE49-F238E27FC236}">
                <a16:creationId xmlns:a16="http://schemas.microsoft.com/office/drawing/2014/main" id="{0DB5F2AB-6678-35F3-3D08-CBFE3389C8DD}"/>
              </a:ext>
            </a:extLst>
          </p:cNvPr>
          <p:cNvSpPr>
            <a:spLocks noGrp="1"/>
          </p:cNvSpPr>
          <p:nvPr>
            <p:ph type="sldNum" sz="quarter" idx="4"/>
          </p:nvPr>
        </p:nvSpPr>
        <p:spPr/>
        <p:txBody>
          <a:bodyPr/>
          <a:lstStyle/>
          <a:p>
            <a:fld id="{FCE43C0F-8A7B-3A4B-9DB5-B3472E36E833}" type="slidenum">
              <a:rPr lang="en-GB" smtClean="0"/>
              <a:pPr/>
              <a:t>9</a:t>
            </a:fld>
            <a:endParaRPr lang="en-GB" dirty="0"/>
          </a:p>
        </p:txBody>
      </p:sp>
      <p:sp>
        <p:nvSpPr>
          <p:cNvPr id="27" name="Content Placeholder 26">
            <a:extLst>
              <a:ext uri="{FF2B5EF4-FFF2-40B4-BE49-F238E27FC236}">
                <a16:creationId xmlns:a16="http://schemas.microsoft.com/office/drawing/2014/main" id="{6B9EF6DC-4043-9284-1C62-EBD50ED953A7}"/>
              </a:ext>
            </a:extLst>
          </p:cNvPr>
          <p:cNvSpPr>
            <a:spLocks noGrp="1"/>
          </p:cNvSpPr>
          <p:nvPr>
            <p:ph sz="quarter" idx="15"/>
          </p:nvPr>
        </p:nvSpPr>
        <p:spPr>
          <a:xfrm>
            <a:off x="620183" y="6356351"/>
            <a:ext cx="10516377" cy="365125"/>
          </a:xfrm>
        </p:spPr>
        <p:txBody>
          <a:bodyPr anchor="b"/>
          <a:lstStyle/>
          <a:p>
            <a:r>
              <a:rPr lang="en-GB" altLang="ja-JP" sz="1100" dirty="0">
                <a:solidFill>
                  <a:schemeClr val="tx2"/>
                </a:solidFill>
              </a:rPr>
              <a:t>AGC, advanced gastric cancer; CPT-11, irinotecan; ECOG PS, Eastern Cooperative Oncology Group performance status; FP, fluoropyrimidine + platinum; q4w, every 4 weeks; R, randomisation; RAM, ramucirumab; WJOG, West Japan Oncology Group</a:t>
            </a:r>
          </a:p>
          <a:p>
            <a:r>
              <a:rPr lang="en-GB" altLang="ja-JP" sz="1100" dirty="0">
                <a:solidFill>
                  <a:schemeClr val="tx2"/>
                </a:solidFill>
              </a:rPr>
              <a:t>1.Hironaka S, et al. J Clin Oncol. 2013;31:4438-44; 2.Wilke H, et al. Lancet Oncol. 2014;15:1224-35</a:t>
            </a:r>
          </a:p>
        </p:txBody>
      </p:sp>
      <p:pic>
        <p:nvPicPr>
          <p:cNvPr id="13" name="Picture 22" descr="fjapan">
            <a:extLst>
              <a:ext uri="{FF2B5EF4-FFF2-40B4-BE49-F238E27FC236}">
                <a16:creationId xmlns:a16="http://schemas.microsoft.com/office/drawing/2014/main" id="{511F049F-39DB-8F4A-BC47-561E94F8C98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81267" y="1165264"/>
            <a:ext cx="678542" cy="456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5" name="グラフ 14">
            <a:extLst>
              <a:ext uri="{FF2B5EF4-FFF2-40B4-BE49-F238E27FC236}">
                <a16:creationId xmlns:a16="http://schemas.microsoft.com/office/drawing/2014/main" id="{5F2997FF-C435-CD41-8A07-781970AA7ACE}"/>
              </a:ext>
            </a:extLst>
          </p:cNvPr>
          <p:cNvGraphicFramePr>
            <a:graphicFrameLocks/>
          </p:cNvGraphicFramePr>
          <p:nvPr>
            <p:extLst>
              <p:ext uri="{D42A27DB-BD31-4B8C-83A1-F6EECF244321}">
                <p14:modId xmlns:p14="http://schemas.microsoft.com/office/powerpoint/2010/main" val="2527175731"/>
              </p:ext>
            </p:extLst>
          </p:nvPr>
        </p:nvGraphicFramePr>
        <p:xfrm>
          <a:off x="1127447" y="4085047"/>
          <a:ext cx="10435289" cy="1969738"/>
        </p:xfrm>
        <a:graphic>
          <a:graphicData uri="http://schemas.openxmlformats.org/drawingml/2006/chart">
            <c:chart xmlns:c="http://schemas.openxmlformats.org/drawingml/2006/chart" xmlns:r="http://schemas.openxmlformats.org/officeDocument/2006/relationships" r:id="rId5"/>
          </a:graphicData>
        </a:graphic>
      </p:graphicFrame>
      <p:sp>
        <p:nvSpPr>
          <p:cNvPr id="16" name="正方形/長方形 15">
            <a:extLst>
              <a:ext uri="{FF2B5EF4-FFF2-40B4-BE49-F238E27FC236}">
                <a16:creationId xmlns:a16="http://schemas.microsoft.com/office/drawing/2014/main" id="{7D4BD00E-8D3E-F846-AAEA-2249E44522E5}"/>
              </a:ext>
            </a:extLst>
          </p:cNvPr>
          <p:cNvSpPr/>
          <p:nvPr/>
        </p:nvSpPr>
        <p:spPr>
          <a:xfrm>
            <a:off x="3719737" y="4742739"/>
            <a:ext cx="505267" cy="369332"/>
          </a:xfrm>
          <a:prstGeom prst="rect">
            <a:avLst/>
          </a:prstGeom>
        </p:spPr>
        <p:txBody>
          <a:bodyPr wrap="none">
            <a:spAutoFit/>
          </a:bodyPr>
          <a:lstStyle/>
          <a:p>
            <a:r>
              <a:rPr kumimoji="1" lang="en-GB" altLang="ja-JP" dirty="0">
                <a:solidFill>
                  <a:schemeClr val="bg1"/>
                </a:solidFill>
                <a:latin typeface="Arial" panose="020B0604020202020204" pitchFamily="34" charset="0"/>
                <a:cs typeface="Arial" panose="020B0604020202020204" pitchFamily="34" charset="0"/>
              </a:rPr>
              <a:t>9.5</a:t>
            </a:r>
          </a:p>
        </p:txBody>
      </p:sp>
      <p:sp>
        <p:nvSpPr>
          <p:cNvPr id="19" name="正方形/長方形 18">
            <a:extLst>
              <a:ext uri="{FF2B5EF4-FFF2-40B4-BE49-F238E27FC236}">
                <a16:creationId xmlns:a16="http://schemas.microsoft.com/office/drawing/2014/main" id="{00D64B24-2564-6F49-9489-1DDB7EE97B76}"/>
              </a:ext>
            </a:extLst>
          </p:cNvPr>
          <p:cNvSpPr/>
          <p:nvPr/>
        </p:nvSpPr>
        <p:spPr>
          <a:xfrm>
            <a:off x="3709989" y="5322910"/>
            <a:ext cx="505267" cy="369332"/>
          </a:xfrm>
          <a:prstGeom prst="rect">
            <a:avLst/>
          </a:prstGeom>
        </p:spPr>
        <p:txBody>
          <a:bodyPr wrap="none">
            <a:spAutoFit/>
          </a:bodyPr>
          <a:lstStyle/>
          <a:p>
            <a:r>
              <a:rPr lang="en-GB" altLang="ja-JP" dirty="0">
                <a:latin typeface="Arial" panose="020B0604020202020204" pitchFamily="34" charset="0"/>
                <a:cs typeface="Arial" panose="020B0604020202020204" pitchFamily="34" charset="0"/>
              </a:rPr>
              <a:t>3.6</a:t>
            </a:r>
          </a:p>
        </p:txBody>
      </p:sp>
      <p:cxnSp>
        <p:nvCxnSpPr>
          <p:cNvPr id="39" name="Gerade Verbindung mit Pfeil 33">
            <a:extLst>
              <a:ext uri="{FF2B5EF4-FFF2-40B4-BE49-F238E27FC236}">
                <a16:creationId xmlns:a16="http://schemas.microsoft.com/office/drawing/2014/main" id="{5A7C55FE-B09E-869C-7066-6BEA67CF37D5}"/>
              </a:ext>
            </a:extLst>
          </p:cNvPr>
          <p:cNvCxnSpPr>
            <a:cxnSpLocks noChangeShapeType="1"/>
          </p:cNvCxnSpPr>
          <p:nvPr/>
        </p:nvCxnSpPr>
        <p:spPr bwMode="auto">
          <a:xfrm flipV="1">
            <a:off x="7619157" y="2289124"/>
            <a:ext cx="180000" cy="0"/>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cxnSp>
        <p:nvCxnSpPr>
          <p:cNvPr id="41" name="Gerade Verbindung mit Pfeil 33">
            <a:extLst>
              <a:ext uri="{FF2B5EF4-FFF2-40B4-BE49-F238E27FC236}">
                <a16:creationId xmlns:a16="http://schemas.microsoft.com/office/drawing/2014/main" id="{B5765375-D9B6-D1E9-8E48-A6789AB48BEF}"/>
              </a:ext>
            </a:extLst>
          </p:cNvPr>
          <p:cNvCxnSpPr>
            <a:cxnSpLocks noChangeShapeType="1"/>
          </p:cNvCxnSpPr>
          <p:nvPr/>
        </p:nvCxnSpPr>
        <p:spPr bwMode="auto">
          <a:xfrm flipV="1">
            <a:off x="7619157" y="3124353"/>
            <a:ext cx="180000" cy="0"/>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cxnSp>
        <p:nvCxnSpPr>
          <p:cNvPr id="43" name="Gerade Verbindung mit Pfeil 33">
            <a:extLst>
              <a:ext uri="{FF2B5EF4-FFF2-40B4-BE49-F238E27FC236}">
                <a16:creationId xmlns:a16="http://schemas.microsoft.com/office/drawing/2014/main" id="{6513ADD4-C296-EE9D-8525-008B42E2256F}"/>
              </a:ext>
            </a:extLst>
          </p:cNvPr>
          <p:cNvCxnSpPr>
            <a:cxnSpLocks noChangeShapeType="1"/>
          </p:cNvCxnSpPr>
          <p:nvPr/>
        </p:nvCxnSpPr>
        <p:spPr bwMode="auto">
          <a:xfrm>
            <a:off x="7238950" y="2706738"/>
            <a:ext cx="380207"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45" name="Oval 44">
            <a:extLst>
              <a:ext uri="{FF2B5EF4-FFF2-40B4-BE49-F238E27FC236}">
                <a16:creationId xmlns:a16="http://schemas.microsoft.com/office/drawing/2014/main" id="{4C066EE8-3FD0-2474-D930-43BA36DD5BE3}"/>
              </a:ext>
            </a:extLst>
          </p:cNvPr>
          <p:cNvSpPr>
            <a:spLocks noChangeArrowheads="1"/>
          </p:cNvSpPr>
          <p:nvPr/>
        </p:nvSpPr>
        <p:spPr bwMode="auto">
          <a:xfrm>
            <a:off x="6958831" y="2460824"/>
            <a:ext cx="492157" cy="491828"/>
          </a:xfrm>
          <a:prstGeom prst="ellipse">
            <a:avLst/>
          </a:prstGeom>
          <a:solidFill>
            <a:schemeClr val="accent6"/>
          </a:solidFill>
          <a:ln w="25400">
            <a:noFill/>
            <a:round/>
            <a:headEnd/>
            <a:tailEnd/>
          </a:ln>
        </p:spPr>
        <p:txBody>
          <a:bodyPr wrap="none" anchor="ctr"/>
          <a:lstStyle/>
          <a:p>
            <a:pPr algn="ctr" eaLnBrk="0" hangingPunct="0">
              <a:defRPr/>
            </a:pPr>
            <a:r>
              <a:rPr lang="en-GB" sz="1600" b="1" kern="0" dirty="0">
                <a:solidFill>
                  <a:schemeClr val="bg1"/>
                </a:solidFill>
                <a:latin typeface="Arial" panose="020B0604020202020204" pitchFamily="34" charset="0"/>
                <a:ea typeface="ＭＳ Ｐゴシック" charset="0"/>
                <a:cs typeface="Arial" panose="020B0604020202020204" pitchFamily="34" charset="0"/>
              </a:rPr>
              <a:t>R</a:t>
            </a:r>
          </a:p>
          <a:p>
            <a:pPr algn="ctr" eaLnBrk="0" hangingPunct="0">
              <a:defRPr/>
            </a:pPr>
            <a:r>
              <a:rPr lang="en-GB" sz="1200" b="1" kern="0" dirty="0">
                <a:solidFill>
                  <a:schemeClr val="bg1"/>
                </a:solidFill>
                <a:latin typeface="Arial" panose="020B0604020202020204" pitchFamily="34" charset="0"/>
                <a:ea typeface="ＭＳ Ｐゴシック" charset="0"/>
                <a:cs typeface="Arial" panose="020B0604020202020204" pitchFamily="34" charset="0"/>
              </a:rPr>
              <a:t>1:1</a:t>
            </a:r>
          </a:p>
        </p:txBody>
      </p:sp>
      <p:sp>
        <p:nvSpPr>
          <p:cNvPr id="46" name="正方形/長方形 18">
            <a:extLst>
              <a:ext uri="{FF2B5EF4-FFF2-40B4-BE49-F238E27FC236}">
                <a16:creationId xmlns:a16="http://schemas.microsoft.com/office/drawing/2014/main" id="{A10F2A86-D641-09E3-8D1E-ACD8CB173CCD}"/>
              </a:ext>
            </a:extLst>
          </p:cNvPr>
          <p:cNvSpPr/>
          <p:nvPr/>
        </p:nvSpPr>
        <p:spPr>
          <a:xfrm>
            <a:off x="6157711" y="1127227"/>
            <a:ext cx="2318840" cy="307777"/>
          </a:xfrm>
          <a:prstGeom prst="rect">
            <a:avLst/>
          </a:prstGeom>
        </p:spPr>
        <p:txBody>
          <a:bodyPr wrap="none" lIns="0">
            <a:spAutoFit/>
          </a:bodyPr>
          <a:lstStyle/>
          <a:p>
            <a:r>
              <a:rPr kumimoji="1" lang="en-GB" altLang="ja-JP" sz="1400" b="1" dirty="0">
                <a:solidFill>
                  <a:schemeClr val="accent1"/>
                </a:solidFill>
                <a:latin typeface="Arial" panose="020B0604020202020204" pitchFamily="34" charset="0"/>
                <a:cs typeface="Arial" panose="020B0604020202020204" pitchFamily="34" charset="0"/>
              </a:rPr>
              <a:t>RAINBOW: Study Design</a:t>
            </a:r>
            <a:r>
              <a:rPr kumimoji="1" lang="en-GB" altLang="ja-JP" sz="1400" b="1" baseline="30000" dirty="0">
                <a:solidFill>
                  <a:schemeClr val="accent1"/>
                </a:solidFill>
                <a:latin typeface="Arial" panose="020B0604020202020204" pitchFamily="34" charset="0"/>
                <a:cs typeface="Arial" panose="020B0604020202020204" pitchFamily="34" charset="0"/>
              </a:rPr>
              <a:t>2</a:t>
            </a:r>
          </a:p>
        </p:txBody>
      </p:sp>
      <p:sp>
        <p:nvSpPr>
          <p:cNvPr id="52" name="AutoShape 8">
            <a:extLst>
              <a:ext uri="{FF2B5EF4-FFF2-40B4-BE49-F238E27FC236}">
                <a16:creationId xmlns:a16="http://schemas.microsoft.com/office/drawing/2014/main" id="{D5CD22A9-F1DC-4EE9-558D-E6A057D2B9CE}"/>
              </a:ext>
            </a:extLst>
          </p:cNvPr>
          <p:cNvSpPr>
            <a:spLocks noChangeArrowheads="1"/>
          </p:cNvSpPr>
          <p:nvPr/>
        </p:nvSpPr>
        <p:spPr bwMode="ltGray">
          <a:xfrm>
            <a:off x="9916186" y="2290320"/>
            <a:ext cx="866740" cy="832837"/>
          </a:xfrm>
          <a:prstGeom prst="roundRect">
            <a:avLst>
              <a:gd name="adj" fmla="val 13789"/>
            </a:avLst>
          </a:prstGeom>
          <a:solidFill>
            <a:schemeClr val="bg1"/>
          </a:solidFill>
          <a:ln w="25400">
            <a:solidFill>
              <a:schemeClr val="accent6"/>
            </a:solidFill>
            <a:round/>
            <a:headEnd/>
            <a:tailEnd/>
          </a:ln>
        </p:spPr>
        <p:txBody>
          <a:bodyPr lIns="0" tIns="36000" rIns="0" bIns="36000" anchor="ctr">
            <a:noAutofit/>
          </a:bodyPr>
          <a:lstStyle/>
          <a:p>
            <a:pPr algn="ctr">
              <a:spcAft>
                <a:spcPts val="300"/>
              </a:spcAft>
            </a:pPr>
            <a:r>
              <a:rPr kumimoji="1" lang="en-GB" altLang="ja-JP" sz="900" b="1" dirty="0">
                <a:latin typeface="Arial" panose="020B0604020202020204" pitchFamily="34" charset="0"/>
                <a:cs typeface="Arial" panose="020B0604020202020204" pitchFamily="34" charset="0"/>
              </a:rPr>
              <a:t>Treat until disease progression </a:t>
            </a:r>
            <a:br>
              <a:rPr kumimoji="1" lang="en-GB" altLang="ja-JP" sz="900" b="1" dirty="0">
                <a:latin typeface="Arial" panose="020B0604020202020204" pitchFamily="34" charset="0"/>
                <a:cs typeface="Arial" panose="020B0604020202020204" pitchFamily="34" charset="0"/>
              </a:rPr>
            </a:br>
            <a:r>
              <a:rPr kumimoji="1" lang="en-GB" altLang="ja-JP" sz="900" b="1" dirty="0">
                <a:latin typeface="Arial" panose="020B0604020202020204" pitchFamily="34" charset="0"/>
                <a:cs typeface="Arial" panose="020B0604020202020204" pitchFamily="34" charset="0"/>
              </a:rPr>
              <a:t>or intolerable toxicity</a:t>
            </a:r>
            <a:endParaRPr kumimoji="1" lang="en-GB" altLang="ja-JP" sz="900" dirty="0">
              <a:latin typeface="Arial" panose="020B0604020202020204" pitchFamily="34" charset="0"/>
              <a:cs typeface="Arial" panose="020B0604020202020204" pitchFamily="34" charset="0"/>
            </a:endParaRPr>
          </a:p>
        </p:txBody>
      </p:sp>
      <p:cxnSp>
        <p:nvCxnSpPr>
          <p:cNvPr id="53" name="Gerade Verbindung mit Pfeil 33">
            <a:extLst>
              <a:ext uri="{FF2B5EF4-FFF2-40B4-BE49-F238E27FC236}">
                <a16:creationId xmlns:a16="http://schemas.microsoft.com/office/drawing/2014/main" id="{51C42F3D-4D24-5A76-7348-CBB6DA5DF9C2}"/>
              </a:ext>
            </a:extLst>
          </p:cNvPr>
          <p:cNvCxnSpPr>
            <a:cxnSpLocks noChangeShapeType="1"/>
          </p:cNvCxnSpPr>
          <p:nvPr/>
        </p:nvCxnSpPr>
        <p:spPr bwMode="auto">
          <a:xfrm flipV="1">
            <a:off x="9733451" y="2706738"/>
            <a:ext cx="180000"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54" name="AutoShape 8">
            <a:extLst>
              <a:ext uri="{FF2B5EF4-FFF2-40B4-BE49-F238E27FC236}">
                <a16:creationId xmlns:a16="http://schemas.microsoft.com/office/drawing/2014/main" id="{C982A330-3526-1718-1DE8-66FED2723503}"/>
              </a:ext>
            </a:extLst>
          </p:cNvPr>
          <p:cNvSpPr>
            <a:spLocks noChangeArrowheads="1"/>
          </p:cNvSpPr>
          <p:nvPr/>
        </p:nvSpPr>
        <p:spPr bwMode="ltGray">
          <a:xfrm>
            <a:off x="10974163" y="2445082"/>
            <a:ext cx="873582" cy="523311"/>
          </a:xfrm>
          <a:prstGeom prst="roundRect">
            <a:avLst>
              <a:gd name="adj" fmla="val 13789"/>
            </a:avLst>
          </a:prstGeom>
          <a:solidFill>
            <a:schemeClr val="bg1"/>
          </a:solidFill>
          <a:ln w="25400">
            <a:solidFill>
              <a:schemeClr val="accent6"/>
            </a:solidFill>
            <a:round/>
            <a:headEnd/>
            <a:tailEnd/>
          </a:ln>
        </p:spPr>
        <p:txBody>
          <a:bodyPr lIns="0" tIns="36000" rIns="0" bIns="36000" anchor="ctr">
            <a:noAutofit/>
          </a:bodyPr>
          <a:lstStyle/>
          <a:p>
            <a:pPr algn="ctr">
              <a:spcAft>
                <a:spcPts val="300"/>
              </a:spcAft>
            </a:pPr>
            <a:r>
              <a:rPr kumimoji="1" lang="en-GB" altLang="ja-JP" sz="900" b="1" dirty="0">
                <a:latin typeface="Arial" panose="020B0604020202020204" pitchFamily="34" charset="0"/>
                <a:cs typeface="Arial" panose="020B0604020202020204" pitchFamily="34" charset="0"/>
              </a:rPr>
              <a:t>Survival and</a:t>
            </a:r>
            <a:br>
              <a:rPr kumimoji="1" lang="en-GB" altLang="ja-JP" sz="900" b="1" dirty="0">
                <a:latin typeface="Arial" panose="020B0604020202020204" pitchFamily="34" charset="0"/>
                <a:cs typeface="Arial" panose="020B0604020202020204" pitchFamily="34" charset="0"/>
              </a:rPr>
            </a:br>
            <a:r>
              <a:rPr kumimoji="1" lang="en-GB" altLang="ja-JP" sz="900" b="1" dirty="0">
                <a:latin typeface="Arial" panose="020B0604020202020204" pitchFamily="34" charset="0"/>
                <a:cs typeface="Arial" panose="020B0604020202020204" pitchFamily="34" charset="0"/>
              </a:rPr>
              <a:t>safety</a:t>
            </a:r>
            <a:br>
              <a:rPr kumimoji="1" lang="en-GB" altLang="ja-JP" sz="900" b="1" dirty="0">
                <a:latin typeface="Arial" panose="020B0604020202020204" pitchFamily="34" charset="0"/>
                <a:cs typeface="Arial" panose="020B0604020202020204" pitchFamily="34" charset="0"/>
              </a:rPr>
            </a:br>
            <a:r>
              <a:rPr kumimoji="1" lang="en-GB" altLang="ja-JP" sz="900" b="1" dirty="0">
                <a:latin typeface="Arial" panose="020B0604020202020204" pitchFamily="34" charset="0"/>
                <a:cs typeface="Arial" panose="020B0604020202020204" pitchFamily="34" charset="0"/>
              </a:rPr>
              <a:t>follow-up</a:t>
            </a:r>
            <a:endParaRPr kumimoji="1" lang="en-GB" altLang="ja-JP" sz="900" dirty="0">
              <a:latin typeface="Arial" panose="020B0604020202020204" pitchFamily="34" charset="0"/>
              <a:cs typeface="Arial" panose="020B0604020202020204" pitchFamily="34" charset="0"/>
            </a:endParaRPr>
          </a:p>
        </p:txBody>
      </p:sp>
      <p:cxnSp>
        <p:nvCxnSpPr>
          <p:cNvPr id="55" name="Gerade Verbindung mit Pfeil 33">
            <a:extLst>
              <a:ext uri="{FF2B5EF4-FFF2-40B4-BE49-F238E27FC236}">
                <a16:creationId xmlns:a16="http://schemas.microsoft.com/office/drawing/2014/main" id="{D542A476-ED69-ED49-2B71-C03E346303D0}"/>
              </a:ext>
            </a:extLst>
          </p:cNvPr>
          <p:cNvCxnSpPr>
            <a:cxnSpLocks noChangeShapeType="1"/>
          </p:cNvCxnSpPr>
          <p:nvPr/>
        </p:nvCxnSpPr>
        <p:spPr bwMode="auto">
          <a:xfrm flipV="1">
            <a:off x="10782926" y="2706738"/>
            <a:ext cx="180000"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cxnSp>
        <p:nvCxnSpPr>
          <p:cNvPr id="60" name="Gerade Verbindung mit Pfeil 33">
            <a:extLst>
              <a:ext uri="{FF2B5EF4-FFF2-40B4-BE49-F238E27FC236}">
                <a16:creationId xmlns:a16="http://schemas.microsoft.com/office/drawing/2014/main" id="{1F559401-8B1E-2F36-655D-2CBF026AC8B0}"/>
              </a:ext>
            </a:extLst>
          </p:cNvPr>
          <p:cNvCxnSpPr>
            <a:cxnSpLocks noChangeShapeType="1"/>
          </p:cNvCxnSpPr>
          <p:nvPr/>
        </p:nvCxnSpPr>
        <p:spPr bwMode="auto">
          <a:xfrm flipV="1">
            <a:off x="7619157" y="2279599"/>
            <a:ext cx="0" cy="861250"/>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cxnSp>
        <p:nvCxnSpPr>
          <p:cNvPr id="61" name="Gerade Verbindung mit Pfeil 33">
            <a:extLst>
              <a:ext uri="{FF2B5EF4-FFF2-40B4-BE49-F238E27FC236}">
                <a16:creationId xmlns:a16="http://schemas.microsoft.com/office/drawing/2014/main" id="{5E230D3D-1351-9718-A089-4E585B2E6243}"/>
              </a:ext>
            </a:extLst>
          </p:cNvPr>
          <p:cNvCxnSpPr>
            <a:cxnSpLocks noChangeShapeType="1"/>
          </p:cNvCxnSpPr>
          <p:nvPr/>
        </p:nvCxnSpPr>
        <p:spPr bwMode="auto">
          <a:xfrm flipV="1">
            <a:off x="9733451" y="2279599"/>
            <a:ext cx="0" cy="861250"/>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cxnSp>
        <p:nvCxnSpPr>
          <p:cNvPr id="62" name="Gerade Verbindung mit Pfeil 33">
            <a:extLst>
              <a:ext uri="{FF2B5EF4-FFF2-40B4-BE49-F238E27FC236}">
                <a16:creationId xmlns:a16="http://schemas.microsoft.com/office/drawing/2014/main" id="{DB963C32-A492-628D-5B80-EF6032C1805E}"/>
              </a:ext>
            </a:extLst>
          </p:cNvPr>
          <p:cNvCxnSpPr>
            <a:cxnSpLocks noChangeShapeType="1"/>
          </p:cNvCxnSpPr>
          <p:nvPr/>
        </p:nvCxnSpPr>
        <p:spPr bwMode="auto">
          <a:xfrm flipV="1">
            <a:off x="9566473" y="3131486"/>
            <a:ext cx="180000" cy="0"/>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cxnSp>
        <p:nvCxnSpPr>
          <p:cNvPr id="63" name="Gerade Verbindung mit Pfeil 33">
            <a:extLst>
              <a:ext uri="{FF2B5EF4-FFF2-40B4-BE49-F238E27FC236}">
                <a16:creationId xmlns:a16="http://schemas.microsoft.com/office/drawing/2014/main" id="{5AE956E9-15D6-3EB3-AE00-4F96123BE4A7}"/>
              </a:ext>
            </a:extLst>
          </p:cNvPr>
          <p:cNvCxnSpPr>
            <a:cxnSpLocks noChangeShapeType="1"/>
          </p:cNvCxnSpPr>
          <p:nvPr/>
        </p:nvCxnSpPr>
        <p:spPr bwMode="auto">
          <a:xfrm flipV="1">
            <a:off x="9566473" y="2293286"/>
            <a:ext cx="180000" cy="0"/>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sp>
        <p:nvSpPr>
          <p:cNvPr id="56" name="AutoShape 17">
            <a:extLst>
              <a:ext uri="{FF2B5EF4-FFF2-40B4-BE49-F238E27FC236}">
                <a16:creationId xmlns:a16="http://schemas.microsoft.com/office/drawing/2014/main" id="{A3156A68-15C2-47C9-A1C5-D2B981B8892B}"/>
              </a:ext>
            </a:extLst>
          </p:cNvPr>
          <p:cNvSpPr>
            <a:spLocks noChangeArrowheads="1"/>
          </p:cNvSpPr>
          <p:nvPr/>
        </p:nvSpPr>
        <p:spPr bwMode="ltGray">
          <a:xfrm>
            <a:off x="7727590" y="2782121"/>
            <a:ext cx="1921264" cy="684464"/>
          </a:xfrm>
          <a:prstGeom prst="roundRect">
            <a:avLst>
              <a:gd name="adj" fmla="val 16667"/>
            </a:avLst>
          </a:prstGeom>
          <a:solidFill>
            <a:schemeClr val="accent1"/>
          </a:solidFill>
          <a:ln w="25400">
            <a:noFill/>
            <a:round/>
            <a:headEnd/>
            <a:tailEnd/>
          </a:ln>
        </p:spPr>
        <p:txBody>
          <a:bodyPr lIns="0" tIns="0" rIns="0" bIns="0" anchor="ctr"/>
          <a:lstStyle/>
          <a:p>
            <a:pPr algn="ctr" defTabSz="892152">
              <a:spcBef>
                <a:spcPts val="300"/>
              </a:spcBef>
              <a:defRPr/>
            </a:pPr>
            <a:r>
              <a:rPr lang="en-GB" sz="900" b="1" kern="0" dirty="0">
                <a:solidFill>
                  <a:schemeClr val="bg1"/>
                </a:solidFill>
                <a:latin typeface="Arial" panose="020B0604020202020204" pitchFamily="34" charset="0"/>
                <a:ea typeface="ＭＳ Ｐゴシック" charset="0"/>
                <a:cs typeface="Arial" panose="020B0604020202020204" pitchFamily="34" charset="0"/>
              </a:rPr>
              <a:t>Placebo day 1 &amp; 15 </a:t>
            </a:r>
            <a:br>
              <a:rPr lang="en-GB" sz="900" b="1" kern="0" dirty="0">
                <a:solidFill>
                  <a:schemeClr val="bg1"/>
                </a:solidFill>
                <a:latin typeface="Arial" panose="020B0604020202020204" pitchFamily="34" charset="0"/>
                <a:ea typeface="ＭＳ Ｐゴシック" charset="0"/>
                <a:cs typeface="Arial" panose="020B0604020202020204" pitchFamily="34" charset="0"/>
              </a:rPr>
            </a:br>
            <a:r>
              <a:rPr lang="en-GB" sz="900" b="1" kern="0" dirty="0">
                <a:solidFill>
                  <a:schemeClr val="bg1"/>
                </a:solidFill>
                <a:latin typeface="Arial" panose="020B0604020202020204" pitchFamily="34" charset="0"/>
                <a:ea typeface="ＭＳ Ｐゴシック" charset="0"/>
                <a:cs typeface="Arial" panose="020B0604020202020204" pitchFamily="34" charset="0"/>
              </a:rPr>
              <a:t>+ paclitaxel 80 mg/m</a:t>
            </a:r>
            <a:r>
              <a:rPr lang="en-GB" sz="900" b="1" kern="0" baseline="30000" dirty="0">
                <a:solidFill>
                  <a:schemeClr val="bg1"/>
                </a:solidFill>
                <a:latin typeface="Arial" panose="020B0604020202020204" pitchFamily="34" charset="0"/>
                <a:ea typeface="ＭＳ Ｐゴシック" charset="0"/>
                <a:cs typeface="Arial" panose="020B0604020202020204" pitchFamily="34" charset="0"/>
              </a:rPr>
              <a:t>2</a:t>
            </a:r>
            <a:r>
              <a:rPr lang="en-GB" sz="900" b="1" kern="0" dirty="0">
                <a:solidFill>
                  <a:schemeClr val="bg1"/>
                </a:solidFill>
                <a:latin typeface="Arial" panose="020B0604020202020204" pitchFamily="34" charset="0"/>
                <a:ea typeface="ＭＳ Ｐゴシック" charset="0"/>
                <a:cs typeface="Arial" panose="020B0604020202020204" pitchFamily="34" charset="0"/>
              </a:rPr>
              <a:t> </a:t>
            </a:r>
            <a:br>
              <a:rPr lang="en-GB" sz="900" b="1" kern="0" dirty="0">
                <a:solidFill>
                  <a:schemeClr val="bg1"/>
                </a:solidFill>
                <a:latin typeface="Arial" panose="020B0604020202020204" pitchFamily="34" charset="0"/>
                <a:ea typeface="ＭＳ Ｐゴシック" charset="0"/>
                <a:cs typeface="Arial" panose="020B0604020202020204" pitchFamily="34" charset="0"/>
              </a:rPr>
            </a:br>
            <a:r>
              <a:rPr lang="en-GB" sz="900" b="1" kern="0" dirty="0">
                <a:solidFill>
                  <a:schemeClr val="bg1"/>
                </a:solidFill>
                <a:latin typeface="Arial" panose="020B0604020202020204" pitchFamily="34" charset="0"/>
                <a:ea typeface="ＭＳ Ｐゴシック" charset="0"/>
                <a:cs typeface="Arial" panose="020B0604020202020204" pitchFamily="34" charset="0"/>
              </a:rPr>
              <a:t>day 1, 8 &amp; 15</a:t>
            </a:r>
            <a:br>
              <a:rPr lang="en-GB" sz="900" b="1" kern="0" dirty="0">
                <a:solidFill>
                  <a:schemeClr val="bg1"/>
                </a:solidFill>
                <a:latin typeface="Arial" panose="020B0604020202020204" pitchFamily="34" charset="0"/>
                <a:ea typeface="ＭＳ Ｐゴシック" charset="0"/>
                <a:cs typeface="Arial" panose="020B0604020202020204" pitchFamily="34" charset="0"/>
              </a:rPr>
            </a:br>
            <a:r>
              <a:rPr lang="en-GB" sz="900" b="1" kern="0" dirty="0">
                <a:solidFill>
                  <a:schemeClr val="bg1"/>
                </a:solidFill>
                <a:latin typeface="Arial" panose="020B0604020202020204" pitchFamily="34" charset="0"/>
                <a:ea typeface="ＭＳ Ｐゴシック" charset="0"/>
                <a:cs typeface="Arial" panose="020B0604020202020204" pitchFamily="34" charset="0"/>
              </a:rPr>
              <a:t>N=335</a:t>
            </a:r>
          </a:p>
        </p:txBody>
      </p:sp>
      <p:sp>
        <p:nvSpPr>
          <p:cNvPr id="57" name="AutoShape 17">
            <a:extLst>
              <a:ext uri="{FF2B5EF4-FFF2-40B4-BE49-F238E27FC236}">
                <a16:creationId xmlns:a16="http://schemas.microsoft.com/office/drawing/2014/main" id="{B1A8249E-F377-2CC0-32DC-D5BE75D4308E}"/>
              </a:ext>
            </a:extLst>
          </p:cNvPr>
          <p:cNvSpPr>
            <a:spLocks noChangeArrowheads="1"/>
          </p:cNvSpPr>
          <p:nvPr/>
        </p:nvSpPr>
        <p:spPr bwMode="ltGray">
          <a:xfrm>
            <a:off x="7727590" y="1946892"/>
            <a:ext cx="1921264" cy="684464"/>
          </a:xfrm>
          <a:prstGeom prst="roundRect">
            <a:avLst>
              <a:gd name="adj" fmla="val 16667"/>
            </a:avLst>
          </a:prstGeom>
          <a:solidFill>
            <a:schemeClr val="tx2"/>
          </a:solidFill>
          <a:ln w="25400">
            <a:noFill/>
            <a:round/>
            <a:headEnd/>
            <a:tailEnd/>
          </a:ln>
        </p:spPr>
        <p:txBody>
          <a:bodyPr lIns="0" tIns="0" rIns="0" bIns="0" anchor="ctr"/>
          <a:lstStyle/>
          <a:p>
            <a:pPr algn="ctr" defTabSz="892152">
              <a:spcBef>
                <a:spcPts val="300"/>
              </a:spcBef>
              <a:defRPr/>
            </a:pPr>
            <a:r>
              <a:rPr lang="en-GB" sz="900" b="1" kern="0" dirty="0">
                <a:solidFill>
                  <a:schemeClr val="bg1"/>
                </a:solidFill>
                <a:latin typeface="Arial" panose="020B0604020202020204" pitchFamily="34" charset="0"/>
                <a:ea typeface="ＭＳ Ｐゴシック" charset="0"/>
                <a:cs typeface="Arial" panose="020B0604020202020204" pitchFamily="34" charset="0"/>
              </a:rPr>
              <a:t>Ramucirumab 8 mg/kg day 1 &amp; </a:t>
            </a:r>
            <a:br>
              <a:rPr lang="en-GB" sz="900" b="1" kern="0" dirty="0">
                <a:solidFill>
                  <a:schemeClr val="bg1"/>
                </a:solidFill>
                <a:latin typeface="Arial" panose="020B0604020202020204" pitchFamily="34" charset="0"/>
                <a:ea typeface="ＭＳ Ｐゴシック" charset="0"/>
                <a:cs typeface="Arial" panose="020B0604020202020204" pitchFamily="34" charset="0"/>
              </a:rPr>
            </a:br>
            <a:r>
              <a:rPr lang="en-GB" sz="900" b="1" kern="0" dirty="0">
                <a:solidFill>
                  <a:schemeClr val="bg1"/>
                </a:solidFill>
                <a:latin typeface="Arial" panose="020B0604020202020204" pitchFamily="34" charset="0"/>
                <a:ea typeface="ＭＳ Ｐゴシック" charset="0"/>
                <a:cs typeface="Arial" panose="020B0604020202020204" pitchFamily="34" charset="0"/>
              </a:rPr>
              <a:t>15 + paclitaxel 80 mg/m</a:t>
            </a:r>
            <a:r>
              <a:rPr lang="en-GB" sz="900" b="1" kern="0" baseline="30000" dirty="0">
                <a:solidFill>
                  <a:schemeClr val="bg1"/>
                </a:solidFill>
                <a:latin typeface="Arial" panose="020B0604020202020204" pitchFamily="34" charset="0"/>
                <a:ea typeface="ＭＳ Ｐゴシック" charset="0"/>
                <a:cs typeface="Arial" panose="020B0604020202020204" pitchFamily="34" charset="0"/>
              </a:rPr>
              <a:t>2</a:t>
            </a:r>
            <a:r>
              <a:rPr lang="en-GB" sz="900" b="1" kern="0" dirty="0">
                <a:solidFill>
                  <a:schemeClr val="bg1"/>
                </a:solidFill>
                <a:latin typeface="Arial" panose="020B0604020202020204" pitchFamily="34" charset="0"/>
                <a:ea typeface="ＭＳ Ｐゴシック" charset="0"/>
                <a:cs typeface="Arial" panose="020B0604020202020204" pitchFamily="34" charset="0"/>
              </a:rPr>
              <a:t> day 1, </a:t>
            </a:r>
            <a:br>
              <a:rPr lang="en-GB" sz="900" b="1" kern="0" dirty="0">
                <a:solidFill>
                  <a:schemeClr val="bg1"/>
                </a:solidFill>
                <a:latin typeface="Arial" panose="020B0604020202020204" pitchFamily="34" charset="0"/>
                <a:ea typeface="ＭＳ Ｐゴシック" charset="0"/>
                <a:cs typeface="Arial" panose="020B0604020202020204" pitchFamily="34" charset="0"/>
              </a:rPr>
            </a:br>
            <a:r>
              <a:rPr lang="en-GB" sz="900" b="1" kern="0" dirty="0">
                <a:solidFill>
                  <a:schemeClr val="bg1"/>
                </a:solidFill>
                <a:latin typeface="Arial" panose="020B0604020202020204" pitchFamily="34" charset="0"/>
                <a:ea typeface="ＭＳ Ｐゴシック" charset="0"/>
                <a:cs typeface="Arial" panose="020B0604020202020204" pitchFamily="34" charset="0"/>
              </a:rPr>
              <a:t>8 &amp; 15 of a 28 day cycle</a:t>
            </a:r>
            <a:br>
              <a:rPr lang="en-GB" sz="900" b="1" kern="0" dirty="0">
                <a:solidFill>
                  <a:schemeClr val="bg1"/>
                </a:solidFill>
                <a:latin typeface="Arial" panose="020B0604020202020204" pitchFamily="34" charset="0"/>
                <a:ea typeface="ＭＳ Ｐゴシック" charset="0"/>
                <a:cs typeface="Arial" panose="020B0604020202020204" pitchFamily="34" charset="0"/>
              </a:rPr>
            </a:br>
            <a:r>
              <a:rPr lang="en-GB" sz="900" b="1" kern="0" dirty="0">
                <a:solidFill>
                  <a:schemeClr val="bg1"/>
                </a:solidFill>
                <a:latin typeface="Arial" panose="020B0604020202020204" pitchFamily="34" charset="0"/>
                <a:ea typeface="ＭＳ Ｐゴシック" charset="0"/>
                <a:cs typeface="Arial" panose="020B0604020202020204" pitchFamily="34" charset="0"/>
              </a:rPr>
              <a:t>N=330</a:t>
            </a:r>
          </a:p>
        </p:txBody>
      </p:sp>
      <p:cxnSp>
        <p:nvCxnSpPr>
          <p:cNvPr id="67" name="Gerade Verbindung mit Pfeil 33">
            <a:extLst>
              <a:ext uri="{FF2B5EF4-FFF2-40B4-BE49-F238E27FC236}">
                <a16:creationId xmlns:a16="http://schemas.microsoft.com/office/drawing/2014/main" id="{56790FD6-B913-CA81-2CB4-26CBFCEF8C1B}"/>
              </a:ext>
            </a:extLst>
          </p:cNvPr>
          <p:cNvCxnSpPr>
            <a:cxnSpLocks noChangeShapeType="1"/>
          </p:cNvCxnSpPr>
          <p:nvPr/>
        </p:nvCxnSpPr>
        <p:spPr bwMode="auto">
          <a:xfrm flipV="1">
            <a:off x="6783518" y="2706738"/>
            <a:ext cx="180000"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64" name="AutoShape 8">
            <a:extLst>
              <a:ext uri="{FF2B5EF4-FFF2-40B4-BE49-F238E27FC236}">
                <a16:creationId xmlns:a16="http://schemas.microsoft.com/office/drawing/2014/main" id="{25537337-73C5-5949-2D05-397B400439C0}"/>
              </a:ext>
            </a:extLst>
          </p:cNvPr>
          <p:cNvSpPr>
            <a:spLocks noChangeArrowheads="1"/>
          </p:cNvSpPr>
          <p:nvPr/>
        </p:nvSpPr>
        <p:spPr bwMode="ltGray">
          <a:xfrm>
            <a:off x="6075275" y="2445082"/>
            <a:ext cx="698913" cy="523311"/>
          </a:xfrm>
          <a:prstGeom prst="roundRect">
            <a:avLst>
              <a:gd name="adj" fmla="val 13789"/>
            </a:avLst>
          </a:prstGeom>
          <a:solidFill>
            <a:schemeClr val="bg1"/>
          </a:solidFill>
          <a:ln w="25400">
            <a:solidFill>
              <a:schemeClr val="accent6"/>
            </a:solidFill>
            <a:round/>
            <a:headEnd/>
            <a:tailEnd/>
          </a:ln>
        </p:spPr>
        <p:txBody>
          <a:bodyPr lIns="0" tIns="36000" rIns="0" bIns="36000" anchor="ctr">
            <a:noAutofit/>
          </a:bodyPr>
          <a:lstStyle/>
          <a:p>
            <a:pPr algn="ctr">
              <a:spcAft>
                <a:spcPts val="300"/>
              </a:spcAft>
            </a:pPr>
            <a:r>
              <a:rPr kumimoji="1" lang="en-GB" altLang="ja-JP" sz="900" b="1" dirty="0">
                <a:latin typeface="Arial" panose="020B0604020202020204" pitchFamily="34" charset="0"/>
                <a:cs typeface="Arial" panose="020B0604020202020204" pitchFamily="34" charset="0"/>
              </a:rPr>
              <a:t>SCREEN</a:t>
            </a:r>
            <a:endParaRPr kumimoji="1" lang="en-GB" altLang="ja-JP" sz="900" dirty="0">
              <a:latin typeface="Arial" panose="020B0604020202020204" pitchFamily="34" charset="0"/>
              <a:cs typeface="Arial" panose="020B0604020202020204" pitchFamily="34" charset="0"/>
            </a:endParaRPr>
          </a:p>
        </p:txBody>
      </p:sp>
      <p:sp>
        <p:nvSpPr>
          <p:cNvPr id="68" name="正方形/長方形 10">
            <a:extLst>
              <a:ext uri="{FF2B5EF4-FFF2-40B4-BE49-F238E27FC236}">
                <a16:creationId xmlns:a16="http://schemas.microsoft.com/office/drawing/2014/main" id="{3A8E3F52-A7B5-F02E-69B1-615C6814078D}"/>
              </a:ext>
            </a:extLst>
          </p:cNvPr>
          <p:cNvSpPr/>
          <p:nvPr/>
        </p:nvSpPr>
        <p:spPr>
          <a:xfrm rot="16200000">
            <a:off x="131693" y="4708716"/>
            <a:ext cx="1518364" cy="523220"/>
          </a:xfrm>
          <a:prstGeom prst="rect">
            <a:avLst/>
          </a:prstGeom>
        </p:spPr>
        <p:txBody>
          <a:bodyPr wrap="none">
            <a:spAutoFit/>
          </a:bodyPr>
          <a:lstStyle/>
          <a:p>
            <a:pPr algn="ctr"/>
            <a:r>
              <a:rPr kumimoji="1" lang="en-GB" altLang="ja-JP" sz="1400" b="1" dirty="0">
                <a:latin typeface="Arial" panose="020B0604020202020204" pitchFamily="34" charset="0"/>
                <a:cs typeface="Arial" panose="020B0604020202020204" pitchFamily="34" charset="0"/>
              </a:rPr>
              <a:t>Overall survival</a:t>
            </a:r>
            <a:br>
              <a:rPr kumimoji="1" lang="en-GB" altLang="ja-JP" sz="1400" b="1" dirty="0">
                <a:latin typeface="Arial" panose="020B0604020202020204" pitchFamily="34" charset="0"/>
                <a:cs typeface="Arial" panose="020B0604020202020204" pitchFamily="34" charset="0"/>
              </a:rPr>
            </a:br>
            <a:r>
              <a:rPr kumimoji="1" lang="en-GB" altLang="ja-JP" sz="1400" b="1" dirty="0">
                <a:latin typeface="Arial" panose="020B0604020202020204" pitchFamily="34" charset="0"/>
                <a:cs typeface="Arial" panose="020B0604020202020204" pitchFamily="34" charset="0"/>
              </a:rPr>
              <a:t>/months</a:t>
            </a:r>
          </a:p>
        </p:txBody>
      </p:sp>
      <p:sp>
        <p:nvSpPr>
          <p:cNvPr id="69" name="正方形/長方形 10">
            <a:extLst>
              <a:ext uri="{FF2B5EF4-FFF2-40B4-BE49-F238E27FC236}">
                <a16:creationId xmlns:a16="http://schemas.microsoft.com/office/drawing/2014/main" id="{7A2E7842-D505-66EE-4072-B47AF4053233}"/>
              </a:ext>
            </a:extLst>
          </p:cNvPr>
          <p:cNvSpPr/>
          <p:nvPr/>
        </p:nvSpPr>
        <p:spPr>
          <a:xfrm>
            <a:off x="5821039" y="5860394"/>
            <a:ext cx="1207383" cy="307777"/>
          </a:xfrm>
          <a:prstGeom prst="rect">
            <a:avLst/>
          </a:prstGeom>
        </p:spPr>
        <p:txBody>
          <a:bodyPr wrap="none">
            <a:spAutoFit/>
          </a:bodyPr>
          <a:lstStyle/>
          <a:p>
            <a:pPr algn="ctr"/>
            <a:r>
              <a:rPr kumimoji="1" lang="en-GB" altLang="ja-JP" sz="1400" b="1" dirty="0">
                <a:latin typeface="Arial" panose="020B0604020202020204" pitchFamily="34" charset="0"/>
                <a:cs typeface="Arial" panose="020B0604020202020204" pitchFamily="34" charset="0"/>
              </a:rPr>
              <a:t>Intervention</a:t>
            </a:r>
          </a:p>
        </p:txBody>
      </p:sp>
      <p:sp>
        <p:nvSpPr>
          <p:cNvPr id="70" name="AutoShape 17">
            <a:extLst>
              <a:ext uri="{FF2B5EF4-FFF2-40B4-BE49-F238E27FC236}">
                <a16:creationId xmlns:a16="http://schemas.microsoft.com/office/drawing/2014/main" id="{04236ED6-1998-4639-EDF8-A55CE09B0C03}"/>
              </a:ext>
            </a:extLst>
          </p:cNvPr>
          <p:cNvSpPr>
            <a:spLocks noChangeArrowheads="1"/>
          </p:cNvSpPr>
          <p:nvPr/>
        </p:nvSpPr>
        <p:spPr bwMode="ltGray">
          <a:xfrm>
            <a:off x="1373167" y="3200547"/>
            <a:ext cx="1903377" cy="525416"/>
          </a:xfrm>
          <a:prstGeom prst="roundRect">
            <a:avLst>
              <a:gd name="adj" fmla="val 16667"/>
            </a:avLst>
          </a:prstGeom>
          <a:solidFill>
            <a:schemeClr val="tx2"/>
          </a:solidFill>
          <a:ln w="25400">
            <a:noFill/>
            <a:round/>
            <a:headEnd/>
            <a:tailEnd/>
          </a:ln>
        </p:spPr>
        <p:txBody>
          <a:bodyPr lIns="0" tIns="0" rIns="0" bIns="0" anchor="ctr"/>
          <a:lstStyle/>
          <a:p>
            <a:pPr algn="ctr" defTabSz="892152">
              <a:spcBef>
                <a:spcPts val="300"/>
              </a:spcBef>
              <a:defRPr/>
            </a:pPr>
            <a:r>
              <a:rPr lang="en-GB" sz="1000" b="1" kern="0" dirty="0">
                <a:solidFill>
                  <a:schemeClr val="bg1"/>
                </a:solidFill>
                <a:latin typeface="Arial" panose="020B0604020202020204" pitchFamily="34" charset="0"/>
                <a:ea typeface="ＭＳ Ｐゴシック" charset="0"/>
                <a:cs typeface="Arial" panose="020B0604020202020204" pitchFamily="34" charset="0"/>
              </a:rPr>
              <a:t>Weekly paclitaxel</a:t>
            </a:r>
            <a:br>
              <a:rPr lang="en-GB" sz="1000" b="1" kern="0" dirty="0">
                <a:solidFill>
                  <a:schemeClr val="bg1"/>
                </a:solidFill>
                <a:latin typeface="Arial" panose="020B0604020202020204" pitchFamily="34" charset="0"/>
                <a:ea typeface="ＭＳ Ｐゴシック" charset="0"/>
                <a:cs typeface="Arial" panose="020B0604020202020204" pitchFamily="34" charset="0"/>
              </a:rPr>
            </a:br>
            <a:r>
              <a:rPr lang="en-GB" sz="1000" b="1" kern="0" dirty="0">
                <a:solidFill>
                  <a:schemeClr val="bg1"/>
                </a:solidFill>
                <a:latin typeface="Arial" panose="020B0604020202020204" pitchFamily="34" charset="0"/>
                <a:ea typeface="ＭＳ Ｐゴシック" charset="0"/>
                <a:cs typeface="Arial" panose="020B0604020202020204" pitchFamily="34" charset="0"/>
              </a:rPr>
              <a:t>80 mg/m</a:t>
            </a:r>
            <a:r>
              <a:rPr lang="en-GB" sz="1000" b="1" kern="0" baseline="30000" dirty="0">
                <a:solidFill>
                  <a:schemeClr val="bg1"/>
                </a:solidFill>
                <a:latin typeface="Arial" panose="020B0604020202020204" pitchFamily="34" charset="0"/>
                <a:ea typeface="ＭＳ Ｐゴシック" charset="0"/>
                <a:cs typeface="Arial" panose="020B0604020202020204" pitchFamily="34" charset="0"/>
              </a:rPr>
              <a:t>2</a:t>
            </a:r>
            <a:r>
              <a:rPr lang="en-GB" sz="1000" b="1" kern="0" dirty="0">
                <a:solidFill>
                  <a:schemeClr val="bg1"/>
                </a:solidFill>
                <a:latin typeface="Arial" panose="020B0604020202020204" pitchFamily="34" charset="0"/>
                <a:ea typeface="ＭＳ Ｐゴシック" charset="0"/>
                <a:cs typeface="Arial" panose="020B0604020202020204" pitchFamily="34" charset="0"/>
              </a:rPr>
              <a:t> day 1, 8 &amp; 15 q4w</a:t>
            </a:r>
          </a:p>
        </p:txBody>
      </p:sp>
      <p:sp>
        <p:nvSpPr>
          <p:cNvPr id="74" name="正方形/長方形 18">
            <a:extLst>
              <a:ext uri="{FF2B5EF4-FFF2-40B4-BE49-F238E27FC236}">
                <a16:creationId xmlns:a16="http://schemas.microsoft.com/office/drawing/2014/main" id="{D394F789-526C-FB4F-9386-84264F3B9F18}"/>
              </a:ext>
            </a:extLst>
          </p:cNvPr>
          <p:cNvSpPr/>
          <p:nvPr/>
        </p:nvSpPr>
        <p:spPr>
          <a:xfrm>
            <a:off x="2318407" y="1252592"/>
            <a:ext cx="2407069" cy="307777"/>
          </a:xfrm>
          <a:prstGeom prst="rect">
            <a:avLst/>
          </a:prstGeom>
        </p:spPr>
        <p:txBody>
          <a:bodyPr wrap="none" lIns="0">
            <a:spAutoFit/>
          </a:bodyPr>
          <a:lstStyle/>
          <a:p>
            <a:r>
              <a:rPr kumimoji="1" lang="en-GB" altLang="ja-JP" sz="1400" b="1" dirty="0">
                <a:solidFill>
                  <a:schemeClr val="accent1"/>
                </a:solidFill>
                <a:latin typeface="Arial" panose="020B0604020202020204" pitchFamily="34" charset="0"/>
                <a:cs typeface="Arial" panose="020B0604020202020204" pitchFamily="34" charset="0"/>
              </a:rPr>
              <a:t>WJOG 4007: Study Design</a:t>
            </a:r>
            <a:r>
              <a:rPr kumimoji="1" lang="en-GB" altLang="ja-JP" sz="1400" b="1" baseline="30000" dirty="0">
                <a:solidFill>
                  <a:schemeClr val="accent1"/>
                </a:solidFill>
                <a:latin typeface="Arial" panose="020B0604020202020204" pitchFamily="34" charset="0"/>
                <a:cs typeface="Arial" panose="020B0604020202020204" pitchFamily="34" charset="0"/>
              </a:rPr>
              <a:t>1</a:t>
            </a:r>
            <a:endParaRPr kumimoji="1" lang="en-GB" altLang="ja-JP" sz="1400" b="1" dirty="0">
              <a:solidFill>
                <a:schemeClr val="accent1"/>
              </a:solidFill>
              <a:latin typeface="Arial" panose="020B0604020202020204" pitchFamily="34" charset="0"/>
              <a:cs typeface="Arial" panose="020B0604020202020204" pitchFamily="34" charset="0"/>
            </a:endParaRPr>
          </a:p>
        </p:txBody>
      </p:sp>
      <p:cxnSp>
        <p:nvCxnSpPr>
          <p:cNvPr id="75" name="Gerade Verbindung mit Pfeil 33">
            <a:extLst>
              <a:ext uri="{FF2B5EF4-FFF2-40B4-BE49-F238E27FC236}">
                <a16:creationId xmlns:a16="http://schemas.microsoft.com/office/drawing/2014/main" id="{6FD5EB9B-FD76-2973-3957-A72BDCBDF57F}"/>
              </a:ext>
            </a:extLst>
          </p:cNvPr>
          <p:cNvCxnSpPr>
            <a:cxnSpLocks noChangeShapeType="1"/>
          </p:cNvCxnSpPr>
          <p:nvPr/>
        </p:nvCxnSpPr>
        <p:spPr bwMode="auto">
          <a:xfrm flipV="1">
            <a:off x="3345638" y="2223654"/>
            <a:ext cx="0" cy="802800"/>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sp>
        <p:nvSpPr>
          <p:cNvPr id="72" name="AutoShape 8">
            <a:extLst>
              <a:ext uri="{FF2B5EF4-FFF2-40B4-BE49-F238E27FC236}">
                <a16:creationId xmlns:a16="http://schemas.microsoft.com/office/drawing/2014/main" id="{52F91667-EC8B-ABEA-B06E-5304E9AE9D21}"/>
              </a:ext>
            </a:extLst>
          </p:cNvPr>
          <p:cNvSpPr>
            <a:spLocks noChangeArrowheads="1"/>
          </p:cNvSpPr>
          <p:nvPr/>
        </p:nvSpPr>
        <p:spPr bwMode="ltGray">
          <a:xfrm>
            <a:off x="2193510" y="2366706"/>
            <a:ext cx="2304255" cy="538379"/>
          </a:xfrm>
          <a:prstGeom prst="roundRect">
            <a:avLst>
              <a:gd name="adj" fmla="val 13789"/>
            </a:avLst>
          </a:prstGeom>
          <a:solidFill>
            <a:schemeClr val="accent6"/>
          </a:solidFill>
          <a:ln w="25400">
            <a:solidFill>
              <a:schemeClr val="accent6"/>
            </a:solidFill>
            <a:round/>
            <a:headEnd/>
            <a:tailEnd/>
          </a:ln>
        </p:spPr>
        <p:txBody>
          <a:bodyPr lIns="0" tIns="36000" rIns="0" bIns="36000" anchor="ctr">
            <a:noAutofit/>
          </a:bodyPr>
          <a:lstStyle/>
          <a:p>
            <a:pPr algn="ctr">
              <a:spcAft>
                <a:spcPts val="300"/>
              </a:spcAft>
            </a:pPr>
            <a:r>
              <a:rPr kumimoji="1" lang="en-GB" altLang="ja-JP" sz="1100" b="1" dirty="0">
                <a:solidFill>
                  <a:schemeClr val="bg1"/>
                </a:solidFill>
                <a:latin typeface="Arial" panose="020B0604020202020204" pitchFamily="34" charset="0"/>
                <a:cs typeface="Arial" panose="020B0604020202020204" pitchFamily="34" charset="0"/>
              </a:rPr>
              <a:t>Randomisation</a:t>
            </a:r>
            <a:br>
              <a:rPr kumimoji="1" lang="en-GB" altLang="ja-JP" sz="1100" b="1" dirty="0">
                <a:solidFill>
                  <a:schemeClr val="bg1"/>
                </a:solidFill>
                <a:latin typeface="Arial" panose="020B0604020202020204" pitchFamily="34" charset="0"/>
                <a:cs typeface="Arial" panose="020B0604020202020204" pitchFamily="34" charset="0"/>
              </a:rPr>
            </a:br>
            <a:r>
              <a:rPr kumimoji="1" lang="en-GB" altLang="ja-JP" sz="900" b="1" dirty="0">
                <a:solidFill>
                  <a:schemeClr val="bg1"/>
                </a:solidFill>
                <a:latin typeface="Arial" panose="020B0604020202020204" pitchFamily="34" charset="0"/>
                <a:cs typeface="Arial" panose="020B0604020202020204" pitchFamily="34" charset="0"/>
              </a:rPr>
              <a:t>Stratified by</a:t>
            </a:r>
            <a:br>
              <a:rPr kumimoji="1" lang="en-GB" altLang="ja-JP" sz="900" b="1" dirty="0">
                <a:solidFill>
                  <a:schemeClr val="bg1"/>
                </a:solidFill>
                <a:latin typeface="Arial" panose="020B0604020202020204" pitchFamily="34" charset="0"/>
                <a:cs typeface="Arial" panose="020B0604020202020204" pitchFamily="34" charset="0"/>
              </a:rPr>
            </a:br>
            <a:r>
              <a:rPr kumimoji="1" lang="en-GB" altLang="ja-JP" sz="900" b="1" dirty="0">
                <a:solidFill>
                  <a:schemeClr val="bg1"/>
                </a:solidFill>
                <a:latin typeface="Arial" panose="020B0604020202020204" pitchFamily="34" charset="0"/>
                <a:cs typeface="Arial" panose="020B0604020202020204" pitchFamily="34" charset="0"/>
              </a:rPr>
              <a:t>Institution, PS 0-1/2, measurable lesion -/+</a:t>
            </a:r>
            <a:endParaRPr kumimoji="1" lang="en-GB" altLang="ja-JP" sz="900" dirty="0">
              <a:solidFill>
                <a:schemeClr val="bg1"/>
              </a:solidFill>
              <a:latin typeface="Arial" panose="020B0604020202020204" pitchFamily="34" charset="0"/>
              <a:cs typeface="Arial" panose="020B0604020202020204" pitchFamily="34" charset="0"/>
            </a:endParaRPr>
          </a:p>
        </p:txBody>
      </p:sp>
      <p:sp>
        <p:nvSpPr>
          <p:cNvPr id="73" name="AutoShape 8">
            <a:extLst>
              <a:ext uri="{FF2B5EF4-FFF2-40B4-BE49-F238E27FC236}">
                <a16:creationId xmlns:a16="http://schemas.microsoft.com/office/drawing/2014/main" id="{120C1A93-69CE-3426-6F07-A73A91E56215}"/>
              </a:ext>
            </a:extLst>
          </p:cNvPr>
          <p:cNvSpPr>
            <a:spLocks noChangeArrowheads="1"/>
          </p:cNvSpPr>
          <p:nvPr/>
        </p:nvSpPr>
        <p:spPr bwMode="ltGray">
          <a:xfrm>
            <a:off x="1593020" y="1773874"/>
            <a:ext cx="3547534" cy="466990"/>
          </a:xfrm>
          <a:prstGeom prst="roundRect">
            <a:avLst>
              <a:gd name="adj" fmla="val 13789"/>
            </a:avLst>
          </a:prstGeom>
          <a:solidFill>
            <a:schemeClr val="bg1"/>
          </a:solidFill>
          <a:ln w="25400">
            <a:solidFill>
              <a:schemeClr val="accent6"/>
            </a:solidFill>
            <a:round/>
            <a:headEnd/>
            <a:tailEnd/>
          </a:ln>
        </p:spPr>
        <p:txBody>
          <a:bodyPr lIns="0" tIns="36000" rIns="0" bIns="36000" anchor="ctr">
            <a:noAutofit/>
          </a:bodyPr>
          <a:lstStyle/>
          <a:p>
            <a:pPr algn="ctr">
              <a:spcAft>
                <a:spcPts val="300"/>
              </a:spcAft>
            </a:pPr>
            <a:r>
              <a:rPr kumimoji="1" lang="en-GB" altLang="ja-JP" sz="1100" b="1" dirty="0">
                <a:latin typeface="Arial" panose="020B0604020202020204" pitchFamily="34" charset="0"/>
                <a:cs typeface="Arial" panose="020B0604020202020204" pitchFamily="34" charset="0"/>
              </a:rPr>
              <a:t>AGC Refractory to prior FP confirmed by imaging</a:t>
            </a:r>
            <a:br>
              <a:rPr kumimoji="1" lang="en-GB" altLang="ja-JP" sz="900" b="1" dirty="0">
                <a:latin typeface="Arial" panose="020B0604020202020204" pitchFamily="34" charset="0"/>
                <a:cs typeface="Arial" panose="020B0604020202020204" pitchFamily="34" charset="0"/>
              </a:rPr>
            </a:br>
            <a:r>
              <a:rPr kumimoji="1" lang="en-GB" altLang="ja-JP" sz="900" b="1" dirty="0">
                <a:latin typeface="Arial" panose="020B0604020202020204" pitchFamily="34" charset="0"/>
                <a:cs typeface="Arial" panose="020B0604020202020204" pitchFamily="34" charset="0"/>
              </a:rPr>
              <a:t>Age 20-75 years, ECOG PS 0-2, No history of CPT-11 or taxanes</a:t>
            </a:r>
            <a:endParaRPr kumimoji="1" lang="en-GB" altLang="ja-JP" sz="900" dirty="0">
              <a:latin typeface="Arial" panose="020B0604020202020204" pitchFamily="34" charset="0"/>
              <a:cs typeface="Arial" panose="020B0604020202020204" pitchFamily="34" charset="0"/>
            </a:endParaRPr>
          </a:p>
        </p:txBody>
      </p:sp>
      <p:cxnSp>
        <p:nvCxnSpPr>
          <p:cNvPr id="76" name="Gerade Verbindung mit Pfeil 33">
            <a:extLst>
              <a:ext uri="{FF2B5EF4-FFF2-40B4-BE49-F238E27FC236}">
                <a16:creationId xmlns:a16="http://schemas.microsoft.com/office/drawing/2014/main" id="{51F86986-0AFF-17F3-2108-C2A11AAEB1BE}"/>
              </a:ext>
            </a:extLst>
          </p:cNvPr>
          <p:cNvCxnSpPr>
            <a:cxnSpLocks noChangeShapeType="1"/>
          </p:cNvCxnSpPr>
          <p:nvPr/>
        </p:nvCxnSpPr>
        <p:spPr bwMode="auto">
          <a:xfrm flipV="1">
            <a:off x="2324850" y="3030766"/>
            <a:ext cx="2052000" cy="0"/>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cxnSp>
        <p:nvCxnSpPr>
          <p:cNvPr id="77" name="Gerade Verbindung mit Pfeil 33">
            <a:extLst>
              <a:ext uri="{FF2B5EF4-FFF2-40B4-BE49-F238E27FC236}">
                <a16:creationId xmlns:a16="http://schemas.microsoft.com/office/drawing/2014/main" id="{E2C677A6-AB9D-24D6-E176-098B0AD97D4F}"/>
              </a:ext>
            </a:extLst>
          </p:cNvPr>
          <p:cNvCxnSpPr>
            <a:cxnSpLocks noChangeShapeType="1"/>
          </p:cNvCxnSpPr>
          <p:nvPr/>
        </p:nvCxnSpPr>
        <p:spPr bwMode="auto">
          <a:xfrm rot="5400000" flipV="1">
            <a:off x="2234855" y="3110547"/>
            <a:ext cx="180000"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78" name="AutoShape 17">
            <a:extLst>
              <a:ext uri="{FF2B5EF4-FFF2-40B4-BE49-F238E27FC236}">
                <a16:creationId xmlns:a16="http://schemas.microsoft.com/office/drawing/2014/main" id="{69A5B7A4-5BED-8332-6925-B52EEF9EB5ED}"/>
              </a:ext>
            </a:extLst>
          </p:cNvPr>
          <p:cNvSpPr>
            <a:spLocks noChangeArrowheads="1"/>
          </p:cNvSpPr>
          <p:nvPr/>
        </p:nvSpPr>
        <p:spPr bwMode="ltGray">
          <a:xfrm>
            <a:off x="3414731" y="3200547"/>
            <a:ext cx="1903377" cy="525416"/>
          </a:xfrm>
          <a:prstGeom prst="roundRect">
            <a:avLst>
              <a:gd name="adj" fmla="val 16667"/>
            </a:avLst>
          </a:prstGeom>
          <a:solidFill>
            <a:schemeClr val="accent1"/>
          </a:solidFill>
          <a:ln w="25400">
            <a:noFill/>
            <a:round/>
            <a:headEnd/>
            <a:tailEnd/>
          </a:ln>
        </p:spPr>
        <p:txBody>
          <a:bodyPr lIns="0" tIns="0" rIns="0" bIns="0" anchor="ctr"/>
          <a:lstStyle/>
          <a:p>
            <a:pPr algn="ctr" defTabSz="892152">
              <a:spcBef>
                <a:spcPts val="300"/>
              </a:spcBef>
              <a:defRPr/>
            </a:pPr>
            <a:r>
              <a:rPr lang="en-GB" sz="1000" b="1" kern="0" dirty="0">
                <a:solidFill>
                  <a:schemeClr val="bg1"/>
                </a:solidFill>
                <a:latin typeface="Arial" panose="020B0604020202020204" pitchFamily="34" charset="0"/>
                <a:ea typeface="ＭＳ Ｐゴシック" charset="0"/>
                <a:cs typeface="Arial" panose="020B0604020202020204" pitchFamily="34" charset="0"/>
              </a:rPr>
              <a:t>CPT-11</a:t>
            </a:r>
            <a:br>
              <a:rPr lang="en-GB" sz="1000" b="1" kern="0" dirty="0">
                <a:solidFill>
                  <a:schemeClr val="bg1"/>
                </a:solidFill>
                <a:latin typeface="Arial" panose="020B0604020202020204" pitchFamily="34" charset="0"/>
                <a:ea typeface="ＭＳ Ｐゴシック" charset="0"/>
                <a:cs typeface="Arial" panose="020B0604020202020204" pitchFamily="34" charset="0"/>
              </a:rPr>
            </a:br>
            <a:r>
              <a:rPr lang="en-GB" sz="1000" b="1" kern="0" dirty="0">
                <a:solidFill>
                  <a:schemeClr val="bg1"/>
                </a:solidFill>
                <a:latin typeface="Arial" panose="020B0604020202020204" pitchFamily="34" charset="0"/>
                <a:ea typeface="ＭＳ Ｐゴシック" charset="0"/>
                <a:cs typeface="Arial" panose="020B0604020202020204" pitchFamily="34" charset="0"/>
              </a:rPr>
              <a:t>150 mg/m</a:t>
            </a:r>
            <a:r>
              <a:rPr lang="en-GB" sz="1000" b="1" kern="0" baseline="30000" dirty="0">
                <a:solidFill>
                  <a:schemeClr val="bg1"/>
                </a:solidFill>
                <a:latin typeface="Arial" panose="020B0604020202020204" pitchFamily="34" charset="0"/>
                <a:ea typeface="ＭＳ Ｐゴシック" charset="0"/>
                <a:cs typeface="Arial" panose="020B0604020202020204" pitchFamily="34" charset="0"/>
              </a:rPr>
              <a:t>2</a:t>
            </a:r>
            <a:r>
              <a:rPr lang="en-GB" sz="1000" b="1" kern="0" dirty="0">
                <a:solidFill>
                  <a:schemeClr val="bg1"/>
                </a:solidFill>
                <a:latin typeface="Arial" panose="020B0604020202020204" pitchFamily="34" charset="0"/>
                <a:ea typeface="ＭＳ Ｐゴシック" charset="0"/>
                <a:cs typeface="Arial" panose="020B0604020202020204" pitchFamily="34" charset="0"/>
              </a:rPr>
              <a:t> day 1, 15 q4w</a:t>
            </a:r>
          </a:p>
        </p:txBody>
      </p:sp>
      <p:cxnSp>
        <p:nvCxnSpPr>
          <p:cNvPr id="79" name="Gerade Verbindung mit Pfeil 33">
            <a:extLst>
              <a:ext uri="{FF2B5EF4-FFF2-40B4-BE49-F238E27FC236}">
                <a16:creationId xmlns:a16="http://schemas.microsoft.com/office/drawing/2014/main" id="{5E64A3CD-256C-3762-4B50-6DB4523CA9C4}"/>
              </a:ext>
            </a:extLst>
          </p:cNvPr>
          <p:cNvCxnSpPr>
            <a:cxnSpLocks noChangeShapeType="1"/>
          </p:cNvCxnSpPr>
          <p:nvPr/>
        </p:nvCxnSpPr>
        <p:spPr bwMode="auto">
          <a:xfrm rot="5400000" flipV="1">
            <a:off x="4276419" y="3110547"/>
            <a:ext cx="180000"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17" name="正方形/長方形 16">
            <a:extLst>
              <a:ext uri="{FF2B5EF4-FFF2-40B4-BE49-F238E27FC236}">
                <a16:creationId xmlns:a16="http://schemas.microsoft.com/office/drawing/2014/main" id="{D53F4BCF-7590-7844-B7D6-D0D1001D8E96}"/>
              </a:ext>
            </a:extLst>
          </p:cNvPr>
          <p:cNvSpPr/>
          <p:nvPr/>
        </p:nvSpPr>
        <p:spPr>
          <a:xfrm>
            <a:off x="8688222" y="4687241"/>
            <a:ext cx="505267" cy="369332"/>
          </a:xfrm>
          <a:prstGeom prst="rect">
            <a:avLst/>
          </a:prstGeom>
        </p:spPr>
        <p:txBody>
          <a:bodyPr wrap="none">
            <a:spAutoFit/>
          </a:bodyPr>
          <a:lstStyle/>
          <a:p>
            <a:r>
              <a:rPr kumimoji="1" lang="en-GB" altLang="ja-JP" dirty="0">
                <a:solidFill>
                  <a:schemeClr val="bg1"/>
                </a:solidFill>
                <a:latin typeface="Arial" panose="020B0604020202020204" pitchFamily="34" charset="0"/>
                <a:cs typeface="Arial" panose="020B0604020202020204" pitchFamily="34" charset="0"/>
              </a:rPr>
              <a:t>9.6</a:t>
            </a:r>
          </a:p>
        </p:txBody>
      </p:sp>
      <p:sp>
        <p:nvSpPr>
          <p:cNvPr id="20" name="正方形/長方形 19">
            <a:extLst>
              <a:ext uri="{FF2B5EF4-FFF2-40B4-BE49-F238E27FC236}">
                <a16:creationId xmlns:a16="http://schemas.microsoft.com/office/drawing/2014/main" id="{3444D976-2D29-AD4D-A28D-2C1BDB39AAB3}"/>
              </a:ext>
            </a:extLst>
          </p:cNvPr>
          <p:cNvSpPr/>
          <p:nvPr/>
        </p:nvSpPr>
        <p:spPr>
          <a:xfrm>
            <a:off x="8688222" y="5261928"/>
            <a:ext cx="505267" cy="369332"/>
          </a:xfrm>
          <a:prstGeom prst="rect">
            <a:avLst/>
          </a:prstGeom>
        </p:spPr>
        <p:txBody>
          <a:bodyPr wrap="none">
            <a:spAutoFit/>
          </a:bodyPr>
          <a:lstStyle/>
          <a:p>
            <a:r>
              <a:rPr lang="en-GB" altLang="ja-JP" dirty="0">
                <a:latin typeface="Arial" panose="020B0604020202020204" pitchFamily="34" charset="0"/>
                <a:cs typeface="Arial" panose="020B0604020202020204" pitchFamily="34" charset="0"/>
              </a:rPr>
              <a:t>4.4</a:t>
            </a:r>
          </a:p>
        </p:txBody>
      </p:sp>
      <p:pic>
        <p:nvPicPr>
          <p:cNvPr id="7" name="図 6">
            <a:extLst>
              <a:ext uri="{FF2B5EF4-FFF2-40B4-BE49-F238E27FC236}">
                <a16:creationId xmlns:a16="http://schemas.microsoft.com/office/drawing/2014/main" id="{ED31E44B-3B2B-3F4E-9ECC-C5F35590EFB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70065" y="2682453"/>
            <a:ext cx="619695" cy="619695"/>
          </a:xfrm>
          <a:prstGeom prst="rect">
            <a:avLst/>
          </a:prstGeom>
        </p:spPr>
      </p:pic>
      <p:pic>
        <p:nvPicPr>
          <p:cNvPr id="37" name="図 15">
            <a:extLst>
              <a:ext uri="{FF2B5EF4-FFF2-40B4-BE49-F238E27FC236}">
                <a16:creationId xmlns:a16="http://schemas.microsoft.com/office/drawing/2014/main" id="{1315FE2D-E180-1516-6212-74A2CE2B95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56724" y="1391552"/>
            <a:ext cx="619695" cy="619695"/>
          </a:xfrm>
          <a:prstGeom prst="rect">
            <a:avLst/>
          </a:prstGeom>
        </p:spPr>
      </p:pic>
      <p:sp>
        <p:nvSpPr>
          <p:cNvPr id="2" name="正方形/長方形 18">
            <a:extLst>
              <a:ext uri="{FF2B5EF4-FFF2-40B4-BE49-F238E27FC236}">
                <a16:creationId xmlns:a16="http://schemas.microsoft.com/office/drawing/2014/main" id="{FDDB2AD8-F34B-6B69-4D75-88F9D0C6810E}"/>
              </a:ext>
            </a:extLst>
          </p:cNvPr>
          <p:cNvSpPr/>
          <p:nvPr/>
        </p:nvSpPr>
        <p:spPr>
          <a:xfrm>
            <a:off x="6088454" y="1467576"/>
            <a:ext cx="768800" cy="307777"/>
          </a:xfrm>
          <a:prstGeom prst="rect">
            <a:avLst/>
          </a:prstGeom>
        </p:spPr>
        <p:txBody>
          <a:bodyPr wrap="none" lIns="0">
            <a:spAutoFit/>
          </a:bodyPr>
          <a:lstStyle/>
          <a:p>
            <a:r>
              <a:rPr kumimoji="1" lang="en-GB" altLang="ja-JP" sz="1400" b="1" dirty="0">
                <a:solidFill>
                  <a:schemeClr val="accent1"/>
                </a:solidFill>
                <a:latin typeface="Arial" panose="020B0604020202020204" pitchFamily="34" charset="0"/>
                <a:cs typeface="Arial" panose="020B0604020202020204" pitchFamily="34" charset="0"/>
              </a:rPr>
              <a:t>Phase 3</a:t>
            </a:r>
          </a:p>
        </p:txBody>
      </p:sp>
      <p:sp>
        <p:nvSpPr>
          <p:cNvPr id="3" name="正方形/長方形 18">
            <a:extLst>
              <a:ext uri="{FF2B5EF4-FFF2-40B4-BE49-F238E27FC236}">
                <a16:creationId xmlns:a16="http://schemas.microsoft.com/office/drawing/2014/main" id="{C11AC68A-FDB3-3BCA-DD7F-1C4ED69A1863}"/>
              </a:ext>
            </a:extLst>
          </p:cNvPr>
          <p:cNvSpPr/>
          <p:nvPr/>
        </p:nvSpPr>
        <p:spPr>
          <a:xfrm>
            <a:off x="2324850" y="1494304"/>
            <a:ext cx="768800" cy="307777"/>
          </a:xfrm>
          <a:prstGeom prst="rect">
            <a:avLst/>
          </a:prstGeom>
        </p:spPr>
        <p:txBody>
          <a:bodyPr wrap="none" lIns="0">
            <a:spAutoFit/>
          </a:bodyPr>
          <a:lstStyle/>
          <a:p>
            <a:r>
              <a:rPr kumimoji="1" lang="en-GB" altLang="ja-JP" sz="1400" b="1" dirty="0">
                <a:solidFill>
                  <a:schemeClr val="accent1"/>
                </a:solidFill>
                <a:latin typeface="Arial" panose="020B0604020202020204" pitchFamily="34" charset="0"/>
                <a:cs typeface="Arial" panose="020B0604020202020204" pitchFamily="34" charset="0"/>
              </a:rPr>
              <a:t>Phase 3</a:t>
            </a:r>
          </a:p>
        </p:txBody>
      </p:sp>
      <p:sp>
        <p:nvSpPr>
          <p:cNvPr id="6" name="TextBox 5">
            <a:extLst>
              <a:ext uri="{FF2B5EF4-FFF2-40B4-BE49-F238E27FC236}">
                <a16:creationId xmlns:a16="http://schemas.microsoft.com/office/drawing/2014/main" id="{E74BA1CF-F525-6CA8-E920-CC7323390229}"/>
              </a:ext>
            </a:extLst>
          </p:cNvPr>
          <p:cNvSpPr txBox="1"/>
          <p:nvPr/>
        </p:nvSpPr>
        <p:spPr>
          <a:xfrm>
            <a:off x="9823451" y="5362811"/>
            <a:ext cx="505267" cy="246221"/>
          </a:xfrm>
          <a:prstGeom prst="rect">
            <a:avLst/>
          </a:prstGeom>
          <a:noFill/>
        </p:spPr>
        <p:txBody>
          <a:bodyPr wrap="square" lIns="0" tIns="0" rIns="0" bIns="0" rtlCol="0">
            <a:spAutoFit/>
          </a:bodyPr>
          <a:lstStyle/>
          <a:p>
            <a:pPr algn="l"/>
            <a:r>
              <a:rPr lang="en-GB" sz="1600" dirty="0">
                <a:latin typeface="Arial" panose="020B0604020202020204" pitchFamily="34" charset="0"/>
                <a:ea typeface="Aileron" charset="0"/>
                <a:cs typeface="Arial" panose="020B0604020202020204" pitchFamily="34" charset="0"/>
              </a:rPr>
              <a:t>PFS </a:t>
            </a:r>
          </a:p>
        </p:txBody>
      </p:sp>
    </p:spTree>
    <p:extLst>
      <p:ext uri="{BB962C8B-B14F-4D97-AF65-F5344CB8AC3E}">
        <p14:creationId xmlns:p14="http://schemas.microsoft.com/office/powerpoint/2010/main" val="352919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defRPr sz="1600" dirty="0" smtClean="0">
            <a:latin typeface="Arial" panose="020B0604020202020204" pitchFamily="34" charset="0"/>
            <a:ea typeface="Aileron" charset="0"/>
            <a:cs typeface="Arial" panose="020B0604020202020204" pitchFamily="34"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18503</TotalTime>
  <Words>3315</Words>
  <Application>Microsoft Office PowerPoint</Application>
  <PresentationFormat>Widescreen</PresentationFormat>
  <Paragraphs>542</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Aileron</vt:lpstr>
      <vt:lpstr>Arial</vt:lpstr>
      <vt:lpstr>Calibri</vt:lpstr>
      <vt:lpstr>Helvetica Neue</vt:lpstr>
      <vt:lpstr>Lucida Grande</vt:lpstr>
      <vt:lpstr>PT Sans Narrow</vt:lpstr>
      <vt:lpstr>System Font Regular</vt:lpstr>
      <vt:lpstr>Thème Office</vt:lpstr>
      <vt:lpstr>PowerPoint Presentation</vt:lpstr>
      <vt:lpstr>Developed by GI COnnect</vt:lpstr>
      <vt:lpstr>This programme has been developed by the following experts</vt:lpstr>
      <vt:lpstr>Educational objectives </vt:lpstr>
      <vt:lpstr>Clinical takeawayS </vt:lpstr>
      <vt:lpstr>Advanced Gastric and Gastroesophageal Cancers in ASia: Beyond First-Line Treatment  </vt:lpstr>
      <vt:lpstr>Gastric Cancer Japanese recommended treatment guidelines </vt:lpstr>
      <vt:lpstr>Second line treatment options IN asia</vt:lpstr>
      <vt:lpstr>Trials of SECOND line Chemotherapy for Gastric Cancer in Japan</vt:lpstr>
      <vt:lpstr>WJog Study1</vt:lpstr>
      <vt:lpstr>KEYNOTE-061: Pembrolizumab vs paclitaxel  for previously treated gastric cancer</vt:lpstr>
      <vt:lpstr>SECOND Line Ongoing trials</vt:lpstr>
      <vt:lpstr>Second line for HEr2+ metastatic Gastric Cancer </vt:lpstr>
      <vt:lpstr>Third line treatments in japan </vt:lpstr>
      <vt:lpstr>THIRD line systemic therapy trials for gastric cancer in Japan</vt:lpstr>
      <vt:lpstr>Third line Ongoing trials</vt:lpstr>
      <vt:lpstr>THIRD line and beyond: RINDberg study in japan </vt:lpstr>
      <vt:lpstr>Beyond Ram with FTD/TPI in the THIRD or later line:  Phase 2 study (WJOG15822G) </vt:lpstr>
      <vt:lpstr>THIRD line and beyond: INTEGRATE studies </vt:lpstr>
      <vt:lpstr>summary</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Louise Handbury</cp:lastModifiedBy>
  <cp:revision>407</cp:revision>
  <cp:lastPrinted>2017-02-15T09:54:46Z</cp:lastPrinted>
  <dcterms:created xsi:type="dcterms:W3CDTF">2016-10-14T09:38:18Z</dcterms:created>
  <dcterms:modified xsi:type="dcterms:W3CDTF">2023-06-25T15:54:44Z</dcterms:modified>
</cp:coreProperties>
</file>